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7"/>
  </p:notesMasterIdLst>
  <p:sldIdLst>
    <p:sldId id="256" r:id="rId3"/>
    <p:sldId id="257" r:id="rId4"/>
    <p:sldId id="302" r:id="rId5"/>
    <p:sldId id="301" r:id="rId6"/>
    <p:sldId id="296" r:id="rId7"/>
    <p:sldId id="297" r:id="rId8"/>
    <p:sldId id="299" r:id="rId9"/>
    <p:sldId id="300" r:id="rId10"/>
    <p:sldId id="259" r:id="rId11"/>
    <p:sldId id="389" r:id="rId12"/>
    <p:sldId id="419" r:id="rId13"/>
    <p:sldId id="395" r:id="rId14"/>
    <p:sldId id="304" r:id="rId15"/>
    <p:sldId id="262" r:id="rId16"/>
    <p:sldId id="260" r:id="rId17"/>
    <p:sldId id="310" r:id="rId18"/>
    <p:sldId id="396" r:id="rId19"/>
    <p:sldId id="305" r:id="rId20"/>
    <p:sldId id="391" r:id="rId21"/>
    <p:sldId id="392" r:id="rId22"/>
    <p:sldId id="393" r:id="rId23"/>
    <p:sldId id="394" r:id="rId24"/>
    <p:sldId id="390" r:id="rId25"/>
    <p:sldId id="306" r:id="rId26"/>
    <p:sldId id="268" r:id="rId27"/>
    <p:sldId id="308" r:id="rId28"/>
    <p:sldId id="309" r:id="rId29"/>
    <p:sldId id="272" r:id="rId30"/>
    <p:sldId id="311" r:id="rId31"/>
    <p:sldId id="273" r:id="rId32"/>
    <p:sldId id="312" r:id="rId33"/>
    <p:sldId id="313" r:id="rId34"/>
    <p:sldId id="314" r:id="rId35"/>
    <p:sldId id="315" r:id="rId36"/>
    <p:sldId id="316" r:id="rId37"/>
    <p:sldId id="317" r:id="rId38"/>
    <p:sldId id="318" r:id="rId39"/>
    <p:sldId id="319" r:id="rId40"/>
    <p:sldId id="321" r:id="rId41"/>
    <p:sldId id="320" r:id="rId42"/>
    <p:sldId id="322" r:id="rId43"/>
    <p:sldId id="323" r:id="rId44"/>
    <p:sldId id="324" r:id="rId45"/>
    <p:sldId id="326" r:id="rId46"/>
    <p:sldId id="325" r:id="rId47"/>
    <p:sldId id="327" r:id="rId48"/>
    <p:sldId id="328" r:id="rId49"/>
    <p:sldId id="329" r:id="rId50"/>
    <p:sldId id="330" r:id="rId51"/>
    <p:sldId id="331" r:id="rId52"/>
    <p:sldId id="332" r:id="rId53"/>
    <p:sldId id="333" r:id="rId54"/>
    <p:sldId id="335" r:id="rId55"/>
    <p:sldId id="334" r:id="rId56"/>
    <p:sldId id="336" r:id="rId57"/>
    <p:sldId id="338" r:id="rId58"/>
    <p:sldId id="339" r:id="rId59"/>
    <p:sldId id="281" r:id="rId60"/>
    <p:sldId id="340" r:id="rId61"/>
    <p:sldId id="279" r:id="rId62"/>
    <p:sldId id="341" r:id="rId63"/>
    <p:sldId id="280" r:id="rId64"/>
    <p:sldId id="342" r:id="rId65"/>
    <p:sldId id="274" r:id="rId6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4" autoAdjust="0"/>
    <p:restoredTop sz="94555" autoAdjust="0"/>
  </p:normalViewPr>
  <p:slideViewPr>
    <p:cSldViewPr snapToGrid="0">
      <p:cViewPr varScale="1">
        <p:scale>
          <a:sx n="190" d="100"/>
          <a:sy n="190" d="100"/>
        </p:scale>
        <p:origin x="224" y="296"/>
      </p:cViewPr>
      <p:guideLst>
        <p:guide orient="horz" pos="2160"/>
        <p:guide pos="3840"/>
      </p:guideLst>
    </p:cSldViewPr>
  </p:slideViewPr>
  <p:outlineViewPr>
    <p:cViewPr>
      <p:scale>
        <a:sx n="33" d="100"/>
        <a:sy n="33" d="100"/>
      </p:scale>
      <p:origin x="0" y="115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F2BF21-E9EF-47A0-8A72-EFA31275C4F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4798847-C078-4F98-B307-B95F32325B6F}">
      <dgm:prSet/>
      <dgm:spPr/>
      <dgm:t>
        <a:bodyPr/>
        <a:lstStyle/>
        <a:p>
          <a:r>
            <a:rPr lang="en-US" dirty="0"/>
            <a:t>Conjunctions</a:t>
          </a:r>
        </a:p>
      </dgm:t>
    </dgm:pt>
    <dgm:pt modelId="{EA4294BA-16B5-4119-AC5D-CD3E81326820}" type="parTrans" cxnId="{44A9A8D3-AA93-405C-965E-0428A3EFF60E}">
      <dgm:prSet/>
      <dgm:spPr/>
      <dgm:t>
        <a:bodyPr/>
        <a:lstStyle/>
        <a:p>
          <a:endParaRPr lang="en-US"/>
        </a:p>
      </dgm:t>
    </dgm:pt>
    <dgm:pt modelId="{B7DBA318-2598-4BF8-8156-F1915C9C5EC0}" type="sibTrans" cxnId="{44A9A8D3-AA93-405C-965E-0428A3EFF60E}">
      <dgm:prSet/>
      <dgm:spPr/>
      <dgm:t>
        <a:bodyPr/>
        <a:lstStyle/>
        <a:p>
          <a:endParaRPr lang="en-US"/>
        </a:p>
      </dgm:t>
    </dgm:pt>
    <dgm:pt modelId="{05B24876-0B01-4A7A-963A-A38E14F4DCEC}">
      <dgm:prSet/>
      <dgm:spPr/>
      <dgm:t>
        <a:bodyPr/>
        <a:lstStyle/>
        <a:p>
          <a:r>
            <a:rPr lang="en-US" dirty="0"/>
            <a:t>all events specified in the pattern must occur</a:t>
          </a:r>
        </a:p>
      </dgm:t>
    </dgm:pt>
    <dgm:pt modelId="{7D8B326B-0DA9-47BD-AAC0-1FD534AEF23E}" type="parTrans" cxnId="{3DB172B9-CF93-43D7-983E-A81B2C4C2C57}">
      <dgm:prSet/>
      <dgm:spPr/>
      <dgm:t>
        <a:bodyPr/>
        <a:lstStyle/>
        <a:p>
          <a:endParaRPr lang="en-US"/>
        </a:p>
      </dgm:t>
    </dgm:pt>
    <dgm:pt modelId="{E2CACCA3-5D8A-440B-8929-A4F44C350805}" type="sibTrans" cxnId="{3DB172B9-CF93-43D7-983E-A81B2C4C2C57}">
      <dgm:prSet/>
      <dgm:spPr/>
      <dgm:t>
        <a:bodyPr/>
        <a:lstStyle/>
        <a:p>
          <a:endParaRPr lang="en-US"/>
        </a:p>
      </dgm:t>
    </dgm:pt>
    <dgm:pt modelId="{4B03793A-2814-4DAD-807C-4D802078CFDC}">
      <dgm:prSet/>
      <dgm:spPr/>
      <dgm:t>
        <a:bodyPr/>
        <a:lstStyle/>
        <a:p>
          <a:r>
            <a:rPr lang="en-US" dirty="0"/>
            <a:t>Disjunctions</a:t>
          </a:r>
        </a:p>
      </dgm:t>
    </dgm:pt>
    <dgm:pt modelId="{357C2842-4DC5-4D9F-8397-8BCD58E9F85D}" type="parTrans" cxnId="{D06CFB4C-0794-45DF-8506-4291D6103772}">
      <dgm:prSet/>
      <dgm:spPr/>
      <dgm:t>
        <a:bodyPr/>
        <a:lstStyle/>
        <a:p>
          <a:endParaRPr lang="en-US"/>
        </a:p>
      </dgm:t>
    </dgm:pt>
    <dgm:pt modelId="{8F145528-2F52-4A4A-BF65-730211093B28}" type="sibTrans" cxnId="{D06CFB4C-0794-45DF-8506-4291D6103772}">
      <dgm:prSet/>
      <dgm:spPr/>
      <dgm:t>
        <a:bodyPr/>
        <a:lstStyle/>
        <a:p>
          <a:endParaRPr lang="en-US"/>
        </a:p>
      </dgm:t>
    </dgm:pt>
    <dgm:pt modelId="{6D15D53E-495B-4839-84F5-90A2850B69DC}">
      <dgm:prSet/>
      <dgm:spPr/>
      <dgm:t>
        <a:bodyPr/>
        <a:lstStyle/>
        <a:p>
          <a:r>
            <a:rPr lang="en-US" dirty="0"/>
            <a:t>at least one of the specified events must occur</a:t>
          </a:r>
        </a:p>
      </dgm:t>
    </dgm:pt>
    <dgm:pt modelId="{03FD49FD-148B-429B-88AC-FAE17C624661}" type="parTrans" cxnId="{1E440D74-B883-40F1-B2FB-855A23BF1269}">
      <dgm:prSet/>
      <dgm:spPr/>
      <dgm:t>
        <a:bodyPr/>
        <a:lstStyle/>
        <a:p>
          <a:endParaRPr lang="en-US"/>
        </a:p>
      </dgm:t>
    </dgm:pt>
    <dgm:pt modelId="{01F34629-570C-4837-8F2B-CF2A17AB9817}" type="sibTrans" cxnId="{1E440D74-B883-40F1-B2FB-855A23BF1269}">
      <dgm:prSet/>
      <dgm:spPr/>
      <dgm:t>
        <a:bodyPr/>
        <a:lstStyle/>
        <a:p>
          <a:endParaRPr lang="en-US"/>
        </a:p>
      </dgm:t>
    </dgm:pt>
    <dgm:pt modelId="{33228C5E-4E15-4DF8-941C-FE58BFDB7178}">
      <dgm:prSet phldrT="[Text]"/>
      <dgm:spPr/>
      <dgm:t>
        <a:bodyPr/>
        <a:lstStyle/>
        <a:p>
          <a:r>
            <a:rPr lang="en-US"/>
            <a:t>Sequences</a:t>
          </a:r>
          <a:endParaRPr lang="en-US" dirty="0"/>
        </a:p>
      </dgm:t>
    </dgm:pt>
    <dgm:pt modelId="{3838217F-2F2E-4D51-BF36-3918F82C4E01}" type="parTrans" cxnId="{A7A39C71-ED2B-4B73-B3D8-DD6C0AB62841}">
      <dgm:prSet/>
      <dgm:spPr/>
      <dgm:t>
        <a:bodyPr/>
        <a:lstStyle/>
        <a:p>
          <a:endParaRPr lang="en-US"/>
        </a:p>
      </dgm:t>
    </dgm:pt>
    <dgm:pt modelId="{CB1AA795-32ED-452C-91FF-E8BB54DE5A4F}" type="sibTrans" cxnId="{A7A39C71-ED2B-4B73-B3D8-DD6C0AB62841}">
      <dgm:prSet/>
      <dgm:spPr/>
      <dgm:t>
        <a:bodyPr/>
        <a:lstStyle/>
        <a:p>
          <a:endParaRPr lang="en-US"/>
        </a:p>
      </dgm:t>
    </dgm:pt>
    <dgm:pt modelId="{0C3F6F1D-4683-42DC-A51C-5731EBC18C2F}">
      <dgm:prSet phldrT="[Text]"/>
      <dgm:spPr/>
      <dgm:t>
        <a:bodyPr/>
        <a:lstStyle/>
        <a:p>
          <a:r>
            <a:rPr lang="en-US" dirty="0"/>
            <a:t>all events must occur in  predefined order</a:t>
          </a:r>
        </a:p>
      </dgm:t>
    </dgm:pt>
    <dgm:pt modelId="{12F33F2F-BDE7-4758-851F-75E0DCAF75E3}" type="parTrans" cxnId="{FBC49AC2-FA90-45A4-8F69-90C5B90F71BA}">
      <dgm:prSet/>
      <dgm:spPr/>
      <dgm:t>
        <a:bodyPr/>
        <a:lstStyle/>
        <a:p>
          <a:endParaRPr lang="en-US"/>
        </a:p>
      </dgm:t>
    </dgm:pt>
    <dgm:pt modelId="{48586D93-464C-4860-8E93-36C9C7D1C442}" type="sibTrans" cxnId="{FBC49AC2-FA90-45A4-8F69-90C5B90F71BA}">
      <dgm:prSet/>
      <dgm:spPr/>
      <dgm:t>
        <a:bodyPr/>
        <a:lstStyle/>
        <a:p>
          <a:endParaRPr lang="en-US"/>
        </a:p>
      </dgm:t>
    </dgm:pt>
    <dgm:pt modelId="{8C2752CE-3D28-4C28-B363-89B2F59E6044}" type="pres">
      <dgm:prSet presAssocID="{26F2BF21-E9EF-47A0-8A72-EFA31275C4F4}" presName="Name0" presStyleCnt="0">
        <dgm:presLayoutVars>
          <dgm:dir/>
          <dgm:animLvl val="lvl"/>
          <dgm:resizeHandles val="exact"/>
        </dgm:presLayoutVars>
      </dgm:prSet>
      <dgm:spPr/>
    </dgm:pt>
    <dgm:pt modelId="{A085710D-5740-4641-89A7-CACCE5749FE5}" type="pres">
      <dgm:prSet presAssocID="{4B03793A-2814-4DAD-807C-4D802078CFDC}" presName="composite" presStyleCnt="0"/>
      <dgm:spPr/>
    </dgm:pt>
    <dgm:pt modelId="{F027F304-BEE4-4150-9749-AF2715084642}" type="pres">
      <dgm:prSet presAssocID="{4B03793A-2814-4DAD-807C-4D802078CFDC}" presName="parTx" presStyleLbl="alignNode1" presStyleIdx="0" presStyleCnt="3">
        <dgm:presLayoutVars>
          <dgm:chMax val="0"/>
          <dgm:chPref val="0"/>
          <dgm:bulletEnabled val="1"/>
        </dgm:presLayoutVars>
      </dgm:prSet>
      <dgm:spPr/>
    </dgm:pt>
    <dgm:pt modelId="{BAC73E43-1EA7-421F-8D23-67AE0300BE06}" type="pres">
      <dgm:prSet presAssocID="{4B03793A-2814-4DAD-807C-4D802078CFDC}" presName="desTx" presStyleLbl="alignAccFollowNode1" presStyleIdx="0" presStyleCnt="3">
        <dgm:presLayoutVars>
          <dgm:bulletEnabled val="1"/>
        </dgm:presLayoutVars>
      </dgm:prSet>
      <dgm:spPr/>
    </dgm:pt>
    <dgm:pt modelId="{C1C20C4E-F187-41E6-9CE0-4176333CAE37}" type="pres">
      <dgm:prSet presAssocID="{8F145528-2F52-4A4A-BF65-730211093B28}" presName="space" presStyleCnt="0"/>
      <dgm:spPr/>
    </dgm:pt>
    <dgm:pt modelId="{4ED0A623-338B-4FB5-9A90-8C32D5ACF741}" type="pres">
      <dgm:prSet presAssocID="{C4798847-C078-4F98-B307-B95F32325B6F}" presName="composite" presStyleCnt="0"/>
      <dgm:spPr/>
    </dgm:pt>
    <dgm:pt modelId="{9F21F366-4C16-4B44-AB9B-452F19E5BDB6}" type="pres">
      <dgm:prSet presAssocID="{C4798847-C078-4F98-B307-B95F32325B6F}" presName="parTx" presStyleLbl="alignNode1" presStyleIdx="1" presStyleCnt="3">
        <dgm:presLayoutVars>
          <dgm:chMax val="0"/>
          <dgm:chPref val="0"/>
          <dgm:bulletEnabled val="1"/>
        </dgm:presLayoutVars>
      </dgm:prSet>
      <dgm:spPr/>
    </dgm:pt>
    <dgm:pt modelId="{699D4025-4690-4092-9334-EE74CE86654F}" type="pres">
      <dgm:prSet presAssocID="{C4798847-C078-4F98-B307-B95F32325B6F}" presName="desTx" presStyleLbl="alignAccFollowNode1" presStyleIdx="1" presStyleCnt="3">
        <dgm:presLayoutVars>
          <dgm:bulletEnabled val="1"/>
        </dgm:presLayoutVars>
      </dgm:prSet>
      <dgm:spPr/>
    </dgm:pt>
    <dgm:pt modelId="{6F56A740-90EC-492E-B488-4577E358C5F7}" type="pres">
      <dgm:prSet presAssocID="{B7DBA318-2598-4BF8-8156-F1915C9C5EC0}" presName="space" presStyleCnt="0"/>
      <dgm:spPr/>
    </dgm:pt>
    <dgm:pt modelId="{0A9539F4-9689-44FD-8E4F-000A5A94E71E}" type="pres">
      <dgm:prSet presAssocID="{33228C5E-4E15-4DF8-941C-FE58BFDB7178}" presName="composite" presStyleCnt="0"/>
      <dgm:spPr/>
    </dgm:pt>
    <dgm:pt modelId="{A2A770E9-29CF-4379-B933-1DA31464D4F3}" type="pres">
      <dgm:prSet presAssocID="{33228C5E-4E15-4DF8-941C-FE58BFDB7178}" presName="parTx" presStyleLbl="alignNode1" presStyleIdx="2" presStyleCnt="3">
        <dgm:presLayoutVars>
          <dgm:chMax val="0"/>
          <dgm:chPref val="0"/>
          <dgm:bulletEnabled val="1"/>
        </dgm:presLayoutVars>
      </dgm:prSet>
      <dgm:spPr/>
    </dgm:pt>
    <dgm:pt modelId="{6C8ABD7A-CDA7-4098-B6AD-8C3D1378A853}" type="pres">
      <dgm:prSet presAssocID="{33228C5E-4E15-4DF8-941C-FE58BFDB7178}" presName="desTx" presStyleLbl="alignAccFollowNode1" presStyleIdx="2" presStyleCnt="3">
        <dgm:presLayoutVars>
          <dgm:bulletEnabled val="1"/>
        </dgm:presLayoutVars>
      </dgm:prSet>
      <dgm:spPr/>
    </dgm:pt>
  </dgm:ptLst>
  <dgm:cxnLst>
    <dgm:cxn modelId="{87EDFC03-23AD-4985-9DB4-BDEFEC31634F}" type="presOf" srcId="{26F2BF21-E9EF-47A0-8A72-EFA31275C4F4}" destId="{8C2752CE-3D28-4C28-B363-89B2F59E6044}" srcOrd="0" destOrd="0" presId="urn:microsoft.com/office/officeart/2005/8/layout/hList1"/>
    <dgm:cxn modelId="{97DD321B-034C-42B2-9560-7BE5F7FE2749}" type="presOf" srcId="{C4798847-C078-4F98-B307-B95F32325B6F}" destId="{9F21F366-4C16-4B44-AB9B-452F19E5BDB6}" srcOrd="0" destOrd="0" presId="urn:microsoft.com/office/officeart/2005/8/layout/hList1"/>
    <dgm:cxn modelId="{166A8F36-61FA-4F96-9BD6-01791241198D}" type="presOf" srcId="{6D15D53E-495B-4839-84F5-90A2850B69DC}" destId="{BAC73E43-1EA7-421F-8D23-67AE0300BE06}" srcOrd="0" destOrd="0" presId="urn:microsoft.com/office/officeart/2005/8/layout/hList1"/>
    <dgm:cxn modelId="{30E60742-2940-4876-86D5-1B2920C008EB}" type="presOf" srcId="{4B03793A-2814-4DAD-807C-4D802078CFDC}" destId="{F027F304-BEE4-4150-9749-AF2715084642}" srcOrd="0" destOrd="0" presId="urn:microsoft.com/office/officeart/2005/8/layout/hList1"/>
    <dgm:cxn modelId="{D06CFB4C-0794-45DF-8506-4291D6103772}" srcId="{26F2BF21-E9EF-47A0-8A72-EFA31275C4F4}" destId="{4B03793A-2814-4DAD-807C-4D802078CFDC}" srcOrd="0" destOrd="0" parTransId="{357C2842-4DC5-4D9F-8397-8BCD58E9F85D}" sibTransId="{8F145528-2F52-4A4A-BF65-730211093B28}"/>
    <dgm:cxn modelId="{2E829259-083E-410D-8DFC-51D3A8350643}" type="presOf" srcId="{0C3F6F1D-4683-42DC-A51C-5731EBC18C2F}" destId="{6C8ABD7A-CDA7-4098-B6AD-8C3D1378A853}" srcOrd="0" destOrd="0" presId="urn:microsoft.com/office/officeart/2005/8/layout/hList1"/>
    <dgm:cxn modelId="{A7A39C71-ED2B-4B73-B3D8-DD6C0AB62841}" srcId="{26F2BF21-E9EF-47A0-8A72-EFA31275C4F4}" destId="{33228C5E-4E15-4DF8-941C-FE58BFDB7178}" srcOrd="2" destOrd="0" parTransId="{3838217F-2F2E-4D51-BF36-3918F82C4E01}" sibTransId="{CB1AA795-32ED-452C-91FF-E8BB54DE5A4F}"/>
    <dgm:cxn modelId="{1E440D74-B883-40F1-B2FB-855A23BF1269}" srcId="{4B03793A-2814-4DAD-807C-4D802078CFDC}" destId="{6D15D53E-495B-4839-84F5-90A2850B69DC}" srcOrd="0" destOrd="0" parTransId="{03FD49FD-148B-429B-88AC-FAE17C624661}" sibTransId="{01F34629-570C-4837-8F2B-CF2A17AB9817}"/>
    <dgm:cxn modelId="{695E95B0-CE44-4145-92C1-E36806325A5B}" type="presOf" srcId="{33228C5E-4E15-4DF8-941C-FE58BFDB7178}" destId="{A2A770E9-29CF-4379-B933-1DA31464D4F3}" srcOrd="0" destOrd="0" presId="urn:microsoft.com/office/officeart/2005/8/layout/hList1"/>
    <dgm:cxn modelId="{3DB172B9-CF93-43D7-983E-A81B2C4C2C57}" srcId="{C4798847-C078-4F98-B307-B95F32325B6F}" destId="{05B24876-0B01-4A7A-963A-A38E14F4DCEC}" srcOrd="0" destOrd="0" parTransId="{7D8B326B-0DA9-47BD-AAC0-1FD534AEF23E}" sibTransId="{E2CACCA3-5D8A-440B-8929-A4F44C350805}"/>
    <dgm:cxn modelId="{FBC49AC2-FA90-45A4-8F69-90C5B90F71BA}" srcId="{33228C5E-4E15-4DF8-941C-FE58BFDB7178}" destId="{0C3F6F1D-4683-42DC-A51C-5731EBC18C2F}" srcOrd="0" destOrd="0" parTransId="{12F33F2F-BDE7-4758-851F-75E0DCAF75E3}" sibTransId="{48586D93-464C-4860-8E93-36C9C7D1C442}"/>
    <dgm:cxn modelId="{44A9A8D3-AA93-405C-965E-0428A3EFF60E}" srcId="{26F2BF21-E9EF-47A0-8A72-EFA31275C4F4}" destId="{C4798847-C078-4F98-B307-B95F32325B6F}" srcOrd="1" destOrd="0" parTransId="{EA4294BA-16B5-4119-AC5D-CD3E81326820}" sibTransId="{B7DBA318-2598-4BF8-8156-F1915C9C5EC0}"/>
    <dgm:cxn modelId="{895222D8-2DD0-4AE7-8D27-200DCDEA02DC}" type="presOf" srcId="{05B24876-0B01-4A7A-963A-A38E14F4DCEC}" destId="{699D4025-4690-4092-9334-EE74CE86654F}" srcOrd="0" destOrd="0" presId="urn:microsoft.com/office/officeart/2005/8/layout/hList1"/>
    <dgm:cxn modelId="{6BB1B4BC-0BA7-405B-8A7B-D0FDC576DAD9}" type="presParOf" srcId="{8C2752CE-3D28-4C28-B363-89B2F59E6044}" destId="{A085710D-5740-4641-89A7-CACCE5749FE5}" srcOrd="0" destOrd="0" presId="urn:microsoft.com/office/officeart/2005/8/layout/hList1"/>
    <dgm:cxn modelId="{866283AC-731F-4E96-B67C-2216090FB294}" type="presParOf" srcId="{A085710D-5740-4641-89A7-CACCE5749FE5}" destId="{F027F304-BEE4-4150-9749-AF2715084642}" srcOrd="0" destOrd="0" presId="urn:microsoft.com/office/officeart/2005/8/layout/hList1"/>
    <dgm:cxn modelId="{494C870C-FC98-4F88-B287-8145F137728F}" type="presParOf" srcId="{A085710D-5740-4641-89A7-CACCE5749FE5}" destId="{BAC73E43-1EA7-421F-8D23-67AE0300BE06}" srcOrd="1" destOrd="0" presId="urn:microsoft.com/office/officeart/2005/8/layout/hList1"/>
    <dgm:cxn modelId="{3C50D746-E638-4BE1-9585-EF07A836B97F}" type="presParOf" srcId="{8C2752CE-3D28-4C28-B363-89B2F59E6044}" destId="{C1C20C4E-F187-41E6-9CE0-4176333CAE37}" srcOrd="1" destOrd="0" presId="urn:microsoft.com/office/officeart/2005/8/layout/hList1"/>
    <dgm:cxn modelId="{5D03BD39-176F-4D50-B304-B5899543E325}" type="presParOf" srcId="{8C2752CE-3D28-4C28-B363-89B2F59E6044}" destId="{4ED0A623-338B-4FB5-9A90-8C32D5ACF741}" srcOrd="2" destOrd="0" presId="urn:microsoft.com/office/officeart/2005/8/layout/hList1"/>
    <dgm:cxn modelId="{23F3BD95-A846-447F-800E-9AB0DEA94F32}" type="presParOf" srcId="{4ED0A623-338B-4FB5-9A90-8C32D5ACF741}" destId="{9F21F366-4C16-4B44-AB9B-452F19E5BDB6}" srcOrd="0" destOrd="0" presId="urn:microsoft.com/office/officeart/2005/8/layout/hList1"/>
    <dgm:cxn modelId="{2552389E-7E68-4246-A956-636BAAFB1850}" type="presParOf" srcId="{4ED0A623-338B-4FB5-9A90-8C32D5ACF741}" destId="{699D4025-4690-4092-9334-EE74CE86654F}" srcOrd="1" destOrd="0" presId="urn:microsoft.com/office/officeart/2005/8/layout/hList1"/>
    <dgm:cxn modelId="{046266DB-CD5D-4E20-BFEF-C1F55D9C8512}" type="presParOf" srcId="{8C2752CE-3D28-4C28-B363-89B2F59E6044}" destId="{6F56A740-90EC-492E-B488-4577E358C5F7}" srcOrd="3" destOrd="0" presId="urn:microsoft.com/office/officeart/2005/8/layout/hList1"/>
    <dgm:cxn modelId="{378F339E-95AA-40FE-B880-D2B4EFD2E28B}" type="presParOf" srcId="{8C2752CE-3D28-4C28-B363-89B2F59E6044}" destId="{0A9539F4-9689-44FD-8E4F-000A5A94E71E}" srcOrd="4" destOrd="0" presId="urn:microsoft.com/office/officeart/2005/8/layout/hList1"/>
    <dgm:cxn modelId="{86B217DD-63CC-4393-8E0D-EE6C0C398532}" type="presParOf" srcId="{0A9539F4-9689-44FD-8E4F-000A5A94E71E}" destId="{A2A770E9-29CF-4379-B933-1DA31464D4F3}" srcOrd="0" destOrd="0" presId="urn:microsoft.com/office/officeart/2005/8/layout/hList1"/>
    <dgm:cxn modelId="{6F784A85-2017-42C1-835D-DDF955BD8BAC}" type="presParOf" srcId="{0A9539F4-9689-44FD-8E4F-000A5A94E71E}" destId="{6C8ABD7A-CDA7-4098-B6AD-8C3D1378A85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F2BF21-E9EF-47A0-8A72-EFA31275C4F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4798847-C078-4F98-B307-B95F32325B6F}">
      <dgm:prSet/>
      <dgm:spPr/>
      <dgm:t>
        <a:bodyPr/>
        <a:lstStyle/>
        <a:p>
          <a:r>
            <a:rPr lang="en-US" dirty="0"/>
            <a:t>Kleene closure</a:t>
          </a:r>
        </a:p>
      </dgm:t>
    </dgm:pt>
    <dgm:pt modelId="{EA4294BA-16B5-4119-AC5D-CD3E81326820}" type="parTrans" cxnId="{44A9A8D3-AA93-405C-965E-0428A3EFF60E}">
      <dgm:prSet/>
      <dgm:spPr/>
      <dgm:t>
        <a:bodyPr/>
        <a:lstStyle/>
        <a:p>
          <a:endParaRPr lang="en-US"/>
        </a:p>
      </dgm:t>
    </dgm:pt>
    <dgm:pt modelId="{B7DBA318-2598-4BF8-8156-F1915C9C5EC0}" type="sibTrans" cxnId="{44A9A8D3-AA93-405C-965E-0428A3EFF60E}">
      <dgm:prSet/>
      <dgm:spPr/>
      <dgm:t>
        <a:bodyPr/>
        <a:lstStyle/>
        <a:p>
          <a:endParaRPr lang="en-US"/>
        </a:p>
      </dgm:t>
    </dgm:pt>
    <dgm:pt modelId="{05B24876-0B01-4A7A-963A-A38E14F4DCEC}">
      <dgm:prSet/>
      <dgm:spPr/>
      <dgm:t>
        <a:bodyPr/>
        <a:lstStyle/>
        <a:p>
          <a:r>
            <a:rPr lang="en-US" dirty="0"/>
            <a:t>some events may appear an unlimited number of times</a:t>
          </a:r>
        </a:p>
      </dgm:t>
    </dgm:pt>
    <dgm:pt modelId="{7D8B326B-0DA9-47BD-AAC0-1FD534AEF23E}" type="parTrans" cxnId="{3DB172B9-CF93-43D7-983E-A81B2C4C2C57}">
      <dgm:prSet/>
      <dgm:spPr/>
      <dgm:t>
        <a:bodyPr/>
        <a:lstStyle/>
        <a:p>
          <a:endParaRPr lang="en-US"/>
        </a:p>
      </dgm:t>
    </dgm:pt>
    <dgm:pt modelId="{E2CACCA3-5D8A-440B-8929-A4F44C350805}" type="sibTrans" cxnId="{3DB172B9-CF93-43D7-983E-A81B2C4C2C57}">
      <dgm:prSet/>
      <dgm:spPr/>
      <dgm:t>
        <a:bodyPr/>
        <a:lstStyle/>
        <a:p>
          <a:endParaRPr lang="en-US"/>
        </a:p>
      </dgm:t>
    </dgm:pt>
    <dgm:pt modelId="{4B03793A-2814-4DAD-807C-4D802078CFDC}">
      <dgm:prSet/>
      <dgm:spPr/>
      <dgm:t>
        <a:bodyPr/>
        <a:lstStyle/>
        <a:p>
          <a:r>
            <a:rPr lang="en-US" dirty="0"/>
            <a:t>Negations</a:t>
          </a:r>
        </a:p>
      </dgm:t>
    </dgm:pt>
    <dgm:pt modelId="{357C2842-4DC5-4D9F-8397-8BCD58E9F85D}" type="parTrans" cxnId="{D06CFB4C-0794-45DF-8506-4291D6103772}">
      <dgm:prSet/>
      <dgm:spPr/>
      <dgm:t>
        <a:bodyPr/>
        <a:lstStyle/>
        <a:p>
          <a:endParaRPr lang="en-US"/>
        </a:p>
      </dgm:t>
    </dgm:pt>
    <dgm:pt modelId="{8F145528-2F52-4A4A-BF65-730211093B28}" type="sibTrans" cxnId="{D06CFB4C-0794-45DF-8506-4291D6103772}">
      <dgm:prSet/>
      <dgm:spPr/>
      <dgm:t>
        <a:bodyPr/>
        <a:lstStyle/>
        <a:p>
          <a:endParaRPr lang="en-US"/>
        </a:p>
      </dgm:t>
    </dgm:pt>
    <dgm:pt modelId="{6D15D53E-495B-4839-84F5-90A2850B69DC}">
      <dgm:prSet/>
      <dgm:spPr/>
      <dgm:t>
        <a:bodyPr/>
        <a:lstStyle/>
        <a:p>
          <a:r>
            <a:rPr lang="en-US" dirty="0"/>
            <a:t>some events are prohibited from occurring at the specified positions</a:t>
          </a:r>
        </a:p>
      </dgm:t>
    </dgm:pt>
    <dgm:pt modelId="{03FD49FD-148B-429B-88AC-FAE17C624661}" type="parTrans" cxnId="{1E440D74-B883-40F1-B2FB-855A23BF1269}">
      <dgm:prSet/>
      <dgm:spPr/>
      <dgm:t>
        <a:bodyPr/>
        <a:lstStyle/>
        <a:p>
          <a:endParaRPr lang="en-US"/>
        </a:p>
      </dgm:t>
    </dgm:pt>
    <dgm:pt modelId="{01F34629-570C-4837-8F2B-CF2A17AB9817}" type="sibTrans" cxnId="{1E440D74-B883-40F1-B2FB-855A23BF1269}">
      <dgm:prSet/>
      <dgm:spPr/>
      <dgm:t>
        <a:bodyPr/>
        <a:lstStyle/>
        <a:p>
          <a:endParaRPr lang="en-US"/>
        </a:p>
      </dgm:t>
    </dgm:pt>
    <dgm:pt modelId="{33228C5E-4E15-4DF8-941C-FE58BFDB7178}">
      <dgm:prSet phldrT="[Text]"/>
      <dgm:spPr/>
      <dgm:t>
        <a:bodyPr/>
        <a:lstStyle/>
        <a:p>
          <a:r>
            <a:rPr lang="en-US" dirty="0"/>
            <a:t>Nested patterns</a:t>
          </a:r>
        </a:p>
      </dgm:t>
    </dgm:pt>
    <dgm:pt modelId="{3838217F-2F2E-4D51-BF36-3918F82C4E01}" type="parTrans" cxnId="{A7A39C71-ED2B-4B73-B3D8-DD6C0AB62841}">
      <dgm:prSet/>
      <dgm:spPr/>
      <dgm:t>
        <a:bodyPr/>
        <a:lstStyle/>
        <a:p>
          <a:endParaRPr lang="en-US"/>
        </a:p>
      </dgm:t>
    </dgm:pt>
    <dgm:pt modelId="{CB1AA795-32ED-452C-91FF-E8BB54DE5A4F}" type="sibTrans" cxnId="{A7A39C71-ED2B-4B73-B3D8-DD6C0AB62841}">
      <dgm:prSet/>
      <dgm:spPr/>
      <dgm:t>
        <a:bodyPr/>
        <a:lstStyle/>
        <a:p>
          <a:endParaRPr lang="en-US"/>
        </a:p>
      </dgm:t>
    </dgm:pt>
    <dgm:pt modelId="{0C3F6F1D-4683-42DC-A51C-5731EBC18C2F}">
      <dgm:prSet phldrT="[Text]"/>
      <dgm:spPr/>
      <dgm:t>
        <a:bodyPr/>
        <a:lstStyle/>
        <a:p>
          <a:r>
            <a:rPr lang="en-US" dirty="0"/>
            <a:t>arbitrary combinations of all the above</a:t>
          </a:r>
        </a:p>
      </dgm:t>
    </dgm:pt>
    <dgm:pt modelId="{12F33F2F-BDE7-4758-851F-75E0DCAF75E3}" type="parTrans" cxnId="{FBC49AC2-FA90-45A4-8F69-90C5B90F71BA}">
      <dgm:prSet/>
      <dgm:spPr/>
      <dgm:t>
        <a:bodyPr/>
        <a:lstStyle/>
        <a:p>
          <a:endParaRPr lang="en-US"/>
        </a:p>
      </dgm:t>
    </dgm:pt>
    <dgm:pt modelId="{48586D93-464C-4860-8E93-36C9C7D1C442}" type="sibTrans" cxnId="{FBC49AC2-FA90-45A4-8F69-90C5B90F71BA}">
      <dgm:prSet/>
      <dgm:spPr/>
      <dgm:t>
        <a:bodyPr/>
        <a:lstStyle/>
        <a:p>
          <a:endParaRPr lang="en-US"/>
        </a:p>
      </dgm:t>
    </dgm:pt>
    <dgm:pt modelId="{8C2752CE-3D28-4C28-B363-89B2F59E6044}" type="pres">
      <dgm:prSet presAssocID="{26F2BF21-E9EF-47A0-8A72-EFA31275C4F4}" presName="Name0" presStyleCnt="0">
        <dgm:presLayoutVars>
          <dgm:dir/>
          <dgm:animLvl val="lvl"/>
          <dgm:resizeHandles val="exact"/>
        </dgm:presLayoutVars>
      </dgm:prSet>
      <dgm:spPr/>
    </dgm:pt>
    <dgm:pt modelId="{A085710D-5740-4641-89A7-CACCE5749FE5}" type="pres">
      <dgm:prSet presAssocID="{4B03793A-2814-4DAD-807C-4D802078CFDC}" presName="composite" presStyleCnt="0"/>
      <dgm:spPr/>
    </dgm:pt>
    <dgm:pt modelId="{F027F304-BEE4-4150-9749-AF2715084642}" type="pres">
      <dgm:prSet presAssocID="{4B03793A-2814-4DAD-807C-4D802078CFDC}" presName="parTx" presStyleLbl="alignNode1" presStyleIdx="0" presStyleCnt="3">
        <dgm:presLayoutVars>
          <dgm:chMax val="0"/>
          <dgm:chPref val="0"/>
          <dgm:bulletEnabled val="1"/>
        </dgm:presLayoutVars>
      </dgm:prSet>
      <dgm:spPr/>
    </dgm:pt>
    <dgm:pt modelId="{BAC73E43-1EA7-421F-8D23-67AE0300BE06}" type="pres">
      <dgm:prSet presAssocID="{4B03793A-2814-4DAD-807C-4D802078CFDC}" presName="desTx" presStyleLbl="alignAccFollowNode1" presStyleIdx="0" presStyleCnt="3">
        <dgm:presLayoutVars>
          <dgm:bulletEnabled val="1"/>
        </dgm:presLayoutVars>
      </dgm:prSet>
      <dgm:spPr/>
    </dgm:pt>
    <dgm:pt modelId="{C1C20C4E-F187-41E6-9CE0-4176333CAE37}" type="pres">
      <dgm:prSet presAssocID="{8F145528-2F52-4A4A-BF65-730211093B28}" presName="space" presStyleCnt="0"/>
      <dgm:spPr/>
    </dgm:pt>
    <dgm:pt modelId="{4ED0A623-338B-4FB5-9A90-8C32D5ACF741}" type="pres">
      <dgm:prSet presAssocID="{C4798847-C078-4F98-B307-B95F32325B6F}" presName="composite" presStyleCnt="0"/>
      <dgm:spPr/>
    </dgm:pt>
    <dgm:pt modelId="{9F21F366-4C16-4B44-AB9B-452F19E5BDB6}" type="pres">
      <dgm:prSet presAssocID="{C4798847-C078-4F98-B307-B95F32325B6F}" presName="parTx" presStyleLbl="alignNode1" presStyleIdx="1" presStyleCnt="3">
        <dgm:presLayoutVars>
          <dgm:chMax val="0"/>
          <dgm:chPref val="0"/>
          <dgm:bulletEnabled val="1"/>
        </dgm:presLayoutVars>
      </dgm:prSet>
      <dgm:spPr/>
    </dgm:pt>
    <dgm:pt modelId="{699D4025-4690-4092-9334-EE74CE86654F}" type="pres">
      <dgm:prSet presAssocID="{C4798847-C078-4F98-B307-B95F32325B6F}" presName="desTx" presStyleLbl="alignAccFollowNode1" presStyleIdx="1" presStyleCnt="3">
        <dgm:presLayoutVars>
          <dgm:bulletEnabled val="1"/>
        </dgm:presLayoutVars>
      </dgm:prSet>
      <dgm:spPr/>
    </dgm:pt>
    <dgm:pt modelId="{6F56A740-90EC-492E-B488-4577E358C5F7}" type="pres">
      <dgm:prSet presAssocID="{B7DBA318-2598-4BF8-8156-F1915C9C5EC0}" presName="space" presStyleCnt="0"/>
      <dgm:spPr/>
    </dgm:pt>
    <dgm:pt modelId="{0A9539F4-9689-44FD-8E4F-000A5A94E71E}" type="pres">
      <dgm:prSet presAssocID="{33228C5E-4E15-4DF8-941C-FE58BFDB7178}" presName="composite" presStyleCnt="0"/>
      <dgm:spPr/>
    </dgm:pt>
    <dgm:pt modelId="{A2A770E9-29CF-4379-B933-1DA31464D4F3}" type="pres">
      <dgm:prSet presAssocID="{33228C5E-4E15-4DF8-941C-FE58BFDB7178}" presName="parTx" presStyleLbl="alignNode1" presStyleIdx="2" presStyleCnt="3">
        <dgm:presLayoutVars>
          <dgm:chMax val="0"/>
          <dgm:chPref val="0"/>
          <dgm:bulletEnabled val="1"/>
        </dgm:presLayoutVars>
      </dgm:prSet>
      <dgm:spPr/>
    </dgm:pt>
    <dgm:pt modelId="{6C8ABD7A-CDA7-4098-B6AD-8C3D1378A853}" type="pres">
      <dgm:prSet presAssocID="{33228C5E-4E15-4DF8-941C-FE58BFDB7178}" presName="desTx" presStyleLbl="alignAccFollowNode1" presStyleIdx="2" presStyleCnt="3">
        <dgm:presLayoutVars>
          <dgm:bulletEnabled val="1"/>
        </dgm:presLayoutVars>
      </dgm:prSet>
      <dgm:spPr/>
    </dgm:pt>
  </dgm:ptLst>
  <dgm:cxnLst>
    <dgm:cxn modelId="{A47A5A12-F9B2-449B-846C-44D7C7E24691}" type="presOf" srcId="{6D15D53E-495B-4839-84F5-90A2850B69DC}" destId="{BAC73E43-1EA7-421F-8D23-67AE0300BE06}" srcOrd="0" destOrd="0" presId="urn:microsoft.com/office/officeart/2005/8/layout/hList1"/>
    <dgm:cxn modelId="{5DF72615-050B-4F6C-AB7A-09FA4498E205}" type="presOf" srcId="{33228C5E-4E15-4DF8-941C-FE58BFDB7178}" destId="{A2A770E9-29CF-4379-B933-1DA31464D4F3}" srcOrd="0" destOrd="0" presId="urn:microsoft.com/office/officeart/2005/8/layout/hList1"/>
    <dgm:cxn modelId="{AF88E715-1C66-40AF-9807-5741D34A119A}" type="presOf" srcId="{26F2BF21-E9EF-47A0-8A72-EFA31275C4F4}" destId="{8C2752CE-3D28-4C28-B363-89B2F59E6044}" srcOrd="0" destOrd="0" presId="urn:microsoft.com/office/officeart/2005/8/layout/hList1"/>
    <dgm:cxn modelId="{D06CFB4C-0794-45DF-8506-4291D6103772}" srcId="{26F2BF21-E9EF-47A0-8A72-EFA31275C4F4}" destId="{4B03793A-2814-4DAD-807C-4D802078CFDC}" srcOrd="0" destOrd="0" parTransId="{357C2842-4DC5-4D9F-8397-8BCD58E9F85D}" sibTransId="{8F145528-2F52-4A4A-BF65-730211093B28}"/>
    <dgm:cxn modelId="{A7A39C71-ED2B-4B73-B3D8-DD6C0AB62841}" srcId="{26F2BF21-E9EF-47A0-8A72-EFA31275C4F4}" destId="{33228C5E-4E15-4DF8-941C-FE58BFDB7178}" srcOrd="2" destOrd="0" parTransId="{3838217F-2F2E-4D51-BF36-3918F82C4E01}" sibTransId="{CB1AA795-32ED-452C-91FF-E8BB54DE5A4F}"/>
    <dgm:cxn modelId="{1E440D74-B883-40F1-B2FB-855A23BF1269}" srcId="{4B03793A-2814-4DAD-807C-4D802078CFDC}" destId="{6D15D53E-495B-4839-84F5-90A2850B69DC}" srcOrd="0" destOrd="0" parTransId="{03FD49FD-148B-429B-88AC-FAE17C624661}" sibTransId="{01F34629-570C-4837-8F2B-CF2A17AB9817}"/>
    <dgm:cxn modelId="{14CCF4A1-99D5-48D4-BAF6-8C6736E0ADF5}" type="presOf" srcId="{4B03793A-2814-4DAD-807C-4D802078CFDC}" destId="{F027F304-BEE4-4150-9749-AF2715084642}" srcOrd="0" destOrd="0" presId="urn:microsoft.com/office/officeart/2005/8/layout/hList1"/>
    <dgm:cxn modelId="{3DB172B9-CF93-43D7-983E-A81B2C4C2C57}" srcId="{C4798847-C078-4F98-B307-B95F32325B6F}" destId="{05B24876-0B01-4A7A-963A-A38E14F4DCEC}" srcOrd="0" destOrd="0" parTransId="{7D8B326B-0DA9-47BD-AAC0-1FD534AEF23E}" sibTransId="{E2CACCA3-5D8A-440B-8929-A4F44C350805}"/>
    <dgm:cxn modelId="{FBC49AC2-FA90-45A4-8F69-90C5B90F71BA}" srcId="{33228C5E-4E15-4DF8-941C-FE58BFDB7178}" destId="{0C3F6F1D-4683-42DC-A51C-5731EBC18C2F}" srcOrd="0" destOrd="0" parTransId="{12F33F2F-BDE7-4758-851F-75E0DCAF75E3}" sibTransId="{48586D93-464C-4860-8E93-36C9C7D1C442}"/>
    <dgm:cxn modelId="{F9F718CB-5029-4396-8348-3BD11449422B}" type="presOf" srcId="{C4798847-C078-4F98-B307-B95F32325B6F}" destId="{9F21F366-4C16-4B44-AB9B-452F19E5BDB6}" srcOrd="0" destOrd="0" presId="urn:microsoft.com/office/officeart/2005/8/layout/hList1"/>
    <dgm:cxn modelId="{278D0ACD-A811-4DEA-8D40-BC064A440F85}" type="presOf" srcId="{05B24876-0B01-4A7A-963A-A38E14F4DCEC}" destId="{699D4025-4690-4092-9334-EE74CE86654F}" srcOrd="0" destOrd="0" presId="urn:microsoft.com/office/officeart/2005/8/layout/hList1"/>
    <dgm:cxn modelId="{44A9A8D3-AA93-405C-965E-0428A3EFF60E}" srcId="{26F2BF21-E9EF-47A0-8A72-EFA31275C4F4}" destId="{C4798847-C078-4F98-B307-B95F32325B6F}" srcOrd="1" destOrd="0" parTransId="{EA4294BA-16B5-4119-AC5D-CD3E81326820}" sibTransId="{B7DBA318-2598-4BF8-8156-F1915C9C5EC0}"/>
    <dgm:cxn modelId="{EC4C0FEC-16DE-4947-9A47-6AE5F26337B8}" type="presOf" srcId="{0C3F6F1D-4683-42DC-A51C-5731EBC18C2F}" destId="{6C8ABD7A-CDA7-4098-B6AD-8C3D1378A853}" srcOrd="0" destOrd="0" presId="urn:microsoft.com/office/officeart/2005/8/layout/hList1"/>
    <dgm:cxn modelId="{35A69C9E-44ED-4243-A8B6-CE542D77BF7B}" type="presParOf" srcId="{8C2752CE-3D28-4C28-B363-89B2F59E6044}" destId="{A085710D-5740-4641-89A7-CACCE5749FE5}" srcOrd="0" destOrd="0" presId="urn:microsoft.com/office/officeart/2005/8/layout/hList1"/>
    <dgm:cxn modelId="{B20E84F6-E75E-4ADC-9BDB-15AC48397754}" type="presParOf" srcId="{A085710D-5740-4641-89A7-CACCE5749FE5}" destId="{F027F304-BEE4-4150-9749-AF2715084642}" srcOrd="0" destOrd="0" presId="urn:microsoft.com/office/officeart/2005/8/layout/hList1"/>
    <dgm:cxn modelId="{C919528B-BF3A-440B-9888-8CB08CC82034}" type="presParOf" srcId="{A085710D-5740-4641-89A7-CACCE5749FE5}" destId="{BAC73E43-1EA7-421F-8D23-67AE0300BE06}" srcOrd="1" destOrd="0" presId="urn:microsoft.com/office/officeart/2005/8/layout/hList1"/>
    <dgm:cxn modelId="{63FE7411-0139-4621-9598-01399EBA8AD7}" type="presParOf" srcId="{8C2752CE-3D28-4C28-B363-89B2F59E6044}" destId="{C1C20C4E-F187-41E6-9CE0-4176333CAE37}" srcOrd="1" destOrd="0" presId="urn:microsoft.com/office/officeart/2005/8/layout/hList1"/>
    <dgm:cxn modelId="{67D6013F-E0DB-469B-8A1A-EAE5F4B0C5C0}" type="presParOf" srcId="{8C2752CE-3D28-4C28-B363-89B2F59E6044}" destId="{4ED0A623-338B-4FB5-9A90-8C32D5ACF741}" srcOrd="2" destOrd="0" presId="urn:microsoft.com/office/officeart/2005/8/layout/hList1"/>
    <dgm:cxn modelId="{2BF1DA35-35E1-4F9D-93F8-71B80324B522}" type="presParOf" srcId="{4ED0A623-338B-4FB5-9A90-8C32D5ACF741}" destId="{9F21F366-4C16-4B44-AB9B-452F19E5BDB6}" srcOrd="0" destOrd="0" presId="urn:microsoft.com/office/officeart/2005/8/layout/hList1"/>
    <dgm:cxn modelId="{D793EE65-F6C2-46F0-B7F6-FD5772DC7858}" type="presParOf" srcId="{4ED0A623-338B-4FB5-9A90-8C32D5ACF741}" destId="{699D4025-4690-4092-9334-EE74CE86654F}" srcOrd="1" destOrd="0" presId="urn:microsoft.com/office/officeart/2005/8/layout/hList1"/>
    <dgm:cxn modelId="{087A52BA-CFC7-4D44-8C72-60B45D18ED6F}" type="presParOf" srcId="{8C2752CE-3D28-4C28-B363-89B2F59E6044}" destId="{6F56A740-90EC-492E-B488-4577E358C5F7}" srcOrd="3" destOrd="0" presId="urn:microsoft.com/office/officeart/2005/8/layout/hList1"/>
    <dgm:cxn modelId="{8583ABE8-9470-49D2-B4DB-4CD26599D9AA}" type="presParOf" srcId="{8C2752CE-3D28-4C28-B363-89B2F59E6044}" destId="{0A9539F4-9689-44FD-8E4F-000A5A94E71E}" srcOrd="4" destOrd="0" presId="urn:microsoft.com/office/officeart/2005/8/layout/hList1"/>
    <dgm:cxn modelId="{B6D27E37-B781-4DE7-831B-C929D0365460}" type="presParOf" srcId="{0A9539F4-9689-44FD-8E4F-000A5A94E71E}" destId="{A2A770E9-29CF-4379-B933-1DA31464D4F3}" srcOrd="0" destOrd="0" presId="urn:microsoft.com/office/officeart/2005/8/layout/hList1"/>
    <dgm:cxn modelId="{9208170A-BEB9-4237-9586-507B971C446A}" type="presParOf" srcId="{0A9539F4-9689-44FD-8E4F-000A5A94E71E}" destId="{6C8ABD7A-CDA7-4098-B6AD-8C3D1378A853}"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BC38F9-C075-4D62-9F2D-0649CB926FCE}"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DE9603F9-2C0C-42DB-925B-AD8A954492DE}">
      <dgm:prSet phldrT="[Text]"/>
      <dgm:spPr/>
      <dgm:t>
        <a:bodyPr/>
        <a:lstStyle/>
        <a:p>
          <a:r>
            <a:rPr lang="en-US" dirty="0"/>
            <a:t>CEP Applications</a:t>
          </a:r>
        </a:p>
      </dgm:t>
    </dgm:pt>
    <dgm:pt modelId="{E7FCB87D-08FD-475B-BE96-831D9816C0B0}" type="parTrans" cxnId="{6C500D0F-67CC-468C-8634-B8424FCF6DA2}">
      <dgm:prSet/>
      <dgm:spPr/>
      <dgm:t>
        <a:bodyPr/>
        <a:lstStyle/>
        <a:p>
          <a:endParaRPr lang="en-US"/>
        </a:p>
      </dgm:t>
    </dgm:pt>
    <dgm:pt modelId="{86200FA2-E29B-48E4-9E58-83443D1EE5C0}" type="sibTrans" cxnId="{6C500D0F-67CC-468C-8634-B8424FCF6DA2}">
      <dgm:prSet/>
      <dgm:spPr/>
      <dgm:t>
        <a:bodyPr/>
        <a:lstStyle/>
        <a:p>
          <a:endParaRPr lang="en-US"/>
        </a:p>
      </dgm:t>
    </dgm:pt>
    <dgm:pt modelId="{132B0980-D7EA-419E-8DF3-CC227BAB3A29}">
      <dgm:prSet phldrT="[Text]"/>
      <dgm:spPr/>
      <dgm:t>
        <a:bodyPr/>
        <a:lstStyle/>
        <a:p>
          <a:r>
            <a:rPr lang="en-US" dirty="0"/>
            <a:t>Online Finance</a:t>
          </a:r>
        </a:p>
      </dgm:t>
    </dgm:pt>
    <dgm:pt modelId="{F81CAA2D-6CE6-4B9A-A069-B0941B32D8ED}" type="parTrans" cxnId="{CC60AA35-9879-4365-8BA0-BF5679FD7307}">
      <dgm:prSet/>
      <dgm:spPr/>
      <dgm:t>
        <a:bodyPr/>
        <a:lstStyle/>
        <a:p>
          <a:endParaRPr lang="en-US"/>
        </a:p>
      </dgm:t>
    </dgm:pt>
    <dgm:pt modelId="{83DE2FC8-9CF1-4C57-80D2-60988E112333}" type="sibTrans" cxnId="{CC60AA35-9879-4365-8BA0-BF5679FD7307}">
      <dgm:prSet/>
      <dgm:spPr/>
      <dgm:t>
        <a:bodyPr/>
        <a:lstStyle/>
        <a:p>
          <a:endParaRPr lang="en-US"/>
        </a:p>
      </dgm:t>
    </dgm:pt>
    <dgm:pt modelId="{62F1165F-9B0B-43EE-AF99-939D0C4E5BF5}">
      <dgm:prSet/>
      <dgm:spPr/>
      <dgm:t>
        <a:bodyPr/>
        <a:lstStyle/>
        <a:p>
          <a:r>
            <a:rPr lang="en-US"/>
            <a:t>Fraud Detection</a:t>
          </a:r>
          <a:endParaRPr lang="en-US" dirty="0"/>
        </a:p>
      </dgm:t>
    </dgm:pt>
    <dgm:pt modelId="{1D575B07-91C8-4DCA-B872-B5A26884D6AC}" type="parTrans" cxnId="{53DBDE1C-7EFB-47D3-B227-4FB4C8F84193}">
      <dgm:prSet/>
      <dgm:spPr/>
      <dgm:t>
        <a:bodyPr/>
        <a:lstStyle/>
        <a:p>
          <a:endParaRPr lang="en-US"/>
        </a:p>
      </dgm:t>
    </dgm:pt>
    <dgm:pt modelId="{4AAD841B-6FA0-4302-82F4-F6F6A64D4F90}" type="sibTrans" cxnId="{53DBDE1C-7EFB-47D3-B227-4FB4C8F84193}">
      <dgm:prSet/>
      <dgm:spPr/>
      <dgm:t>
        <a:bodyPr/>
        <a:lstStyle/>
        <a:p>
          <a:endParaRPr lang="en-US"/>
        </a:p>
      </dgm:t>
    </dgm:pt>
    <dgm:pt modelId="{B3DA41DC-7D5E-45A4-80AD-6662226018EC}">
      <dgm:prSet/>
      <dgm:spPr/>
      <dgm:t>
        <a:bodyPr/>
        <a:lstStyle/>
        <a:p>
          <a:r>
            <a:rPr lang="en-US"/>
            <a:t>Network Security Monitoring</a:t>
          </a:r>
          <a:endParaRPr lang="en-US" dirty="0"/>
        </a:p>
      </dgm:t>
    </dgm:pt>
    <dgm:pt modelId="{8A9F1245-0424-4626-81C3-A562D5C46B93}" type="parTrans" cxnId="{923060D3-93CE-4739-B36C-57269CF3B5C6}">
      <dgm:prSet/>
      <dgm:spPr/>
      <dgm:t>
        <a:bodyPr/>
        <a:lstStyle/>
        <a:p>
          <a:endParaRPr lang="en-US"/>
        </a:p>
      </dgm:t>
    </dgm:pt>
    <dgm:pt modelId="{DFCA0D80-BDE4-443A-8DB9-53A91F28C357}" type="sibTrans" cxnId="{923060D3-93CE-4739-B36C-57269CF3B5C6}">
      <dgm:prSet/>
      <dgm:spPr/>
      <dgm:t>
        <a:bodyPr/>
        <a:lstStyle/>
        <a:p>
          <a:endParaRPr lang="en-US"/>
        </a:p>
      </dgm:t>
    </dgm:pt>
    <dgm:pt modelId="{0FC7B5C6-BC3C-49FA-B47E-A16A7005908F}">
      <dgm:prSet/>
      <dgm:spPr/>
      <dgm:t>
        <a:bodyPr/>
        <a:lstStyle/>
        <a:p>
          <a:r>
            <a:rPr lang="en-US"/>
            <a:t>Sensor Networks</a:t>
          </a:r>
          <a:endParaRPr lang="en-US" dirty="0"/>
        </a:p>
      </dgm:t>
    </dgm:pt>
    <dgm:pt modelId="{F7F2AEC8-E499-4D70-B0F9-F839E0F6D4EE}" type="parTrans" cxnId="{DD834819-9CBE-416B-AF2C-C0498648CF07}">
      <dgm:prSet/>
      <dgm:spPr/>
      <dgm:t>
        <a:bodyPr/>
        <a:lstStyle/>
        <a:p>
          <a:endParaRPr lang="en-US"/>
        </a:p>
      </dgm:t>
    </dgm:pt>
    <dgm:pt modelId="{64813BFC-1EB2-42B0-B33A-5A683FC5ADAF}" type="sibTrans" cxnId="{DD834819-9CBE-416B-AF2C-C0498648CF07}">
      <dgm:prSet/>
      <dgm:spPr/>
      <dgm:t>
        <a:bodyPr/>
        <a:lstStyle/>
        <a:p>
          <a:endParaRPr lang="en-US"/>
        </a:p>
      </dgm:t>
    </dgm:pt>
    <dgm:pt modelId="{D15D1FA2-0AF6-4E92-94C7-22686CB67E01}">
      <dgm:prSet/>
      <dgm:spPr/>
      <dgm:t>
        <a:bodyPr/>
        <a:lstStyle/>
        <a:p>
          <a:r>
            <a:rPr lang="en-US"/>
            <a:t>Algorithmic Trading</a:t>
          </a:r>
          <a:endParaRPr lang="en-US" dirty="0"/>
        </a:p>
      </dgm:t>
    </dgm:pt>
    <dgm:pt modelId="{41C5D4BC-24A1-4F01-8C18-A0419968FCDF}" type="parTrans" cxnId="{148CFA05-4612-4A03-AB4F-3CE200909C7B}">
      <dgm:prSet/>
      <dgm:spPr/>
      <dgm:t>
        <a:bodyPr/>
        <a:lstStyle/>
        <a:p>
          <a:endParaRPr lang="en-US"/>
        </a:p>
      </dgm:t>
    </dgm:pt>
    <dgm:pt modelId="{D0FD0BE6-FAB0-4649-8632-FCFEABF72DCD}" type="sibTrans" cxnId="{148CFA05-4612-4A03-AB4F-3CE200909C7B}">
      <dgm:prSet/>
      <dgm:spPr/>
      <dgm:t>
        <a:bodyPr/>
        <a:lstStyle/>
        <a:p>
          <a:endParaRPr lang="en-US"/>
        </a:p>
      </dgm:t>
    </dgm:pt>
    <dgm:pt modelId="{E15339A8-A092-4772-8D2B-65DD57762E40}">
      <dgm:prSet/>
      <dgm:spPr/>
      <dgm:t>
        <a:bodyPr/>
        <a:lstStyle/>
        <a:p>
          <a:r>
            <a:rPr lang="en-US"/>
            <a:t>Internet of Things</a:t>
          </a:r>
          <a:endParaRPr lang="en-US" dirty="0"/>
        </a:p>
      </dgm:t>
    </dgm:pt>
    <dgm:pt modelId="{6D99A90A-71CB-42D4-A916-0902F9B00CC0}" type="parTrans" cxnId="{E3886535-75CA-4388-92FD-0F125CD780BA}">
      <dgm:prSet/>
      <dgm:spPr/>
      <dgm:t>
        <a:bodyPr/>
        <a:lstStyle/>
        <a:p>
          <a:endParaRPr lang="en-US"/>
        </a:p>
      </dgm:t>
    </dgm:pt>
    <dgm:pt modelId="{3FEC2D9E-BC7D-4F16-90E3-603520461949}" type="sibTrans" cxnId="{E3886535-75CA-4388-92FD-0F125CD780BA}">
      <dgm:prSet/>
      <dgm:spPr/>
      <dgm:t>
        <a:bodyPr/>
        <a:lstStyle/>
        <a:p>
          <a:endParaRPr lang="en-US"/>
        </a:p>
      </dgm:t>
    </dgm:pt>
    <dgm:pt modelId="{6DF33F68-1358-4DB5-9CFC-B5CD2B331610}">
      <dgm:prSet phldrT="[Text]"/>
      <dgm:spPr/>
      <dgm:t>
        <a:bodyPr/>
        <a:lstStyle/>
        <a:p>
          <a:r>
            <a:rPr lang="en-US" dirty="0"/>
            <a:t>Stock Monitoring</a:t>
          </a:r>
        </a:p>
      </dgm:t>
    </dgm:pt>
    <dgm:pt modelId="{53850A89-730F-4825-9315-A04A50FDAF36}" type="parTrans" cxnId="{8BB60A47-9BEC-4792-9984-E8FA7A79C9E6}">
      <dgm:prSet/>
      <dgm:spPr/>
      <dgm:t>
        <a:bodyPr/>
        <a:lstStyle/>
        <a:p>
          <a:endParaRPr lang="en-US"/>
        </a:p>
      </dgm:t>
    </dgm:pt>
    <dgm:pt modelId="{7CCE6C8C-0C5D-4C29-A93E-C886193A547C}" type="sibTrans" cxnId="{8BB60A47-9BEC-4792-9984-E8FA7A79C9E6}">
      <dgm:prSet/>
      <dgm:spPr/>
      <dgm:t>
        <a:bodyPr/>
        <a:lstStyle/>
        <a:p>
          <a:endParaRPr lang="en-US"/>
        </a:p>
      </dgm:t>
    </dgm:pt>
    <dgm:pt modelId="{B94EAF59-D4A9-4FA0-8B27-F5B4EBA90D75}">
      <dgm:prSet phldrT="[Text]"/>
      <dgm:spPr/>
      <dgm:t>
        <a:bodyPr/>
        <a:lstStyle/>
        <a:p>
          <a:r>
            <a:rPr lang="en-US" dirty="0"/>
            <a:t>Surveillance Systems</a:t>
          </a:r>
        </a:p>
      </dgm:t>
    </dgm:pt>
    <dgm:pt modelId="{6FB14267-C07C-426B-AB49-6421374A5216}" type="parTrans" cxnId="{22C989C6-DF13-4FC5-9E16-E61C7B5F6131}">
      <dgm:prSet/>
      <dgm:spPr/>
      <dgm:t>
        <a:bodyPr/>
        <a:lstStyle/>
        <a:p>
          <a:endParaRPr lang="en-US"/>
        </a:p>
      </dgm:t>
    </dgm:pt>
    <dgm:pt modelId="{D7FCC8E7-A631-4F65-B992-6F4A1ACAADB1}" type="sibTrans" cxnId="{22C989C6-DF13-4FC5-9E16-E61C7B5F6131}">
      <dgm:prSet/>
      <dgm:spPr/>
      <dgm:t>
        <a:bodyPr/>
        <a:lstStyle/>
        <a:p>
          <a:endParaRPr lang="en-US"/>
        </a:p>
      </dgm:t>
    </dgm:pt>
    <dgm:pt modelId="{EDEEBED8-2B9F-4AD6-A2B6-1C32AE927592}" type="pres">
      <dgm:prSet presAssocID="{E2BC38F9-C075-4D62-9F2D-0649CB926FCE}" presName="Name0" presStyleCnt="0">
        <dgm:presLayoutVars>
          <dgm:chMax val="1"/>
          <dgm:dir/>
          <dgm:animLvl val="ctr"/>
          <dgm:resizeHandles val="exact"/>
        </dgm:presLayoutVars>
      </dgm:prSet>
      <dgm:spPr/>
    </dgm:pt>
    <dgm:pt modelId="{CE62672D-C246-4B3F-8305-DFB89092C199}" type="pres">
      <dgm:prSet presAssocID="{DE9603F9-2C0C-42DB-925B-AD8A954492DE}" presName="centerShape" presStyleLbl="node0" presStyleIdx="0" presStyleCnt="1"/>
      <dgm:spPr/>
    </dgm:pt>
    <dgm:pt modelId="{78B6767F-FE70-4298-B398-242F24F583B2}" type="pres">
      <dgm:prSet presAssocID="{6FB14267-C07C-426B-AB49-6421374A5216}" presName="parTrans" presStyleLbl="sibTrans2D1" presStyleIdx="0" presStyleCnt="8"/>
      <dgm:spPr/>
    </dgm:pt>
    <dgm:pt modelId="{E31A4D1E-4E37-4CA4-8777-BC6760B0E9AC}" type="pres">
      <dgm:prSet presAssocID="{6FB14267-C07C-426B-AB49-6421374A5216}" presName="connectorText" presStyleLbl="sibTrans2D1" presStyleIdx="0" presStyleCnt="8"/>
      <dgm:spPr/>
    </dgm:pt>
    <dgm:pt modelId="{CEDB133A-BBE4-4F9B-88DB-9F6F579C8527}" type="pres">
      <dgm:prSet presAssocID="{B94EAF59-D4A9-4FA0-8B27-F5B4EBA90D75}" presName="node" presStyleLbl="node1" presStyleIdx="0" presStyleCnt="8">
        <dgm:presLayoutVars>
          <dgm:bulletEnabled val="1"/>
        </dgm:presLayoutVars>
      </dgm:prSet>
      <dgm:spPr/>
    </dgm:pt>
    <dgm:pt modelId="{CED0B918-62E1-4F16-A452-E2DF0C329AA9}" type="pres">
      <dgm:prSet presAssocID="{53850A89-730F-4825-9315-A04A50FDAF36}" presName="parTrans" presStyleLbl="sibTrans2D1" presStyleIdx="1" presStyleCnt="8"/>
      <dgm:spPr/>
    </dgm:pt>
    <dgm:pt modelId="{C583BF9E-8953-47DA-A226-2CB7AA4B7B7B}" type="pres">
      <dgm:prSet presAssocID="{53850A89-730F-4825-9315-A04A50FDAF36}" presName="connectorText" presStyleLbl="sibTrans2D1" presStyleIdx="1" presStyleCnt="8"/>
      <dgm:spPr/>
    </dgm:pt>
    <dgm:pt modelId="{66C58A59-B11C-4C71-BBE0-CFFA3987568C}" type="pres">
      <dgm:prSet presAssocID="{6DF33F68-1358-4DB5-9CFC-B5CD2B331610}" presName="node" presStyleLbl="node1" presStyleIdx="1" presStyleCnt="8">
        <dgm:presLayoutVars>
          <dgm:bulletEnabled val="1"/>
        </dgm:presLayoutVars>
      </dgm:prSet>
      <dgm:spPr/>
    </dgm:pt>
    <dgm:pt modelId="{1F55476E-06A4-41C5-BA0E-000F50B280B6}" type="pres">
      <dgm:prSet presAssocID="{F81CAA2D-6CE6-4B9A-A069-B0941B32D8ED}" presName="parTrans" presStyleLbl="sibTrans2D1" presStyleIdx="2" presStyleCnt="8"/>
      <dgm:spPr/>
    </dgm:pt>
    <dgm:pt modelId="{C47A40D5-F670-46E7-98DD-7A920AF28142}" type="pres">
      <dgm:prSet presAssocID="{F81CAA2D-6CE6-4B9A-A069-B0941B32D8ED}" presName="connectorText" presStyleLbl="sibTrans2D1" presStyleIdx="2" presStyleCnt="8"/>
      <dgm:spPr/>
    </dgm:pt>
    <dgm:pt modelId="{62F5D294-1127-4EA9-8C2B-6AC94E4C58B7}" type="pres">
      <dgm:prSet presAssocID="{132B0980-D7EA-419E-8DF3-CC227BAB3A29}" presName="node" presStyleLbl="node1" presStyleIdx="2" presStyleCnt="8">
        <dgm:presLayoutVars>
          <dgm:bulletEnabled val="1"/>
        </dgm:presLayoutVars>
      </dgm:prSet>
      <dgm:spPr/>
    </dgm:pt>
    <dgm:pt modelId="{6319CED6-1D65-4B8E-A232-DD83E9D4C2E6}" type="pres">
      <dgm:prSet presAssocID="{1D575B07-91C8-4DCA-B872-B5A26884D6AC}" presName="parTrans" presStyleLbl="sibTrans2D1" presStyleIdx="3" presStyleCnt="8"/>
      <dgm:spPr/>
    </dgm:pt>
    <dgm:pt modelId="{133059EB-B47B-49C8-8815-7A68ED153C0C}" type="pres">
      <dgm:prSet presAssocID="{1D575B07-91C8-4DCA-B872-B5A26884D6AC}" presName="connectorText" presStyleLbl="sibTrans2D1" presStyleIdx="3" presStyleCnt="8"/>
      <dgm:spPr/>
    </dgm:pt>
    <dgm:pt modelId="{BDD6213C-B6BE-4404-B645-C24B87C88697}" type="pres">
      <dgm:prSet presAssocID="{62F1165F-9B0B-43EE-AF99-939D0C4E5BF5}" presName="node" presStyleLbl="node1" presStyleIdx="3" presStyleCnt="8">
        <dgm:presLayoutVars>
          <dgm:bulletEnabled val="1"/>
        </dgm:presLayoutVars>
      </dgm:prSet>
      <dgm:spPr/>
    </dgm:pt>
    <dgm:pt modelId="{215BB664-DDD7-4BE9-BE71-48CB0FC46BA6}" type="pres">
      <dgm:prSet presAssocID="{8A9F1245-0424-4626-81C3-A562D5C46B93}" presName="parTrans" presStyleLbl="sibTrans2D1" presStyleIdx="4" presStyleCnt="8"/>
      <dgm:spPr/>
    </dgm:pt>
    <dgm:pt modelId="{10BA7C0D-F2B3-44AB-9592-A0E69B0C98ED}" type="pres">
      <dgm:prSet presAssocID="{8A9F1245-0424-4626-81C3-A562D5C46B93}" presName="connectorText" presStyleLbl="sibTrans2D1" presStyleIdx="4" presStyleCnt="8"/>
      <dgm:spPr/>
    </dgm:pt>
    <dgm:pt modelId="{49E670AC-BA2F-4712-B8C6-DF9307C9CAC9}" type="pres">
      <dgm:prSet presAssocID="{B3DA41DC-7D5E-45A4-80AD-6662226018EC}" presName="node" presStyleLbl="node1" presStyleIdx="4" presStyleCnt="8">
        <dgm:presLayoutVars>
          <dgm:bulletEnabled val="1"/>
        </dgm:presLayoutVars>
      </dgm:prSet>
      <dgm:spPr/>
    </dgm:pt>
    <dgm:pt modelId="{F3F9E18D-ECC5-473F-B6DA-231625C7424E}" type="pres">
      <dgm:prSet presAssocID="{F7F2AEC8-E499-4D70-B0F9-F839E0F6D4EE}" presName="parTrans" presStyleLbl="sibTrans2D1" presStyleIdx="5" presStyleCnt="8"/>
      <dgm:spPr/>
    </dgm:pt>
    <dgm:pt modelId="{CA1DE9EC-0CEB-475C-AC04-B3926A5B7927}" type="pres">
      <dgm:prSet presAssocID="{F7F2AEC8-E499-4D70-B0F9-F839E0F6D4EE}" presName="connectorText" presStyleLbl="sibTrans2D1" presStyleIdx="5" presStyleCnt="8"/>
      <dgm:spPr/>
    </dgm:pt>
    <dgm:pt modelId="{01A6593F-69DD-4D7B-A0F8-D3AB7786461B}" type="pres">
      <dgm:prSet presAssocID="{0FC7B5C6-BC3C-49FA-B47E-A16A7005908F}" presName="node" presStyleLbl="node1" presStyleIdx="5" presStyleCnt="8">
        <dgm:presLayoutVars>
          <dgm:bulletEnabled val="1"/>
        </dgm:presLayoutVars>
      </dgm:prSet>
      <dgm:spPr/>
    </dgm:pt>
    <dgm:pt modelId="{AB1495B5-DBE2-45EA-A0F5-6E6484B7767F}" type="pres">
      <dgm:prSet presAssocID="{41C5D4BC-24A1-4F01-8C18-A0419968FCDF}" presName="parTrans" presStyleLbl="sibTrans2D1" presStyleIdx="6" presStyleCnt="8"/>
      <dgm:spPr/>
    </dgm:pt>
    <dgm:pt modelId="{41D822FF-A7A9-4785-835C-35ED67DA241A}" type="pres">
      <dgm:prSet presAssocID="{41C5D4BC-24A1-4F01-8C18-A0419968FCDF}" presName="connectorText" presStyleLbl="sibTrans2D1" presStyleIdx="6" presStyleCnt="8"/>
      <dgm:spPr/>
    </dgm:pt>
    <dgm:pt modelId="{6C7684D4-B149-4527-B827-2D76DA7DB730}" type="pres">
      <dgm:prSet presAssocID="{D15D1FA2-0AF6-4E92-94C7-22686CB67E01}" presName="node" presStyleLbl="node1" presStyleIdx="6" presStyleCnt="8">
        <dgm:presLayoutVars>
          <dgm:bulletEnabled val="1"/>
        </dgm:presLayoutVars>
      </dgm:prSet>
      <dgm:spPr/>
    </dgm:pt>
    <dgm:pt modelId="{988365A4-25FF-4603-A817-42C2FE2914E5}" type="pres">
      <dgm:prSet presAssocID="{6D99A90A-71CB-42D4-A916-0902F9B00CC0}" presName="parTrans" presStyleLbl="sibTrans2D1" presStyleIdx="7" presStyleCnt="8"/>
      <dgm:spPr/>
    </dgm:pt>
    <dgm:pt modelId="{01EE1659-8AB0-433F-9DBA-18E7A92AC199}" type="pres">
      <dgm:prSet presAssocID="{6D99A90A-71CB-42D4-A916-0902F9B00CC0}" presName="connectorText" presStyleLbl="sibTrans2D1" presStyleIdx="7" presStyleCnt="8"/>
      <dgm:spPr/>
    </dgm:pt>
    <dgm:pt modelId="{10F1852A-BACB-425A-9215-6F3A60BFCA05}" type="pres">
      <dgm:prSet presAssocID="{E15339A8-A092-4772-8D2B-65DD57762E40}" presName="node" presStyleLbl="node1" presStyleIdx="7" presStyleCnt="8">
        <dgm:presLayoutVars>
          <dgm:bulletEnabled val="1"/>
        </dgm:presLayoutVars>
      </dgm:prSet>
      <dgm:spPr/>
    </dgm:pt>
  </dgm:ptLst>
  <dgm:cxnLst>
    <dgm:cxn modelId="{148CFA05-4612-4A03-AB4F-3CE200909C7B}" srcId="{DE9603F9-2C0C-42DB-925B-AD8A954492DE}" destId="{D15D1FA2-0AF6-4E92-94C7-22686CB67E01}" srcOrd="6" destOrd="0" parTransId="{41C5D4BC-24A1-4F01-8C18-A0419968FCDF}" sibTransId="{D0FD0BE6-FAB0-4649-8632-FCFEABF72DCD}"/>
    <dgm:cxn modelId="{6C500D0F-67CC-468C-8634-B8424FCF6DA2}" srcId="{E2BC38F9-C075-4D62-9F2D-0649CB926FCE}" destId="{DE9603F9-2C0C-42DB-925B-AD8A954492DE}" srcOrd="0" destOrd="0" parTransId="{E7FCB87D-08FD-475B-BE96-831D9816C0B0}" sibTransId="{86200FA2-E29B-48E4-9E58-83443D1EE5C0}"/>
    <dgm:cxn modelId="{9C821016-2217-4A33-AB18-14D17904CA63}" type="presOf" srcId="{B94EAF59-D4A9-4FA0-8B27-F5B4EBA90D75}" destId="{CEDB133A-BBE4-4F9B-88DB-9F6F579C8527}" srcOrd="0" destOrd="0" presId="urn:microsoft.com/office/officeart/2005/8/layout/radial5"/>
    <dgm:cxn modelId="{DD834819-9CBE-416B-AF2C-C0498648CF07}" srcId="{DE9603F9-2C0C-42DB-925B-AD8A954492DE}" destId="{0FC7B5C6-BC3C-49FA-B47E-A16A7005908F}" srcOrd="5" destOrd="0" parTransId="{F7F2AEC8-E499-4D70-B0F9-F839E0F6D4EE}" sibTransId="{64813BFC-1EB2-42B0-B33A-5A683FC5ADAF}"/>
    <dgm:cxn modelId="{BAB9441A-CF3A-4776-80A6-862D025E1307}" type="presOf" srcId="{F7F2AEC8-E499-4D70-B0F9-F839E0F6D4EE}" destId="{F3F9E18D-ECC5-473F-B6DA-231625C7424E}" srcOrd="0" destOrd="0" presId="urn:microsoft.com/office/officeart/2005/8/layout/radial5"/>
    <dgm:cxn modelId="{53DBDE1C-7EFB-47D3-B227-4FB4C8F84193}" srcId="{DE9603F9-2C0C-42DB-925B-AD8A954492DE}" destId="{62F1165F-9B0B-43EE-AF99-939D0C4E5BF5}" srcOrd="3" destOrd="0" parTransId="{1D575B07-91C8-4DCA-B872-B5A26884D6AC}" sibTransId="{4AAD841B-6FA0-4302-82F4-F6F6A64D4F90}"/>
    <dgm:cxn modelId="{FAB4EE1E-EB89-45E4-9423-575242D0DFE7}" type="presOf" srcId="{1D575B07-91C8-4DCA-B872-B5A26884D6AC}" destId="{6319CED6-1D65-4B8E-A232-DD83E9D4C2E6}" srcOrd="0" destOrd="0" presId="urn:microsoft.com/office/officeart/2005/8/layout/radial5"/>
    <dgm:cxn modelId="{53B9E827-FE01-4DA8-BAF6-94C23F1AE2E4}" type="presOf" srcId="{41C5D4BC-24A1-4F01-8C18-A0419968FCDF}" destId="{41D822FF-A7A9-4785-835C-35ED67DA241A}" srcOrd="1" destOrd="0" presId="urn:microsoft.com/office/officeart/2005/8/layout/radial5"/>
    <dgm:cxn modelId="{E8781932-7463-494A-8B3E-517B24037ABE}" type="presOf" srcId="{6D99A90A-71CB-42D4-A916-0902F9B00CC0}" destId="{01EE1659-8AB0-433F-9DBA-18E7A92AC199}" srcOrd="1" destOrd="0" presId="urn:microsoft.com/office/officeart/2005/8/layout/radial5"/>
    <dgm:cxn modelId="{E3886535-75CA-4388-92FD-0F125CD780BA}" srcId="{DE9603F9-2C0C-42DB-925B-AD8A954492DE}" destId="{E15339A8-A092-4772-8D2B-65DD57762E40}" srcOrd="7" destOrd="0" parTransId="{6D99A90A-71CB-42D4-A916-0902F9B00CC0}" sibTransId="{3FEC2D9E-BC7D-4F16-90E3-603520461949}"/>
    <dgm:cxn modelId="{CC60AA35-9879-4365-8BA0-BF5679FD7307}" srcId="{DE9603F9-2C0C-42DB-925B-AD8A954492DE}" destId="{132B0980-D7EA-419E-8DF3-CC227BAB3A29}" srcOrd="2" destOrd="0" parTransId="{F81CAA2D-6CE6-4B9A-A069-B0941B32D8ED}" sibTransId="{83DE2FC8-9CF1-4C57-80D2-60988E112333}"/>
    <dgm:cxn modelId="{8BB60A47-9BEC-4792-9984-E8FA7A79C9E6}" srcId="{DE9603F9-2C0C-42DB-925B-AD8A954492DE}" destId="{6DF33F68-1358-4DB5-9CFC-B5CD2B331610}" srcOrd="1" destOrd="0" parTransId="{53850A89-730F-4825-9315-A04A50FDAF36}" sibTransId="{7CCE6C8C-0C5D-4C29-A93E-C886193A547C}"/>
    <dgm:cxn modelId="{52181C55-A9D0-49CB-B371-0D7976DB0638}" type="presOf" srcId="{F7F2AEC8-E499-4D70-B0F9-F839E0F6D4EE}" destId="{CA1DE9EC-0CEB-475C-AC04-B3926A5B7927}" srcOrd="1" destOrd="0" presId="urn:microsoft.com/office/officeart/2005/8/layout/radial5"/>
    <dgm:cxn modelId="{1025487F-2B01-4BCB-BACF-F5D55ADC0683}" type="presOf" srcId="{DE9603F9-2C0C-42DB-925B-AD8A954492DE}" destId="{CE62672D-C246-4B3F-8305-DFB89092C199}" srcOrd="0" destOrd="0" presId="urn:microsoft.com/office/officeart/2005/8/layout/radial5"/>
    <dgm:cxn modelId="{86746B80-7B0F-4903-8B42-809AFA2C637D}" type="presOf" srcId="{53850A89-730F-4825-9315-A04A50FDAF36}" destId="{C583BF9E-8953-47DA-A226-2CB7AA4B7B7B}" srcOrd="1" destOrd="0" presId="urn:microsoft.com/office/officeart/2005/8/layout/radial5"/>
    <dgm:cxn modelId="{29FA5182-0AB2-43DE-AE4F-8C7016974890}" type="presOf" srcId="{53850A89-730F-4825-9315-A04A50FDAF36}" destId="{CED0B918-62E1-4F16-A452-E2DF0C329AA9}" srcOrd="0" destOrd="0" presId="urn:microsoft.com/office/officeart/2005/8/layout/radial5"/>
    <dgm:cxn modelId="{EF347282-3F53-4FAE-B1A1-045D80E570B7}" type="presOf" srcId="{F81CAA2D-6CE6-4B9A-A069-B0941B32D8ED}" destId="{C47A40D5-F670-46E7-98DD-7A920AF28142}" srcOrd="1" destOrd="0" presId="urn:microsoft.com/office/officeart/2005/8/layout/radial5"/>
    <dgm:cxn modelId="{02F82687-63A6-4FC9-A5DE-B517FD0428E8}" type="presOf" srcId="{62F1165F-9B0B-43EE-AF99-939D0C4E5BF5}" destId="{BDD6213C-B6BE-4404-B645-C24B87C88697}" srcOrd="0" destOrd="0" presId="urn:microsoft.com/office/officeart/2005/8/layout/radial5"/>
    <dgm:cxn modelId="{E1DE6389-2EF5-49E3-BB69-1875CC0C9A8E}" type="presOf" srcId="{6DF33F68-1358-4DB5-9CFC-B5CD2B331610}" destId="{66C58A59-B11C-4C71-BBE0-CFFA3987568C}" srcOrd="0" destOrd="0" presId="urn:microsoft.com/office/officeart/2005/8/layout/radial5"/>
    <dgm:cxn modelId="{AA574690-A43F-4CD9-B0DE-A3CCABE711B4}" type="presOf" srcId="{B3DA41DC-7D5E-45A4-80AD-6662226018EC}" destId="{49E670AC-BA2F-4712-B8C6-DF9307C9CAC9}" srcOrd="0" destOrd="0" presId="urn:microsoft.com/office/officeart/2005/8/layout/radial5"/>
    <dgm:cxn modelId="{00E06793-5600-4AD6-95E7-96BDDE50F69D}" type="presOf" srcId="{8A9F1245-0424-4626-81C3-A562D5C46B93}" destId="{10BA7C0D-F2B3-44AB-9592-A0E69B0C98ED}" srcOrd="1" destOrd="0" presId="urn:microsoft.com/office/officeart/2005/8/layout/radial5"/>
    <dgm:cxn modelId="{4674E897-FB54-4ED4-BB28-F16B313DC66B}" type="presOf" srcId="{6D99A90A-71CB-42D4-A916-0902F9B00CC0}" destId="{988365A4-25FF-4603-A817-42C2FE2914E5}" srcOrd="0" destOrd="0" presId="urn:microsoft.com/office/officeart/2005/8/layout/radial5"/>
    <dgm:cxn modelId="{E8C4579C-786D-413A-B9CC-B3FC4529E628}" type="presOf" srcId="{6FB14267-C07C-426B-AB49-6421374A5216}" destId="{E31A4D1E-4E37-4CA4-8777-BC6760B0E9AC}" srcOrd="1" destOrd="0" presId="urn:microsoft.com/office/officeart/2005/8/layout/radial5"/>
    <dgm:cxn modelId="{4E4B1EA4-A2FC-4C21-8C74-0F4AB48820F3}" type="presOf" srcId="{0FC7B5C6-BC3C-49FA-B47E-A16A7005908F}" destId="{01A6593F-69DD-4D7B-A0F8-D3AB7786461B}" srcOrd="0" destOrd="0" presId="urn:microsoft.com/office/officeart/2005/8/layout/radial5"/>
    <dgm:cxn modelId="{32C58FA5-277F-4DA0-8473-A2FC9BB0F10C}" type="presOf" srcId="{E2BC38F9-C075-4D62-9F2D-0649CB926FCE}" destId="{EDEEBED8-2B9F-4AD6-A2B6-1C32AE927592}" srcOrd="0" destOrd="0" presId="urn:microsoft.com/office/officeart/2005/8/layout/radial5"/>
    <dgm:cxn modelId="{E34761AF-9BCB-4A87-AF46-59C965EAF9E4}" type="presOf" srcId="{41C5D4BC-24A1-4F01-8C18-A0419968FCDF}" destId="{AB1495B5-DBE2-45EA-A0F5-6E6484B7767F}" srcOrd="0" destOrd="0" presId="urn:microsoft.com/office/officeart/2005/8/layout/radial5"/>
    <dgm:cxn modelId="{7553B6C4-4B99-456A-8DED-5948F404F837}" type="presOf" srcId="{6FB14267-C07C-426B-AB49-6421374A5216}" destId="{78B6767F-FE70-4298-B398-242F24F583B2}" srcOrd="0" destOrd="0" presId="urn:microsoft.com/office/officeart/2005/8/layout/radial5"/>
    <dgm:cxn modelId="{22C989C6-DF13-4FC5-9E16-E61C7B5F6131}" srcId="{DE9603F9-2C0C-42DB-925B-AD8A954492DE}" destId="{B94EAF59-D4A9-4FA0-8B27-F5B4EBA90D75}" srcOrd="0" destOrd="0" parTransId="{6FB14267-C07C-426B-AB49-6421374A5216}" sibTransId="{D7FCC8E7-A631-4F65-B992-6F4A1ACAADB1}"/>
    <dgm:cxn modelId="{962F23C7-1FE4-4575-94C5-4E750701439A}" type="presOf" srcId="{E15339A8-A092-4772-8D2B-65DD57762E40}" destId="{10F1852A-BACB-425A-9215-6F3A60BFCA05}" srcOrd="0" destOrd="0" presId="urn:microsoft.com/office/officeart/2005/8/layout/radial5"/>
    <dgm:cxn modelId="{7801C2C7-0515-4AE3-9D48-9F7241137D2C}" type="presOf" srcId="{F81CAA2D-6CE6-4B9A-A069-B0941B32D8ED}" destId="{1F55476E-06A4-41C5-BA0E-000F50B280B6}" srcOrd="0" destOrd="0" presId="urn:microsoft.com/office/officeart/2005/8/layout/radial5"/>
    <dgm:cxn modelId="{F5F24AC9-58D6-4A9E-8A4F-0F4E4348A291}" type="presOf" srcId="{1D575B07-91C8-4DCA-B872-B5A26884D6AC}" destId="{133059EB-B47B-49C8-8815-7A68ED153C0C}" srcOrd="1" destOrd="0" presId="urn:microsoft.com/office/officeart/2005/8/layout/radial5"/>
    <dgm:cxn modelId="{E2393BD0-8450-4215-8FB7-E1AD2D63FDC5}" type="presOf" srcId="{8A9F1245-0424-4626-81C3-A562D5C46B93}" destId="{215BB664-DDD7-4BE9-BE71-48CB0FC46BA6}" srcOrd="0" destOrd="0" presId="urn:microsoft.com/office/officeart/2005/8/layout/radial5"/>
    <dgm:cxn modelId="{923060D3-93CE-4739-B36C-57269CF3B5C6}" srcId="{DE9603F9-2C0C-42DB-925B-AD8A954492DE}" destId="{B3DA41DC-7D5E-45A4-80AD-6662226018EC}" srcOrd="4" destOrd="0" parTransId="{8A9F1245-0424-4626-81C3-A562D5C46B93}" sibTransId="{DFCA0D80-BDE4-443A-8DB9-53A91F28C357}"/>
    <dgm:cxn modelId="{8948BCE1-B3A8-4930-8D48-03D690FFF175}" type="presOf" srcId="{D15D1FA2-0AF6-4E92-94C7-22686CB67E01}" destId="{6C7684D4-B149-4527-B827-2D76DA7DB730}" srcOrd="0" destOrd="0" presId="urn:microsoft.com/office/officeart/2005/8/layout/radial5"/>
    <dgm:cxn modelId="{06A8C5E8-A869-4B83-8189-BAF416C27CB7}" type="presOf" srcId="{132B0980-D7EA-419E-8DF3-CC227BAB3A29}" destId="{62F5D294-1127-4EA9-8C2B-6AC94E4C58B7}" srcOrd="0" destOrd="0" presId="urn:microsoft.com/office/officeart/2005/8/layout/radial5"/>
    <dgm:cxn modelId="{C800CCD5-E5FB-477F-8324-F94747C975CD}" type="presParOf" srcId="{EDEEBED8-2B9F-4AD6-A2B6-1C32AE927592}" destId="{CE62672D-C246-4B3F-8305-DFB89092C199}" srcOrd="0" destOrd="0" presId="urn:microsoft.com/office/officeart/2005/8/layout/radial5"/>
    <dgm:cxn modelId="{1DB88893-7891-488C-B2EA-F1E5A54F6003}" type="presParOf" srcId="{EDEEBED8-2B9F-4AD6-A2B6-1C32AE927592}" destId="{78B6767F-FE70-4298-B398-242F24F583B2}" srcOrd="1" destOrd="0" presId="urn:microsoft.com/office/officeart/2005/8/layout/radial5"/>
    <dgm:cxn modelId="{0BFF4087-884B-4B70-B0D1-C0D699304E2E}" type="presParOf" srcId="{78B6767F-FE70-4298-B398-242F24F583B2}" destId="{E31A4D1E-4E37-4CA4-8777-BC6760B0E9AC}" srcOrd="0" destOrd="0" presId="urn:microsoft.com/office/officeart/2005/8/layout/radial5"/>
    <dgm:cxn modelId="{59E5CAC0-B9DE-43F7-84B4-A6F960A9E7B6}" type="presParOf" srcId="{EDEEBED8-2B9F-4AD6-A2B6-1C32AE927592}" destId="{CEDB133A-BBE4-4F9B-88DB-9F6F579C8527}" srcOrd="2" destOrd="0" presId="urn:microsoft.com/office/officeart/2005/8/layout/radial5"/>
    <dgm:cxn modelId="{A05C2194-B216-4A9F-B94C-F2539CBF5BED}" type="presParOf" srcId="{EDEEBED8-2B9F-4AD6-A2B6-1C32AE927592}" destId="{CED0B918-62E1-4F16-A452-E2DF0C329AA9}" srcOrd="3" destOrd="0" presId="urn:microsoft.com/office/officeart/2005/8/layout/radial5"/>
    <dgm:cxn modelId="{0D523286-A25A-4BD3-A9B7-67ADB610CAD6}" type="presParOf" srcId="{CED0B918-62E1-4F16-A452-E2DF0C329AA9}" destId="{C583BF9E-8953-47DA-A226-2CB7AA4B7B7B}" srcOrd="0" destOrd="0" presId="urn:microsoft.com/office/officeart/2005/8/layout/radial5"/>
    <dgm:cxn modelId="{F0531EF8-CC32-43C1-B276-0B03AEB1AD75}" type="presParOf" srcId="{EDEEBED8-2B9F-4AD6-A2B6-1C32AE927592}" destId="{66C58A59-B11C-4C71-BBE0-CFFA3987568C}" srcOrd="4" destOrd="0" presId="urn:microsoft.com/office/officeart/2005/8/layout/radial5"/>
    <dgm:cxn modelId="{0148824F-B0A5-4A7C-9F6B-CD47EB22C509}" type="presParOf" srcId="{EDEEBED8-2B9F-4AD6-A2B6-1C32AE927592}" destId="{1F55476E-06A4-41C5-BA0E-000F50B280B6}" srcOrd="5" destOrd="0" presId="urn:microsoft.com/office/officeart/2005/8/layout/radial5"/>
    <dgm:cxn modelId="{E1146F5D-2079-4F92-A131-304AC40309B3}" type="presParOf" srcId="{1F55476E-06A4-41C5-BA0E-000F50B280B6}" destId="{C47A40D5-F670-46E7-98DD-7A920AF28142}" srcOrd="0" destOrd="0" presId="urn:microsoft.com/office/officeart/2005/8/layout/radial5"/>
    <dgm:cxn modelId="{DF3223D4-A128-4097-A82B-BF8E56D770F4}" type="presParOf" srcId="{EDEEBED8-2B9F-4AD6-A2B6-1C32AE927592}" destId="{62F5D294-1127-4EA9-8C2B-6AC94E4C58B7}" srcOrd="6" destOrd="0" presId="urn:microsoft.com/office/officeart/2005/8/layout/radial5"/>
    <dgm:cxn modelId="{CFF88CDA-7439-4B7B-9F66-A793782E9778}" type="presParOf" srcId="{EDEEBED8-2B9F-4AD6-A2B6-1C32AE927592}" destId="{6319CED6-1D65-4B8E-A232-DD83E9D4C2E6}" srcOrd="7" destOrd="0" presId="urn:microsoft.com/office/officeart/2005/8/layout/radial5"/>
    <dgm:cxn modelId="{42BE4AB1-3CDE-4F23-92EA-BB1BBEF6CD40}" type="presParOf" srcId="{6319CED6-1D65-4B8E-A232-DD83E9D4C2E6}" destId="{133059EB-B47B-49C8-8815-7A68ED153C0C}" srcOrd="0" destOrd="0" presId="urn:microsoft.com/office/officeart/2005/8/layout/radial5"/>
    <dgm:cxn modelId="{B6DEA968-9DD4-4B53-9477-A99504B515F1}" type="presParOf" srcId="{EDEEBED8-2B9F-4AD6-A2B6-1C32AE927592}" destId="{BDD6213C-B6BE-4404-B645-C24B87C88697}" srcOrd="8" destOrd="0" presId="urn:microsoft.com/office/officeart/2005/8/layout/radial5"/>
    <dgm:cxn modelId="{AC1D4019-4E4F-427F-BAD6-BB90AD9ADCE2}" type="presParOf" srcId="{EDEEBED8-2B9F-4AD6-A2B6-1C32AE927592}" destId="{215BB664-DDD7-4BE9-BE71-48CB0FC46BA6}" srcOrd="9" destOrd="0" presId="urn:microsoft.com/office/officeart/2005/8/layout/radial5"/>
    <dgm:cxn modelId="{1C0C8CF8-A535-452F-B079-DAE3F684B489}" type="presParOf" srcId="{215BB664-DDD7-4BE9-BE71-48CB0FC46BA6}" destId="{10BA7C0D-F2B3-44AB-9592-A0E69B0C98ED}" srcOrd="0" destOrd="0" presId="urn:microsoft.com/office/officeart/2005/8/layout/radial5"/>
    <dgm:cxn modelId="{1286ADE9-EDE1-4024-9094-59E69F226EF6}" type="presParOf" srcId="{EDEEBED8-2B9F-4AD6-A2B6-1C32AE927592}" destId="{49E670AC-BA2F-4712-B8C6-DF9307C9CAC9}" srcOrd="10" destOrd="0" presId="urn:microsoft.com/office/officeart/2005/8/layout/radial5"/>
    <dgm:cxn modelId="{C7D3A5CB-23D2-4F96-AD4E-81968F653158}" type="presParOf" srcId="{EDEEBED8-2B9F-4AD6-A2B6-1C32AE927592}" destId="{F3F9E18D-ECC5-473F-B6DA-231625C7424E}" srcOrd="11" destOrd="0" presId="urn:microsoft.com/office/officeart/2005/8/layout/radial5"/>
    <dgm:cxn modelId="{0DBE8927-2001-4868-AB09-E6C408390136}" type="presParOf" srcId="{F3F9E18D-ECC5-473F-B6DA-231625C7424E}" destId="{CA1DE9EC-0CEB-475C-AC04-B3926A5B7927}" srcOrd="0" destOrd="0" presId="urn:microsoft.com/office/officeart/2005/8/layout/radial5"/>
    <dgm:cxn modelId="{BBBF9815-4B30-4EF0-81AC-95BE97D7DC8D}" type="presParOf" srcId="{EDEEBED8-2B9F-4AD6-A2B6-1C32AE927592}" destId="{01A6593F-69DD-4D7B-A0F8-D3AB7786461B}" srcOrd="12" destOrd="0" presId="urn:microsoft.com/office/officeart/2005/8/layout/radial5"/>
    <dgm:cxn modelId="{81D6AD06-D1F3-4325-8A4D-403F56D2BAFA}" type="presParOf" srcId="{EDEEBED8-2B9F-4AD6-A2B6-1C32AE927592}" destId="{AB1495B5-DBE2-45EA-A0F5-6E6484B7767F}" srcOrd="13" destOrd="0" presId="urn:microsoft.com/office/officeart/2005/8/layout/radial5"/>
    <dgm:cxn modelId="{338BAF2F-AA41-4ECC-9DC3-BB44BD84B23D}" type="presParOf" srcId="{AB1495B5-DBE2-45EA-A0F5-6E6484B7767F}" destId="{41D822FF-A7A9-4785-835C-35ED67DA241A}" srcOrd="0" destOrd="0" presId="urn:microsoft.com/office/officeart/2005/8/layout/radial5"/>
    <dgm:cxn modelId="{316E612D-6EC8-4F47-BBE4-B881D90B0235}" type="presParOf" srcId="{EDEEBED8-2B9F-4AD6-A2B6-1C32AE927592}" destId="{6C7684D4-B149-4527-B827-2D76DA7DB730}" srcOrd="14" destOrd="0" presId="urn:microsoft.com/office/officeart/2005/8/layout/radial5"/>
    <dgm:cxn modelId="{A5E8C04C-F8F6-4169-B490-C977A98F90A8}" type="presParOf" srcId="{EDEEBED8-2B9F-4AD6-A2B6-1C32AE927592}" destId="{988365A4-25FF-4603-A817-42C2FE2914E5}" srcOrd="15" destOrd="0" presId="urn:microsoft.com/office/officeart/2005/8/layout/radial5"/>
    <dgm:cxn modelId="{E0B1DB7E-24B4-4A62-A741-A5498ADF33C6}" type="presParOf" srcId="{988365A4-25FF-4603-A817-42C2FE2914E5}" destId="{01EE1659-8AB0-433F-9DBA-18E7A92AC199}" srcOrd="0" destOrd="0" presId="urn:microsoft.com/office/officeart/2005/8/layout/radial5"/>
    <dgm:cxn modelId="{A5762CD2-1BF2-4918-B94F-46C1D009F207}" type="presParOf" srcId="{EDEEBED8-2B9F-4AD6-A2B6-1C32AE927592}" destId="{10F1852A-BACB-425A-9215-6F3A60BFCA05}" srcOrd="1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7F304-BEE4-4150-9749-AF2715084642}">
      <dsp:nvSpPr>
        <dsp:cNvPr id="0" name=""/>
        <dsp:cNvSpPr/>
      </dsp:nvSpPr>
      <dsp:spPr>
        <a:xfrm>
          <a:off x="2476" y="251902"/>
          <a:ext cx="2414587" cy="604800"/>
        </a:xfrm>
        <a:prstGeom prst="rect">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Disjunctions</a:t>
          </a:r>
        </a:p>
      </dsp:txBody>
      <dsp:txXfrm>
        <a:off x="2476" y="251902"/>
        <a:ext cx="2414587" cy="604800"/>
      </dsp:txXfrm>
    </dsp:sp>
    <dsp:sp modelId="{BAC73E43-1EA7-421F-8D23-67AE0300BE06}">
      <dsp:nvSpPr>
        <dsp:cNvPr id="0" name=""/>
        <dsp:cNvSpPr/>
      </dsp:nvSpPr>
      <dsp:spPr>
        <a:xfrm>
          <a:off x="2476" y="856702"/>
          <a:ext cx="2414587" cy="1786995"/>
        </a:xfrm>
        <a:prstGeom prst="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at least one of the specified events must occur</a:t>
          </a:r>
        </a:p>
      </dsp:txBody>
      <dsp:txXfrm>
        <a:off x="2476" y="856702"/>
        <a:ext cx="2414587" cy="1786995"/>
      </dsp:txXfrm>
    </dsp:sp>
    <dsp:sp modelId="{9F21F366-4C16-4B44-AB9B-452F19E5BDB6}">
      <dsp:nvSpPr>
        <dsp:cNvPr id="0" name=""/>
        <dsp:cNvSpPr/>
      </dsp:nvSpPr>
      <dsp:spPr>
        <a:xfrm>
          <a:off x="2755106" y="251902"/>
          <a:ext cx="2414587" cy="604800"/>
        </a:xfrm>
        <a:prstGeom prst="rect">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Conjunctions</a:t>
          </a:r>
        </a:p>
      </dsp:txBody>
      <dsp:txXfrm>
        <a:off x="2755106" y="251902"/>
        <a:ext cx="2414587" cy="604800"/>
      </dsp:txXfrm>
    </dsp:sp>
    <dsp:sp modelId="{699D4025-4690-4092-9334-EE74CE86654F}">
      <dsp:nvSpPr>
        <dsp:cNvPr id="0" name=""/>
        <dsp:cNvSpPr/>
      </dsp:nvSpPr>
      <dsp:spPr>
        <a:xfrm>
          <a:off x="2755106" y="856702"/>
          <a:ext cx="2414587" cy="1786995"/>
        </a:xfrm>
        <a:prstGeom prst="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all events specified in the pattern must occur</a:t>
          </a:r>
        </a:p>
      </dsp:txBody>
      <dsp:txXfrm>
        <a:off x="2755106" y="856702"/>
        <a:ext cx="2414587" cy="1786995"/>
      </dsp:txXfrm>
    </dsp:sp>
    <dsp:sp modelId="{A2A770E9-29CF-4379-B933-1DA31464D4F3}">
      <dsp:nvSpPr>
        <dsp:cNvPr id="0" name=""/>
        <dsp:cNvSpPr/>
      </dsp:nvSpPr>
      <dsp:spPr>
        <a:xfrm>
          <a:off x="5507735" y="251902"/>
          <a:ext cx="2414587" cy="604800"/>
        </a:xfrm>
        <a:prstGeom prst="rect">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Sequences</a:t>
          </a:r>
          <a:endParaRPr lang="en-US" sz="2100" kern="1200" dirty="0"/>
        </a:p>
      </dsp:txBody>
      <dsp:txXfrm>
        <a:off x="5507735" y="251902"/>
        <a:ext cx="2414587" cy="604800"/>
      </dsp:txXfrm>
    </dsp:sp>
    <dsp:sp modelId="{6C8ABD7A-CDA7-4098-B6AD-8C3D1378A853}">
      <dsp:nvSpPr>
        <dsp:cNvPr id="0" name=""/>
        <dsp:cNvSpPr/>
      </dsp:nvSpPr>
      <dsp:spPr>
        <a:xfrm>
          <a:off x="5507735" y="856702"/>
          <a:ext cx="2414587" cy="1786995"/>
        </a:xfrm>
        <a:prstGeom prst="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all events must occur in  predefined order</a:t>
          </a:r>
        </a:p>
      </dsp:txBody>
      <dsp:txXfrm>
        <a:off x="5507735" y="856702"/>
        <a:ext cx="2414587" cy="1786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7F304-BEE4-4150-9749-AF2715084642}">
      <dsp:nvSpPr>
        <dsp:cNvPr id="0" name=""/>
        <dsp:cNvSpPr/>
      </dsp:nvSpPr>
      <dsp:spPr>
        <a:xfrm>
          <a:off x="2595" y="164445"/>
          <a:ext cx="2530673" cy="604800"/>
        </a:xfrm>
        <a:prstGeom prst="rect">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Negations</a:t>
          </a:r>
        </a:p>
      </dsp:txBody>
      <dsp:txXfrm>
        <a:off x="2595" y="164445"/>
        <a:ext cx="2530673" cy="604800"/>
      </dsp:txXfrm>
    </dsp:sp>
    <dsp:sp modelId="{BAC73E43-1EA7-421F-8D23-67AE0300BE06}">
      <dsp:nvSpPr>
        <dsp:cNvPr id="0" name=""/>
        <dsp:cNvSpPr/>
      </dsp:nvSpPr>
      <dsp:spPr>
        <a:xfrm>
          <a:off x="2595" y="769245"/>
          <a:ext cx="2530673" cy="2190510"/>
        </a:xfrm>
        <a:prstGeom prst="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some events are prohibited from occurring at the specified positions</a:t>
          </a:r>
        </a:p>
      </dsp:txBody>
      <dsp:txXfrm>
        <a:off x="2595" y="769245"/>
        <a:ext cx="2530673" cy="2190510"/>
      </dsp:txXfrm>
    </dsp:sp>
    <dsp:sp modelId="{9F21F366-4C16-4B44-AB9B-452F19E5BDB6}">
      <dsp:nvSpPr>
        <dsp:cNvPr id="0" name=""/>
        <dsp:cNvSpPr/>
      </dsp:nvSpPr>
      <dsp:spPr>
        <a:xfrm>
          <a:off x="2887563" y="164445"/>
          <a:ext cx="2530673" cy="604800"/>
        </a:xfrm>
        <a:prstGeom prst="rect">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Kleene closure</a:t>
          </a:r>
        </a:p>
      </dsp:txBody>
      <dsp:txXfrm>
        <a:off x="2887563" y="164445"/>
        <a:ext cx="2530673" cy="604800"/>
      </dsp:txXfrm>
    </dsp:sp>
    <dsp:sp modelId="{699D4025-4690-4092-9334-EE74CE86654F}">
      <dsp:nvSpPr>
        <dsp:cNvPr id="0" name=""/>
        <dsp:cNvSpPr/>
      </dsp:nvSpPr>
      <dsp:spPr>
        <a:xfrm>
          <a:off x="2887563" y="769245"/>
          <a:ext cx="2530673" cy="2190510"/>
        </a:xfrm>
        <a:prstGeom prst="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some events may appear an unlimited number of times</a:t>
          </a:r>
        </a:p>
      </dsp:txBody>
      <dsp:txXfrm>
        <a:off x="2887563" y="769245"/>
        <a:ext cx="2530673" cy="2190510"/>
      </dsp:txXfrm>
    </dsp:sp>
    <dsp:sp modelId="{A2A770E9-29CF-4379-B933-1DA31464D4F3}">
      <dsp:nvSpPr>
        <dsp:cNvPr id="0" name=""/>
        <dsp:cNvSpPr/>
      </dsp:nvSpPr>
      <dsp:spPr>
        <a:xfrm>
          <a:off x="5772530" y="164445"/>
          <a:ext cx="2530673" cy="604800"/>
        </a:xfrm>
        <a:prstGeom prst="rect">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Nested patterns</a:t>
          </a:r>
        </a:p>
      </dsp:txBody>
      <dsp:txXfrm>
        <a:off x="5772530" y="164445"/>
        <a:ext cx="2530673" cy="604800"/>
      </dsp:txXfrm>
    </dsp:sp>
    <dsp:sp modelId="{6C8ABD7A-CDA7-4098-B6AD-8C3D1378A853}">
      <dsp:nvSpPr>
        <dsp:cNvPr id="0" name=""/>
        <dsp:cNvSpPr/>
      </dsp:nvSpPr>
      <dsp:spPr>
        <a:xfrm>
          <a:off x="5772530" y="769245"/>
          <a:ext cx="2530673" cy="2190510"/>
        </a:xfrm>
        <a:prstGeom prst="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arbitrary combinations of all the above</a:t>
          </a:r>
        </a:p>
      </dsp:txBody>
      <dsp:txXfrm>
        <a:off x="5772530" y="769245"/>
        <a:ext cx="2530673" cy="21905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2672D-C246-4B3F-8305-DFB89092C199}">
      <dsp:nvSpPr>
        <dsp:cNvPr id="0" name=""/>
        <dsp:cNvSpPr/>
      </dsp:nvSpPr>
      <dsp:spPr>
        <a:xfrm>
          <a:off x="3860973" y="2108373"/>
          <a:ext cx="1422052" cy="14220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CEP Applications</a:t>
          </a:r>
        </a:p>
      </dsp:txBody>
      <dsp:txXfrm>
        <a:off x="4069228" y="2316628"/>
        <a:ext cx="1005542" cy="1005542"/>
      </dsp:txXfrm>
    </dsp:sp>
    <dsp:sp modelId="{78B6767F-FE70-4298-B398-242F24F583B2}">
      <dsp:nvSpPr>
        <dsp:cNvPr id="0" name=""/>
        <dsp:cNvSpPr/>
      </dsp:nvSpPr>
      <dsp:spPr>
        <a:xfrm rot="16200000">
          <a:off x="4353811" y="1467298"/>
          <a:ext cx="436376" cy="483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19268" y="1629454"/>
        <a:ext cx="305463" cy="290099"/>
      </dsp:txXfrm>
    </dsp:sp>
    <dsp:sp modelId="{CEDB133A-BBE4-4F9B-88DB-9F6F579C8527}">
      <dsp:nvSpPr>
        <dsp:cNvPr id="0" name=""/>
        <dsp:cNvSpPr/>
      </dsp:nvSpPr>
      <dsp:spPr>
        <a:xfrm>
          <a:off x="3932076" y="5173"/>
          <a:ext cx="1279847" cy="12798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Surveillance Systems</a:t>
          </a:r>
        </a:p>
      </dsp:txBody>
      <dsp:txXfrm>
        <a:off x="4119505" y="192602"/>
        <a:ext cx="904989" cy="904989"/>
      </dsp:txXfrm>
    </dsp:sp>
    <dsp:sp modelId="{CED0B918-62E1-4F16-A452-E2DF0C329AA9}">
      <dsp:nvSpPr>
        <dsp:cNvPr id="0" name=""/>
        <dsp:cNvSpPr/>
      </dsp:nvSpPr>
      <dsp:spPr>
        <a:xfrm rot="18900000">
          <a:off x="5138949" y="1792513"/>
          <a:ext cx="436376" cy="483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58121" y="1935497"/>
        <a:ext cx="305463" cy="290099"/>
      </dsp:txXfrm>
    </dsp:sp>
    <dsp:sp modelId="{66C58A59-B11C-4C71-BBE0-CFFA3987568C}">
      <dsp:nvSpPr>
        <dsp:cNvPr id="0" name=""/>
        <dsp:cNvSpPr/>
      </dsp:nvSpPr>
      <dsp:spPr>
        <a:xfrm>
          <a:off x="5469540" y="642011"/>
          <a:ext cx="1279847" cy="12798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Stock Monitoring</a:t>
          </a:r>
        </a:p>
      </dsp:txBody>
      <dsp:txXfrm>
        <a:off x="5656969" y="829440"/>
        <a:ext cx="904989" cy="904989"/>
      </dsp:txXfrm>
    </dsp:sp>
    <dsp:sp modelId="{1F55476E-06A4-41C5-BA0E-000F50B280B6}">
      <dsp:nvSpPr>
        <dsp:cNvPr id="0" name=""/>
        <dsp:cNvSpPr/>
      </dsp:nvSpPr>
      <dsp:spPr>
        <a:xfrm>
          <a:off x="5464163" y="2577651"/>
          <a:ext cx="436376" cy="483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464163" y="2674350"/>
        <a:ext cx="305463" cy="290099"/>
      </dsp:txXfrm>
    </dsp:sp>
    <dsp:sp modelId="{62F5D294-1127-4EA9-8C2B-6AC94E4C58B7}">
      <dsp:nvSpPr>
        <dsp:cNvPr id="0" name=""/>
        <dsp:cNvSpPr/>
      </dsp:nvSpPr>
      <dsp:spPr>
        <a:xfrm>
          <a:off x="6106379" y="2179476"/>
          <a:ext cx="1279847" cy="12798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Online Finance</a:t>
          </a:r>
        </a:p>
      </dsp:txBody>
      <dsp:txXfrm>
        <a:off x="6293808" y="2366905"/>
        <a:ext cx="904989" cy="904989"/>
      </dsp:txXfrm>
    </dsp:sp>
    <dsp:sp modelId="{6319CED6-1D65-4B8E-A232-DD83E9D4C2E6}">
      <dsp:nvSpPr>
        <dsp:cNvPr id="0" name=""/>
        <dsp:cNvSpPr/>
      </dsp:nvSpPr>
      <dsp:spPr>
        <a:xfrm rot="2700000">
          <a:off x="5138949" y="3362788"/>
          <a:ext cx="436376" cy="483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58121" y="3413202"/>
        <a:ext cx="305463" cy="290099"/>
      </dsp:txXfrm>
    </dsp:sp>
    <dsp:sp modelId="{BDD6213C-B6BE-4404-B645-C24B87C88697}">
      <dsp:nvSpPr>
        <dsp:cNvPr id="0" name=""/>
        <dsp:cNvSpPr/>
      </dsp:nvSpPr>
      <dsp:spPr>
        <a:xfrm>
          <a:off x="5469540" y="3716940"/>
          <a:ext cx="1279847" cy="12798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Fraud Detection</a:t>
          </a:r>
          <a:endParaRPr lang="en-US" sz="1300" kern="1200" dirty="0"/>
        </a:p>
      </dsp:txBody>
      <dsp:txXfrm>
        <a:off x="5656969" y="3904369"/>
        <a:ext cx="904989" cy="904989"/>
      </dsp:txXfrm>
    </dsp:sp>
    <dsp:sp modelId="{215BB664-DDD7-4BE9-BE71-48CB0FC46BA6}">
      <dsp:nvSpPr>
        <dsp:cNvPr id="0" name=""/>
        <dsp:cNvSpPr/>
      </dsp:nvSpPr>
      <dsp:spPr>
        <a:xfrm rot="5400000">
          <a:off x="4353811" y="3688003"/>
          <a:ext cx="436376" cy="483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19268" y="3719246"/>
        <a:ext cx="305463" cy="290099"/>
      </dsp:txXfrm>
    </dsp:sp>
    <dsp:sp modelId="{49E670AC-BA2F-4712-B8C6-DF9307C9CAC9}">
      <dsp:nvSpPr>
        <dsp:cNvPr id="0" name=""/>
        <dsp:cNvSpPr/>
      </dsp:nvSpPr>
      <dsp:spPr>
        <a:xfrm>
          <a:off x="3932076" y="4353779"/>
          <a:ext cx="1279847" cy="12798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Network Security Monitoring</a:t>
          </a:r>
          <a:endParaRPr lang="en-US" sz="1300" kern="1200" dirty="0"/>
        </a:p>
      </dsp:txBody>
      <dsp:txXfrm>
        <a:off x="4119505" y="4541208"/>
        <a:ext cx="904989" cy="904989"/>
      </dsp:txXfrm>
    </dsp:sp>
    <dsp:sp modelId="{F3F9E18D-ECC5-473F-B6DA-231625C7424E}">
      <dsp:nvSpPr>
        <dsp:cNvPr id="0" name=""/>
        <dsp:cNvSpPr/>
      </dsp:nvSpPr>
      <dsp:spPr>
        <a:xfrm rot="8100000">
          <a:off x="3568673" y="3362788"/>
          <a:ext cx="436376" cy="483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680414" y="3413202"/>
        <a:ext cx="305463" cy="290099"/>
      </dsp:txXfrm>
    </dsp:sp>
    <dsp:sp modelId="{01A6593F-69DD-4D7B-A0F8-D3AB7786461B}">
      <dsp:nvSpPr>
        <dsp:cNvPr id="0" name=""/>
        <dsp:cNvSpPr/>
      </dsp:nvSpPr>
      <dsp:spPr>
        <a:xfrm>
          <a:off x="2394611" y="3716940"/>
          <a:ext cx="1279847" cy="12798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Sensor Networks</a:t>
          </a:r>
          <a:endParaRPr lang="en-US" sz="1300" kern="1200" dirty="0"/>
        </a:p>
      </dsp:txBody>
      <dsp:txXfrm>
        <a:off x="2582040" y="3904369"/>
        <a:ext cx="904989" cy="904989"/>
      </dsp:txXfrm>
    </dsp:sp>
    <dsp:sp modelId="{AB1495B5-DBE2-45EA-A0F5-6E6484B7767F}">
      <dsp:nvSpPr>
        <dsp:cNvPr id="0" name=""/>
        <dsp:cNvSpPr/>
      </dsp:nvSpPr>
      <dsp:spPr>
        <a:xfrm rot="10800000">
          <a:off x="3243459" y="2577651"/>
          <a:ext cx="436376" cy="483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374372" y="2674350"/>
        <a:ext cx="305463" cy="290099"/>
      </dsp:txXfrm>
    </dsp:sp>
    <dsp:sp modelId="{6C7684D4-B149-4527-B827-2D76DA7DB730}">
      <dsp:nvSpPr>
        <dsp:cNvPr id="0" name=""/>
        <dsp:cNvSpPr/>
      </dsp:nvSpPr>
      <dsp:spPr>
        <a:xfrm>
          <a:off x="1757773" y="2179476"/>
          <a:ext cx="1279847" cy="12798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Algorithmic Trading</a:t>
          </a:r>
          <a:endParaRPr lang="en-US" sz="1300" kern="1200" dirty="0"/>
        </a:p>
      </dsp:txBody>
      <dsp:txXfrm>
        <a:off x="1945202" y="2366905"/>
        <a:ext cx="904989" cy="904989"/>
      </dsp:txXfrm>
    </dsp:sp>
    <dsp:sp modelId="{988365A4-25FF-4603-A817-42C2FE2914E5}">
      <dsp:nvSpPr>
        <dsp:cNvPr id="0" name=""/>
        <dsp:cNvSpPr/>
      </dsp:nvSpPr>
      <dsp:spPr>
        <a:xfrm rot="13500000">
          <a:off x="3568673" y="1792513"/>
          <a:ext cx="436376" cy="4834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680414" y="1935497"/>
        <a:ext cx="305463" cy="290099"/>
      </dsp:txXfrm>
    </dsp:sp>
    <dsp:sp modelId="{10F1852A-BACB-425A-9215-6F3A60BFCA05}">
      <dsp:nvSpPr>
        <dsp:cNvPr id="0" name=""/>
        <dsp:cNvSpPr/>
      </dsp:nvSpPr>
      <dsp:spPr>
        <a:xfrm>
          <a:off x="2394611" y="642011"/>
          <a:ext cx="1279847" cy="12798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Internet of Things</a:t>
          </a:r>
          <a:endParaRPr lang="en-US" sz="1300" kern="1200" dirty="0"/>
        </a:p>
      </dsp:txBody>
      <dsp:txXfrm>
        <a:off x="2582040" y="829440"/>
        <a:ext cx="904989" cy="90498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72B86AF4-FAA0-4031-B22A-957EE4EEAC46}" type="datetimeFigureOut">
              <a:rPr lang="he-IL" smtClean="0"/>
              <a:pPr/>
              <a:t>כ"ה.כסלו.תשפ"ג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59EFC396-4E20-4385-BD5A-4CCE5C280C03}" type="slidenum">
              <a:rPr lang="he-IL" smtClean="0"/>
              <a:pPr/>
              <a:t>‹#›</a:t>
            </a:fld>
            <a:endParaRPr lang="he-IL"/>
          </a:p>
        </p:txBody>
      </p:sp>
    </p:spTree>
    <p:extLst>
      <p:ext uri="{BB962C8B-B14F-4D97-AF65-F5344CB8AC3E}">
        <p14:creationId xmlns:p14="http://schemas.microsoft.com/office/powerpoint/2010/main" val="267010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9EFC396-4E20-4385-BD5A-4CCE5C280C03}" type="slidenum">
              <a:rPr lang="he-IL" smtClean="0"/>
              <a:pPr/>
              <a:t>10</a:t>
            </a:fld>
            <a:endParaRPr lang="he-IL"/>
          </a:p>
        </p:txBody>
      </p:sp>
    </p:spTree>
    <p:extLst>
      <p:ext uri="{BB962C8B-B14F-4D97-AF65-F5344CB8AC3E}">
        <p14:creationId xmlns:p14="http://schemas.microsoft.com/office/powerpoint/2010/main" val="3083450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D34B5-52E0-464C-ABFE-99224813E7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in example 1, if the NFA creates 100 partial matches corresponding to 100 past order events, any new event of type remove will be evaluated against all of them and up to 100 new partial matches could be created. Consequently, 100 new events of type remove can create up to 10,000 partial matches, each of which will have to be </a:t>
            </a:r>
            <a:r>
              <a:rPr lang="en-US" dirty="0" err="1">
                <a:effectLst/>
                <a:latin typeface="Helvetica" pitchFamily="2" charset="0"/>
              </a:rPr>
              <a:t>evaluatedupon</a:t>
            </a:r>
            <a:r>
              <a:rPr lang="en-US" dirty="0">
                <a:effectLst/>
                <a:latin typeface="Helvetica" pitchFamily="2" charset="0"/>
              </a:rPr>
              <a:t> each arrival of an event of type delivery.</a:t>
            </a:r>
          </a:p>
          <a:p>
            <a:endParaRPr lang="en-US" dirty="0">
              <a:effectLst/>
              <a:latin typeface="Helvetica" pitchFamily="2" charset="0"/>
            </a:endParaRPr>
          </a:p>
          <a:p>
            <a:endParaRPr lang="en-IL" dirty="0"/>
          </a:p>
        </p:txBody>
      </p:sp>
      <p:sp>
        <p:nvSpPr>
          <p:cNvPr id="4" name="Slide Number Placeholder 3"/>
          <p:cNvSpPr>
            <a:spLocks noGrp="1"/>
          </p:cNvSpPr>
          <p:nvPr>
            <p:ph type="sldNum" sz="quarter" idx="5"/>
          </p:nvPr>
        </p:nvSpPr>
        <p:spPr/>
        <p:txBody>
          <a:bodyPr/>
          <a:lstStyle/>
          <a:p>
            <a:fld id="{59EFC396-4E20-4385-BD5A-4CCE5C280C03}" type="slidenum">
              <a:rPr lang="he-IL" smtClean="0"/>
              <a:pPr/>
              <a:t>23</a:t>
            </a:fld>
            <a:endParaRPr lang="he-IL"/>
          </a:p>
        </p:txBody>
      </p:sp>
    </p:spTree>
    <p:extLst>
      <p:ext uri="{BB962C8B-B14F-4D97-AF65-F5344CB8AC3E}">
        <p14:creationId xmlns:p14="http://schemas.microsoft.com/office/powerpoint/2010/main" val="1367025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first agent in the sequence is an important exception. It has no preceding agent and hence it receives two input </a:t>
            </a:r>
            <a:r>
              <a:rPr lang="en-US" dirty="0" err="1">
                <a:effectLst/>
                <a:latin typeface="Helvetica" pitchFamily="2" charset="0"/>
              </a:rPr>
              <a:t>substreams</a:t>
            </a:r>
            <a:r>
              <a:rPr lang="en-US" dirty="0">
                <a:effectLst/>
                <a:latin typeface="Helvetica" pitchFamily="2" charset="0"/>
              </a:rPr>
              <a:t> corresponding to the first two event types.</a:t>
            </a:r>
          </a:p>
          <a:p>
            <a:endParaRPr lang="en-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Since the splitter only inspects one event at a time to make a routing decision, it avoids the CEP scalability problem and can thus be implemented sequentially.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IL" dirty="0"/>
          </a:p>
        </p:txBody>
      </p:sp>
      <p:sp>
        <p:nvSpPr>
          <p:cNvPr id="4" name="Slide Number Placeholder 3"/>
          <p:cNvSpPr>
            <a:spLocks noGrp="1"/>
          </p:cNvSpPr>
          <p:nvPr>
            <p:ph type="sldNum" sz="quarter" idx="5"/>
          </p:nvPr>
        </p:nvSpPr>
        <p:spPr/>
        <p:txBody>
          <a:bodyPr/>
          <a:lstStyle/>
          <a:p>
            <a:fld id="{59EFC396-4E20-4385-BD5A-4CCE5C280C03}" type="slidenum">
              <a:rPr lang="he-IL" smtClean="0"/>
              <a:pPr/>
              <a:t>30</a:t>
            </a:fld>
            <a:endParaRPr lang="he-IL"/>
          </a:p>
        </p:txBody>
      </p:sp>
    </p:spTree>
    <p:extLst>
      <p:ext uri="{BB962C8B-B14F-4D97-AF65-F5344CB8AC3E}">
        <p14:creationId xmlns:p14="http://schemas.microsoft.com/office/powerpoint/2010/main" val="1613841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IL" dirty="0"/>
          </a:p>
        </p:txBody>
      </p:sp>
      <p:sp>
        <p:nvSpPr>
          <p:cNvPr id="4" name="Slide Number Placeholder 3"/>
          <p:cNvSpPr>
            <a:spLocks noGrp="1"/>
          </p:cNvSpPr>
          <p:nvPr>
            <p:ph type="sldNum" sz="quarter" idx="5"/>
          </p:nvPr>
        </p:nvSpPr>
        <p:spPr/>
        <p:txBody>
          <a:bodyPr/>
          <a:lstStyle/>
          <a:p>
            <a:fld id="{59EFC396-4E20-4385-BD5A-4CCE5C280C03}" type="slidenum">
              <a:rPr lang="he-IL" smtClean="0"/>
              <a:pPr/>
              <a:t>31</a:t>
            </a:fld>
            <a:endParaRPr lang="he-IL"/>
          </a:p>
        </p:txBody>
      </p:sp>
    </p:spTree>
    <p:extLst>
      <p:ext uri="{BB962C8B-B14F-4D97-AF65-F5344CB8AC3E}">
        <p14:creationId xmlns:p14="http://schemas.microsoft.com/office/powerpoint/2010/main" val="249464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IL" dirty="0"/>
          </a:p>
        </p:txBody>
      </p:sp>
      <p:sp>
        <p:nvSpPr>
          <p:cNvPr id="4" name="Slide Number Placeholder 3"/>
          <p:cNvSpPr>
            <a:spLocks noGrp="1"/>
          </p:cNvSpPr>
          <p:nvPr>
            <p:ph type="sldNum" sz="quarter" idx="5"/>
          </p:nvPr>
        </p:nvSpPr>
        <p:spPr/>
        <p:txBody>
          <a:bodyPr/>
          <a:lstStyle/>
          <a:p>
            <a:fld id="{59EFC396-4E20-4385-BD5A-4CCE5C280C03}" type="slidenum">
              <a:rPr lang="he-IL" smtClean="0"/>
              <a:pPr/>
              <a:t>32</a:t>
            </a:fld>
            <a:endParaRPr lang="he-IL"/>
          </a:p>
        </p:txBody>
      </p:sp>
    </p:spTree>
    <p:extLst>
      <p:ext uri="{BB962C8B-B14F-4D97-AF65-F5344CB8AC3E}">
        <p14:creationId xmlns:p14="http://schemas.microsoft.com/office/powerpoint/2010/main" val="67571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MarkPro-NarrowBook"/>
              </a:rPr>
              <a:t>EB – event buffer</a:t>
            </a:r>
          </a:p>
          <a:p>
            <a:r>
              <a:rPr lang="en-US" sz="1200" dirty="0">
                <a:solidFill>
                  <a:srgbClr val="000000"/>
                </a:solidFill>
                <a:latin typeface="MarkPro-NarrowBook"/>
              </a:rPr>
              <a:t>MB – match buffer</a:t>
            </a:r>
          </a:p>
          <a:p>
            <a:endParaRPr lang="en-US" sz="1200" dirty="0">
              <a:solidFill>
                <a:srgbClr val="000000"/>
              </a:solidFill>
              <a:latin typeface="MarkPro-Narrow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To avoid duplicate storage of events, which can potentially be of large size, we introduce agent-global buffers (AGBs). It contains all events that enter an agent, either via ES or via MS (as a part of a partial match), while the EB and MB only hold pointers to the content of the AGB.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sz="1200" dirty="0">
              <a:solidFill>
                <a:srgbClr val="000000"/>
              </a:solidFill>
              <a:latin typeface="MarkPro-NarrowBook"/>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33</a:t>
            </a:fld>
            <a:endParaRPr lang="he-IL"/>
          </a:p>
        </p:txBody>
      </p:sp>
    </p:spTree>
    <p:extLst>
      <p:ext uri="{BB962C8B-B14F-4D97-AF65-F5344CB8AC3E}">
        <p14:creationId xmlns:p14="http://schemas.microsoft.com/office/powerpoint/2010/main" val="1481315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HYPERSONIC purges expired events during its main evaluation loop, based on the timestamp of the latest available partial match, </a:t>
            </a:r>
            <a:r>
              <a:rPr lang="en-IL" dirty="0">
                <a:effectLst/>
                <a:latin typeface="Helvetica" pitchFamily="2" charset="0"/>
              </a:rPr>
              <a:t>𝑡_𝑙𝑎𝑡𝑒𝑠𝑡</a:t>
            </a:r>
            <a:r>
              <a:rPr lang="en-US" dirty="0">
                <a:effectLst/>
                <a:latin typeface="Helvetica" pitchFamily="2" charset="0"/>
              </a:rPr>
              <a:t>. We define the timestamp of a partial match as the timestamp of the earliest event it contains. The latest partial match is estimated upon each traversal of an event worker over the match buffer as part of its operation. An event whose timestamp 𝑡 satisfies </a:t>
            </a:r>
            <a:r>
              <a:rPr lang="en-IL" dirty="0">
                <a:effectLst/>
                <a:latin typeface="Helvetica" pitchFamily="2" charset="0"/>
              </a:rPr>
              <a:t>𝑡 +𝑊 &lt; 𝑡_𝑙𝑎𝑡𝑒𝑠𝑡 </a:t>
            </a:r>
            <a:r>
              <a:rPr lang="en-US" dirty="0">
                <a:effectLst/>
                <a:latin typeface="Helvetica" pitchFamily="2" charset="0"/>
              </a:rPr>
              <a:t>can be safely removed.</a:t>
            </a:r>
          </a:p>
          <a:p>
            <a:endParaRPr lang="en-US" dirty="0">
              <a:effectLst/>
              <a:latin typeface="Helvetica" pitchFamily="2" charset="0"/>
            </a:endParaRPr>
          </a:p>
          <a:p>
            <a:r>
              <a:rPr lang="en-US" dirty="0">
                <a:effectLst/>
                <a:latin typeface="Helvetica" pitchFamily="2" charset="0"/>
              </a:rPr>
              <a:t>Removing partial matches is done in a similar manner and is based on events arriving in-order. We find the timestamp of the latest event and any partial match that precedes it by at least 𝑊 is removed.</a:t>
            </a:r>
          </a:p>
          <a:p>
            <a:endParaRPr lang="en-US" dirty="0">
              <a:effectLst/>
              <a:latin typeface="Helvetica" pitchFamily="2" charset="0"/>
            </a:endParaRPr>
          </a:p>
          <a:p>
            <a:r>
              <a:rPr lang="en-US" dirty="0">
                <a:effectLst/>
                <a:latin typeface="Helvetica" pitchFamily="2" charset="0"/>
              </a:rPr>
              <a:t>We assume 𝑊 to be large enough to exceed possible processing and communication delay between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sz="1200" dirty="0">
              <a:solidFill>
                <a:srgbClr val="000000"/>
              </a:solidFill>
              <a:latin typeface="MarkPro-NarrowBook"/>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34</a:t>
            </a:fld>
            <a:endParaRPr lang="he-IL"/>
          </a:p>
        </p:txBody>
      </p:sp>
    </p:spTree>
    <p:extLst>
      <p:ext uri="{BB962C8B-B14F-4D97-AF65-F5344CB8AC3E}">
        <p14:creationId xmlns:p14="http://schemas.microsoft.com/office/powerpoint/2010/main" val="436849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sz="1200" dirty="0">
              <a:solidFill>
                <a:srgbClr val="000000"/>
              </a:solidFill>
              <a:latin typeface="MarkPro-NarrowBook"/>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35</a:t>
            </a:fld>
            <a:endParaRPr lang="he-IL"/>
          </a:p>
        </p:txBody>
      </p:sp>
    </p:spTree>
    <p:extLst>
      <p:ext uri="{BB962C8B-B14F-4D97-AF65-F5344CB8AC3E}">
        <p14:creationId xmlns:p14="http://schemas.microsoft.com/office/powerpoint/2010/main" val="2811432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sz="1200" dirty="0">
              <a:solidFill>
                <a:srgbClr val="000000"/>
              </a:solidFill>
              <a:latin typeface="MarkPro-NarrowBook"/>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36</a:t>
            </a:fld>
            <a:endParaRPr lang="he-IL"/>
          </a:p>
        </p:txBody>
      </p:sp>
    </p:spTree>
    <p:extLst>
      <p:ext uri="{BB962C8B-B14F-4D97-AF65-F5344CB8AC3E}">
        <p14:creationId xmlns:p14="http://schemas.microsoft.com/office/powerpoint/2010/main" val="2217993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effectLst/>
                <a:latin typeface="Helvetica" pitchFamily="2" charset="0"/>
              </a:rPr>
              <a:t>System performance is measured </a:t>
            </a:r>
            <a:r>
              <a:rPr lang="en-US" dirty="0">
                <a:effectLst/>
                <a:latin typeface="Helvetica" pitchFamily="2" charset="0"/>
              </a:rPr>
              <a:t>according to the given set of 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we assume these statistics to be constant and hence easily measurable by executing the system on a small fraction of the input stream.</a:t>
            </a:r>
          </a:p>
          <a:p>
            <a:endParaRPr lang="en-US" sz="1200" dirty="0">
              <a:solidFill>
                <a:srgbClr val="000000"/>
              </a:solidFill>
              <a:latin typeface="MarkPro-NarrowBook"/>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37</a:t>
            </a:fld>
            <a:endParaRPr lang="he-IL"/>
          </a:p>
        </p:txBody>
      </p:sp>
    </p:spTree>
    <p:extLst>
      <p:ext uri="{BB962C8B-B14F-4D97-AF65-F5344CB8AC3E}">
        <p14:creationId xmlns:p14="http://schemas.microsoft.com/office/powerpoint/2010/main" val="299251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אבל </a:t>
            </a:r>
            <a:r>
              <a:rPr lang="he-IL" dirty="0" err="1"/>
              <a:t>הדאטה</a:t>
            </a:r>
            <a:r>
              <a:rPr lang="he-IL" dirty="0"/>
              <a:t> לא נראה כך כלל!</a:t>
            </a:r>
          </a:p>
          <a:p>
            <a:pPr algn="r" rtl="1"/>
            <a:r>
              <a:rPr lang="he-IL" dirty="0"/>
              <a:t>תניחו עיר חכמה עם אלפי מצלמות שיש בהן תכנת זיהוי פנים.</a:t>
            </a:r>
          </a:p>
          <a:p>
            <a:pPr algn="r" rtl="1"/>
            <a:r>
              <a:rPr lang="he-IL" dirty="0"/>
              <a:t>המצלמות מייצרות זרם אדיר של זיהויים שמגיע לנקודה שבה מתבצע חיפוש אחרי מופעים של התאמות לתבניות.</a:t>
            </a:r>
          </a:p>
          <a:p>
            <a:pPr algn="r" rtl="1"/>
            <a:r>
              <a:rPr lang="he-IL" dirty="0" err="1"/>
              <a:t>הדאטה</a:t>
            </a:r>
            <a:r>
              <a:rPr lang="he-IL" dirty="0"/>
              <a:t> מורכב מאוד, למשל הזיהוי, ההסבר לזיהוי, הביטחון של האלגוריתם בזיהוי, אפשרויות </a:t>
            </a:r>
            <a:r>
              <a:rPr lang="he-IL" dirty="0" err="1"/>
              <a:t>אחירות</a:t>
            </a:r>
            <a:r>
              <a:rPr lang="he-IL" dirty="0"/>
              <a:t>… אולי עשרות או מאות תכונות שמלוות את המידע הבסיסי</a:t>
            </a:r>
          </a:p>
          <a:p>
            <a:r>
              <a:rPr lang="en-IL" dirty="0"/>
              <a:t>Attribute = </a:t>
            </a:r>
            <a:r>
              <a:rPr lang="he-IL" dirty="0"/>
              <a:t>תכונה</a:t>
            </a:r>
            <a:endParaRPr lang="en-IL" dirty="0"/>
          </a:p>
          <a:p>
            <a:endParaRPr lang="en-IL" dirty="0"/>
          </a:p>
          <a:p>
            <a:r>
              <a:rPr lang="en-IL" dirty="0"/>
              <a:t>A smart city with thousands cameras</a:t>
            </a:r>
          </a:p>
          <a:p>
            <a:r>
              <a:rPr lang="en-IL" dirty="0"/>
              <a:t>A camera performs some recognition task</a:t>
            </a:r>
          </a:p>
          <a:p>
            <a:r>
              <a:rPr lang="en-IL" dirty="0"/>
              <a:t>Consider face recognition output</a:t>
            </a:r>
          </a:p>
          <a:p>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D34B5-52E0-464C-ABFE-99224813E7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8090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38</a:t>
            </a:fld>
            <a:endParaRPr lang="he-IL"/>
          </a:p>
        </p:txBody>
      </p:sp>
    </p:spTree>
    <p:extLst>
      <p:ext uri="{BB962C8B-B14F-4D97-AF65-F5344CB8AC3E}">
        <p14:creationId xmlns:p14="http://schemas.microsoft.com/office/powerpoint/2010/main" val="2353957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sz="1200" dirty="0">
              <a:solidFill>
                <a:srgbClr val="000000"/>
              </a:solidFill>
              <a:latin typeface="MarkPro-NarrowBook"/>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39</a:t>
            </a:fld>
            <a:endParaRPr lang="he-IL"/>
          </a:p>
        </p:txBody>
      </p:sp>
    </p:spTree>
    <p:extLst>
      <p:ext uri="{BB962C8B-B14F-4D97-AF65-F5344CB8AC3E}">
        <p14:creationId xmlns:p14="http://schemas.microsoft.com/office/powerpoint/2010/main" val="528078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000000"/>
                </a:solidFill>
                <a:latin typeface="MarkPro-NarrowBook"/>
              </a:rPr>
              <a:t>e = Average arrival rate</a:t>
            </a:r>
          </a:p>
          <a:p>
            <a:r>
              <a:rPr lang="en-US" sz="1200" b="0" dirty="0">
                <a:solidFill>
                  <a:srgbClr val="000000"/>
                </a:solidFill>
                <a:latin typeface="MarkPro-NarrowBook"/>
              </a:rPr>
              <a:t>s = Selectivity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00000"/>
                </a:solidFill>
                <a:latin typeface="MarkPro-NarrowBook"/>
              </a:rPr>
              <a:t>W = </a:t>
            </a:r>
            <a:r>
              <a:rPr lang="en-US" b="0" dirty="0">
                <a:effectLst/>
                <a:latin typeface="Helvetica" pitchFamily="2" charset="0"/>
              </a:rPr>
              <a:t>predefined time window</a:t>
            </a:r>
            <a:r>
              <a:rPr lang="en-US" sz="1200" b="0" dirty="0">
                <a:solidFill>
                  <a:srgbClr val="000000"/>
                </a:solidFill>
                <a:effectLst/>
                <a:latin typeface="MarkPro-NarrowBook"/>
              </a:rPr>
              <a:t> for the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00000"/>
              </a:solidFill>
              <a:effectLst/>
              <a:latin typeface="MarkPro-Narrow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The explanation to this rule is as follows. Each agent except for</a:t>
            </a:r>
            <a:r>
              <a:rPr lang="en-US" b="0" dirty="0">
                <a:effectLst/>
                <a:latin typeface="Helvetica" pitchFamily="2" charset="0"/>
              </a:rPr>
              <a:t> </a:t>
            </a:r>
            <a:r>
              <a:rPr lang="en-US" dirty="0">
                <a:effectLst/>
                <a:latin typeface="Helvetica" pitchFamily="2" charset="0"/>
              </a:rPr>
              <a:t>the first one in the sequence receives 𝑒𝑖 incoming events and 𝑚𝑖 incoming matches. Each event is matched against each buffered match, and, on average, |𝑀𝐵𝑖 | = 𝑚𝑖𝑊. Considering the condition selectivity, for each incoming event 𝑚𝑖𝑊 X 𝑠𝑖 output matches are generated for the total of 𝑒𝑖 X 𝑚𝑖𝑊 X 𝑠𝑖 . Similarly, the average size of the event buffer is |𝐸𝐵𝑖 | = 𝑒𝑖𝑊, and the incoming partial matches contribute 𝑚𝑖 X 𝑒𝑖𝑊 X 𝑠𝑖 output matches.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40</a:t>
            </a:fld>
            <a:endParaRPr lang="he-IL"/>
          </a:p>
        </p:txBody>
      </p:sp>
    </p:spTree>
    <p:extLst>
      <p:ext uri="{BB962C8B-B14F-4D97-AF65-F5344CB8AC3E}">
        <p14:creationId xmlns:p14="http://schemas.microsoft.com/office/powerpoint/2010/main" val="2646220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ES = event stream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MS = match stream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MB = match buffer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EB = event buffer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r>
              <a:rPr lang="en-US" dirty="0">
                <a:effectLst/>
                <a:latin typeface="Helvetica" pitchFamily="2" charset="0"/>
              </a:rPr>
              <a:t>Obviously, 𝑐𝑖 differs between agents due to the different sizes of partial matches and can be found empirically.</a:t>
            </a:r>
          </a:p>
          <a:p>
            <a:endParaRPr lang="en-US" sz="1200" dirty="0">
              <a:solidFill>
                <a:srgbClr val="000000"/>
              </a:solidFill>
              <a:latin typeface="MarkPro-NarrowBook"/>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41</a:t>
            </a:fld>
            <a:endParaRPr lang="he-IL"/>
          </a:p>
        </p:txBody>
      </p:sp>
    </p:spTree>
    <p:extLst>
      <p:ext uri="{BB962C8B-B14F-4D97-AF65-F5344CB8AC3E}">
        <p14:creationId xmlns:p14="http://schemas.microsoft.com/office/powerpoint/2010/main" val="4266368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n – number of </a:t>
            </a:r>
            <a:r>
              <a:rPr lang="en-US" sz="1200" dirty="0">
                <a:solidFill>
                  <a:srgbClr val="000000"/>
                </a:solidFill>
                <a:latin typeface="MarkPro-NarrowBook"/>
              </a:rPr>
              <a:t>execution units(workers)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MarkPro-NarrowBook"/>
              </a:rPr>
              <a:t>m – number of agents</a:t>
            </a: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42</a:t>
            </a:fld>
            <a:endParaRPr lang="he-IL"/>
          </a:p>
        </p:txBody>
      </p:sp>
    </p:spTree>
    <p:extLst>
      <p:ext uri="{BB962C8B-B14F-4D97-AF65-F5344CB8AC3E}">
        <p14:creationId xmlns:p14="http://schemas.microsoft.com/office/powerpoint/2010/main" val="2923297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000000"/>
              </a:solidFill>
              <a:latin typeface="MarkPro-NarrowBook"/>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43</a:t>
            </a:fld>
            <a:endParaRPr lang="he-IL"/>
          </a:p>
        </p:txBody>
      </p:sp>
    </p:spTree>
    <p:extLst>
      <p:ext uri="{BB962C8B-B14F-4D97-AF65-F5344CB8AC3E}">
        <p14:creationId xmlns:p14="http://schemas.microsoft.com/office/powerpoint/2010/main" val="244783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This happens when there are discrepancies between the values of 𝑒𝑖 (event stream rate) and 𝑚𝑖 (match stream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Furthermore, even if a smarter strategy for assigning intra-agent roles was implemented, it would not solve the problem in its entirety. On-the-fly fluctuations in the input statistics could lead to significant deviations of 𝑒𝑖 and 𝑚𝑖 from their initial values severely degrading the event detection process.</a:t>
            </a:r>
          </a:p>
          <a:p>
            <a:r>
              <a:rPr lang="en-US" dirty="0">
                <a:effectLst/>
                <a:latin typeface="Helvetica" pitchFamily="2" charset="0"/>
              </a:rPr>
              <a:t>As an example, a sudden increase in 𝑒𝑖 could lead to a faster growth of 𝐸𝐵𝑖 , increasing the number of events evaluated against each new partial match. Consequently, the processing rate of partial matches would slow down, leading to slower growth of 𝑀𝐵𝑖. This would allow the event workers to handle new events even faster due to fewer evaluations needed, further increasing 𝐸𝐵𝑖 and exacerbating the problem.</a:t>
            </a:r>
          </a:p>
          <a:p>
            <a:r>
              <a:rPr lang="en-US" dirty="0">
                <a:effectLst/>
                <a:latin typeface="Helvetica" pitchFamily="2" charset="0"/>
              </a:rPr>
              <a:t>The imbalance between the match workers and the event workers would keep growing, with the former being overloaded and the latter staying idle most of the time.</a:t>
            </a:r>
          </a:p>
          <a:p>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44</a:t>
            </a:fld>
            <a:endParaRPr lang="he-IL"/>
          </a:p>
        </p:txBody>
      </p:sp>
    </p:spTree>
    <p:extLst>
      <p:ext uri="{BB962C8B-B14F-4D97-AF65-F5344CB8AC3E}">
        <p14:creationId xmlns:p14="http://schemas.microsoft.com/office/powerpoint/2010/main" val="2156629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As the execution units alternate between their roles, they have to simultaneously manage fragments of both the EB and the MB and satisfy access requests for both from other units. While this leads to more synchronization operations as compared to the basic model, the benefits greatly outweigh this negative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45</a:t>
            </a:fld>
            <a:endParaRPr lang="he-IL"/>
          </a:p>
        </p:txBody>
      </p:sp>
    </p:spTree>
    <p:extLst>
      <p:ext uri="{BB962C8B-B14F-4D97-AF65-F5344CB8AC3E}">
        <p14:creationId xmlns:p14="http://schemas.microsoft.com/office/powerpoint/2010/main" val="1330802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46</a:t>
            </a:fld>
            <a:endParaRPr lang="he-IL"/>
          </a:p>
        </p:txBody>
      </p:sp>
    </p:spTree>
    <p:extLst>
      <p:ext uri="{BB962C8B-B14F-4D97-AF65-F5344CB8AC3E}">
        <p14:creationId xmlns:p14="http://schemas.microsoft.com/office/powerpoint/2010/main" val="727406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As events of different types can contain different sets of attributes, their sizes could also differ.</a:t>
            </a:r>
          </a:p>
        </p:txBody>
      </p:sp>
      <p:sp>
        <p:nvSpPr>
          <p:cNvPr id="4" name="Slide Number Placeholder 3"/>
          <p:cNvSpPr>
            <a:spLocks noGrp="1"/>
          </p:cNvSpPr>
          <p:nvPr>
            <p:ph type="sldNum" sz="quarter" idx="5"/>
          </p:nvPr>
        </p:nvSpPr>
        <p:spPr/>
        <p:txBody>
          <a:bodyPr/>
          <a:lstStyle/>
          <a:p>
            <a:fld id="{59EFC396-4E20-4385-BD5A-4CCE5C280C03}" type="slidenum">
              <a:rPr lang="he-IL" smtClean="0"/>
              <a:pPr/>
              <a:t>47</a:t>
            </a:fld>
            <a:endParaRPr lang="he-IL"/>
          </a:p>
        </p:txBody>
      </p:sp>
    </p:spTree>
    <p:extLst>
      <p:ext uri="{BB962C8B-B14F-4D97-AF65-F5344CB8AC3E}">
        <p14:creationId xmlns:p14="http://schemas.microsoft.com/office/powerpoint/2010/main" val="203233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באופן כללי אנחנו מעוניינים לבטא הרבה תבניות מעניינות ולכן עולם הסוגים הוא מגוון מאוד, כמו </a:t>
            </a:r>
            <a:r>
              <a:rPr lang="he-IL" dirty="0" err="1"/>
              <a:t>דיסג׳נקשןז</a:t>
            </a:r>
            <a:r>
              <a:rPr lang="he-IL" dirty="0"/>
              <a:t> או אורים, </a:t>
            </a:r>
            <a:r>
              <a:rPr lang="he-IL" dirty="0" err="1"/>
              <a:t>קונג׳נקשנס</a:t>
            </a:r>
            <a:r>
              <a:rPr lang="he-IL" dirty="0"/>
              <a:t> או אנדים, שלילות, קלין </a:t>
            </a:r>
            <a:r>
              <a:rPr lang="he-IL" dirty="0" err="1"/>
              <a:t>קלוזר</a:t>
            </a:r>
            <a:r>
              <a:rPr lang="he-IL" dirty="0"/>
              <a:t> שבו מידע מסוג </a:t>
            </a:r>
            <a:r>
              <a:rPr lang="he-IL" dirty="0" err="1"/>
              <a:t>מסויים</a:t>
            </a:r>
            <a:r>
              <a:rPr lang="he-IL" dirty="0"/>
              <a:t> יכול להופיע מספר לא מוגדר מראש של פעמים, ויש עוד רבים </a:t>
            </a:r>
            <a:endParaRPr lang="en-US" dirty="0"/>
          </a:p>
        </p:txBody>
      </p:sp>
      <p:sp>
        <p:nvSpPr>
          <p:cNvPr id="4" name="Slide Number Placeholder 3"/>
          <p:cNvSpPr>
            <a:spLocks noGrp="1"/>
          </p:cNvSpPr>
          <p:nvPr>
            <p:ph type="sldNum" sz="quarter" idx="10"/>
          </p:nvPr>
        </p:nvSpPr>
        <p:spPr/>
        <p:txBody>
          <a:bodyPr/>
          <a:lstStyle/>
          <a:p>
            <a:fld id="{09DD34B5-52E0-464C-ABFE-99224813E7CF}" type="slidenum">
              <a:rPr lang="en-US" smtClean="0"/>
              <a:pPr/>
              <a:t>14</a:t>
            </a:fld>
            <a:endParaRPr lang="en-US"/>
          </a:p>
        </p:txBody>
      </p:sp>
    </p:spTree>
    <p:extLst>
      <p:ext uri="{BB962C8B-B14F-4D97-AF65-F5344CB8AC3E}">
        <p14:creationId xmlns:p14="http://schemas.microsoft.com/office/powerpoint/2010/main" val="2820616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48</a:t>
            </a:fld>
            <a:endParaRPr lang="he-IL"/>
          </a:p>
        </p:txBody>
      </p:sp>
    </p:spTree>
    <p:extLst>
      <p:ext uri="{BB962C8B-B14F-4D97-AF65-F5344CB8AC3E}">
        <p14:creationId xmlns:p14="http://schemas.microsoft.com/office/powerpoint/2010/main" val="256953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49</a:t>
            </a:fld>
            <a:endParaRPr lang="he-IL"/>
          </a:p>
        </p:txBody>
      </p:sp>
    </p:spTree>
    <p:extLst>
      <p:ext uri="{BB962C8B-B14F-4D97-AF65-F5344CB8AC3E}">
        <p14:creationId xmlns:p14="http://schemas.microsoft.com/office/powerpoint/2010/main" val="438805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50</a:t>
            </a:fld>
            <a:endParaRPr lang="he-IL"/>
          </a:p>
        </p:txBody>
      </p:sp>
    </p:spTree>
    <p:extLst>
      <p:ext uri="{BB962C8B-B14F-4D97-AF65-F5344CB8AC3E}">
        <p14:creationId xmlns:p14="http://schemas.microsoft.com/office/powerpoint/2010/main" val="114345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The figure illustrates the idea. In a system containing three agents 𝐴1,𝐴2,𝐴3 and nine execution units, initially three units are assigned to each agent based on the known statistics. At some moment during the run, the input distribution changes and 𝐴3 becomes overloaded, while at the same time the load on 𝐴2 decreases (As shown in the upper figure) As a result, an idle worker on 𝐴2 picks a new agent at random. As the load on 𝐴1 still matches the number of allocated workers, 𝐴3 ends up being selected and hosts the worker from now on.</a:t>
            </a: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51</a:t>
            </a:fld>
            <a:endParaRPr lang="he-IL"/>
          </a:p>
        </p:txBody>
      </p:sp>
    </p:spTree>
    <p:extLst>
      <p:ext uri="{BB962C8B-B14F-4D97-AF65-F5344CB8AC3E}">
        <p14:creationId xmlns:p14="http://schemas.microsoft.com/office/powerpoint/2010/main" val="2515424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An alternative solution for the presented problem would be to implement a more intelligent algorithm, periodically estimating the up-to-date load 𝑙𝑜𝑎𝑑𝑖 of each agent 𝐴𝑖 and routing idle execution units to agents with the highest load. At the first glance, this strategy could make the system immediately locate the bottlenecks and converge faster. However, this advantage is not as significant as it may seem. To identify the most loaded agent, an idle unit has to inspect all, or at least a large fraction of load indicators. To that end, it either has to contact multiple agents, or utilize some kind of centralized memory, violating the fully decentralized design. In addition, a load indicator could be updated at any time and introduce potential race conditions, making the decisions of the idle units unreliable.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52</a:t>
            </a:fld>
            <a:endParaRPr lang="he-IL"/>
          </a:p>
        </p:txBody>
      </p:sp>
    </p:spTree>
    <p:extLst>
      <p:ext uri="{BB962C8B-B14F-4D97-AF65-F5344CB8AC3E}">
        <p14:creationId xmlns:p14="http://schemas.microsoft.com/office/powerpoint/2010/main" val="3590768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Each agent except for the first gets one event type, the first one gets 2 event types. This is why 2m-2 workers.</a:t>
            </a:r>
          </a:p>
        </p:txBody>
      </p:sp>
      <p:sp>
        <p:nvSpPr>
          <p:cNvPr id="4" name="Slide Number Placeholder 3"/>
          <p:cNvSpPr>
            <a:spLocks noGrp="1"/>
          </p:cNvSpPr>
          <p:nvPr>
            <p:ph type="sldNum" sz="quarter" idx="5"/>
          </p:nvPr>
        </p:nvSpPr>
        <p:spPr/>
        <p:txBody>
          <a:bodyPr/>
          <a:lstStyle/>
          <a:p>
            <a:fld id="{59EFC396-4E20-4385-BD5A-4CCE5C280C03}" type="slidenum">
              <a:rPr lang="he-IL" smtClean="0"/>
              <a:pPr/>
              <a:t>53</a:t>
            </a:fld>
            <a:endParaRPr lang="he-IL"/>
          </a:p>
        </p:txBody>
      </p:sp>
    </p:spTree>
    <p:extLst>
      <p:ext uri="{BB962C8B-B14F-4D97-AF65-F5344CB8AC3E}">
        <p14:creationId xmlns:p14="http://schemas.microsoft.com/office/powerpoint/2010/main" val="3038459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As an example, consider an instance of HYPERSONIC with three agents 𝐴1,𝐴2,𝐴3. Further, assume that no condition is defined between the event types processed by 𝐴1, that is, its only job is to forward pairs of events to 𝐴2. Even if we only allocate one match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worker and one event worker to 𝐴1, this might lead to underutilization of resources. This is shown in the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Upper figure - Before fusion: agent 𝐴1 is overprovisioned despite only having two assigned execution units.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Lower figure - After fusion: the new agent 𝐴1−2 now has four execution units of which two will possibly be reallocated due to another iteration of the unit allocation procedure.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54</a:t>
            </a:fld>
            <a:endParaRPr lang="he-IL"/>
          </a:p>
        </p:txBody>
      </p:sp>
    </p:spTree>
    <p:extLst>
      <p:ext uri="{BB962C8B-B14F-4D97-AF65-F5344CB8AC3E}">
        <p14:creationId xmlns:p14="http://schemas.microsoft.com/office/powerpoint/2010/main" val="3463191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55</a:t>
            </a:fld>
            <a:endParaRPr lang="he-IL"/>
          </a:p>
        </p:txBody>
      </p:sp>
    </p:spTree>
    <p:extLst>
      <p:ext uri="{BB962C8B-B14F-4D97-AF65-F5344CB8AC3E}">
        <p14:creationId xmlns:p14="http://schemas.microsoft.com/office/powerpoint/2010/main" val="4268638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56</a:t>
            </a:fld>
            <a:endParaRPr lang="he-IL"/>
          </a:p>
        </p:txBody>
      </p:sp>
    </p:spTree>
    <p:extLst>
      <p:ext uri="{BB962C8B-B14F-4D97-AF65-F5344CB8AC3E}">
        <p14:creationId xmlns:p14="http://schemas.microsoft.com/office/powerpoint/2010/main" val="425400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57</a:t>
            </a:fld>
            <a:endParaRPr lang="he-IL"/>
          </a:p>
        </p:txBody>
      </p:sp>
    </p:spTree>
    <p:extLst>
      <p:ext uri="{BB962C8B-B14F-4D97-AF65-F5344CB8AC3E}">
        <p14:creationId xmlns:p14="http://schemas.microsoft.com/office/powerpoint/2010/main" val="216536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59EFC396-4E20-4385-BD5A-4CCE5C280C03}" type="slidenum">
              <a:rPr lang="he-IL" smtClean="0"/>
              <a:pPr/>
              <a:t>15</a:t>
            </a:fld>
            <a:endParaRPr lang="he-IL"/>
          </a:p>
        </p:txBody>
      </p:sp>
    </p:spTree>
    <p:extLst>
      <p:ext uri="{BB962C8B-B14F-4D97-AF65-F5344CB8AC3E}">
        <p14:creationId xmlns:p14="http://schemas.microsoft.com/office/powerpoint/2010/main" val="2410599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59</a:t>
            </a:fld>
            <a:endParaRPr lang="he-IL"/>
          </a:p>
        </p:txBody>
      </p:sp>
    </p:spTree>
    <p:extLst>
      <p:ext uri="{BB962C8B-B14F-4D97-AF65-F5344CB8AC3E}">
        <p14:creationId xmlns:p14="http://schemas.microsoft.com/office/powerpoint/2010/main" val="4142122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61</a:t>
            </a:fld>
            <a:endParaRPr lang="he-IL"/>
          </a:p>
        </p:txBody>
      </p:sp>
    </p:spTree>
    <p:extLst>
      <p:ext uri="{BB962C8B-B14F-4D97-AF65-F5344CB8AC3E}">
        <p14:creationId xmlns:p14="http://schemas.microsoft.com/office/powerpoint/2010/main" val="3522441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endParaRPr lang="en-U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effectLst/>
              <a:latin typeface="Helvetica" pitchFamily="2" charset="0"/>
            </a:endParaRPr>
          </a:p>
        </p:txBody>
      </p:sp>
      <p:sp>
        <p:nvSpPr>
          <p:cNvPr id="4" name="Slide Number Placeholder 3"/>
          <p:cNvSpPr>
            <a:spLocks noGrp="1"/>
          </p:cNvSpPr>
          <p:nvPr>
            <p:ph type="sldNum" sz="quarter" idx="5"/>
          </p:nvPr>
        </p:nvSpPr>
        <p:spPr/>
        <p:txBody>
          <a:bodyPr/>
          <a:lstStyle/>
          <a:p>
            <a:fld id="{59EFC396-4E20-4385-BD5A-4CCE5C280C03}" type="slidenum">
              <a:rPr lang="he-IL" smtClean="0"/>
              <a:pPr/>
              <a:t>63</a:t>
            </a:fld>
            <a:endParaRPr lang="he-IL"/>
          </a:p>
        </p:txBody>
      </p:sp>
    </p:spTree>
    <p:extLst>
      <p:ext uri="{BB962C8B-B14F-4D97-AF65-F5344CB8AC3E}">
        <p14:creationId xmlns:p14="http://schemas.microsoft.com/office/powerpoint/2010/main" val="118926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59EFC396-4E20-4385-BD5A-4CCE5C280C03}" type="slidenum">
              <a:rPr lang="he-IL" smtClean="0"/>
              <a:pPr/>
              <a:t>16</a:t>
            </a:fld>
            <a:endParaRPr lang="he-IL"/>
          </a:p>
        </p:txBody>
      </p:sp>
    </p:spTree>
    <p:extLst>
      <p:ext uri="{BB962C8B-B14F-4D97-AF65-F5344CB8AC3E}">
        <p14:creationId xmlns:p14="http://schemas.microsoft.com/office/powerpoint/2010/main" val="51495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endParaRPr lang="en-IL" dirty="0"/>
          </a:p>
        </p:txBody>
      </p:sp>
      <p:sp>
        <p:nvSpPr>
          <p:cNvPr id="4" name="Slide Number Placeholder 3"/>
          <p:cNvSpPr>
            <a:spLocks noGrp="1"/>
          </p:cNvSpPr>
          <p:nvPr>
            <p:ph type="sldNum" sz="quarter" idx="5"/>
          </p:nvPr>
        </p:nvSpPr>
        <p:spPr/>
        <p:txBody>
          <a:bodyPr/>
          <a:lstStyle/>
          <a:p>
            <a:fld id="{59EFC396-4E20-4385-BD5A-4CCE5C280C03}" type="slidenum">
              <a:rPr lang="he-IL" smtClean="0"/>
              <a:pPr/>
              <a:t>18</a:t>
            </a:fld>
            <a:endParaRPr lang="he-IL"/>
          </a:p>
        </p:txBody>
      </p:sp>
    </p:spTree>
    <p:extLst>
      <p:ext uri="{BB962C8B-B14F-4D97-AF65-F5344CB8AC3E}">
        <p14:creationId xmlns:p14="http://schemas.microsoft.com/office/powerpoint/2010/main" val="2445366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endParaRPr lang="en-IL" dirty="0"/>
          </a:p>
        </p:txBody>
      </p:sp>
      <p:sp>
        <p:nvSpPr>
          <p:cNvPr id="4" name="Slide Number Placeholder 3"/>
          <p:cNvSpPr>
            <a:spLocks noGrp="1"/>
          </p:cNvSpPr>
          <p:nvPr>
            <p:ph type="sldNum" sz="quarter" idx="5"/>
          </p:nvPr>
        </p:nvSpPr>
        <p:spPr/>
        <p:txBody>
          <a:bodyPr/>
          <a:lstStyle/>
          <a:p>
            <a:fld id="{59EFC396-4E20-4385-BD5A-4CCE5C280C03}" type="slidenum">
              <a:rPr lang="he-IL" smtClean="0"/>
              <a:pPr/>
              <a:t>19</a:t>
            </a:fld>
            <a:endParaRPr lang="he-IL"/>
          </a:p>
        </p:txBody>
      </p:sp>
    </p:spTree>
    <p:extLst>
      <p:ext uri="{BB962C8B-B14F-4D97-AF65-F5344CB8AC3E}">
        <p14:creationId xmlns:p14="http://schemas.microsoft.com/office/powerpoint/2010/main" val="2424772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9EFC396-4E20-4385-BD5A-4CCE5C280C03}" type="slidenum">
              <a:rPr lang="he-IL" smtClean="0"/>
              <a:pPr/>
              <a:t>20</a:t>
            </a:fld>
            <a:endParaRPr lang="he-IL"/>
          </a:p>
        </p:txBody>
      </p:sp>
    </p:spTree>
    <p:extLst>
      <p:ext uri="{BB962C8B-B14F-4D97-AF65-F5344CB8AC3E}">
        <p14:creationId xmlns:p14="http://schemas.microsoft.com/office/powerpoint/2010/main" val="297706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endParaRPr lang="en-IL" dirty="0"/>
          </a:p>
        </p:txBody>
      </p:sp>
      <p:sp>
        <p:nvSpPr>
          <p:cNvPr id="4" name="Slide Number Placeholder 3"/>
          <p:cNvSpPr>
            <a:spLocks noGrp="1"/>
          </p:cNvSpPr>
          <p:nvPr>
            <p:ph type="sldNum" sz="quarter" idx="5"/>
          </p:nvPr>
        </p:nvSpPr>
        <p:spPr/>
        <p:txBody>
          <a:bodyPr/>
          <a:lstStyle/>
          <a:p>
            <a:fld id="{59EFC396-4E20-4385-BD5A-4CCE5C280C03}" type="slidenum">
              <a:rPr lang="he-IL" smtClean="0"/>
              <a:pPr/>
              <a:t>21</a:t>
            </a:fld>
            <a:endParaRPr lang="he-IL"/>
          </a:p>
        </p:txBody>
      </p:sp>
    </p:spTree>
    <p:extLst>
      <p:ext uri="{BB962C8B-B14F-4D97-AF65-F5344CB8AC3E}">
        <p14:creationId xmlns:p14="http://schemas.microsoft.com/office/powerpoint/2010/main" val="38735365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AE373FC0-886F-4EF7-A585-DC94B5F6C823}" type="datetimeFigureOut">
              <a:rPr lang="he-IL" smtClean="0"/>
              <a:pPr/>
              <a:t>כ"ה.כסלו.תשפ"ג</a:t>
            </a:fld>
            <a:endParaRPr lang="he-IL"/>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he-IL"/>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83BEC131-85ED-4E7E-876A-2F3AE3A3120C}" type="slidenum">
              <a:rPr lang="he-IL" smtClean="0"/>
              <a:pPr/>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E373FC0-886F-4EF7-A585-DC94B5F6C823}" type="datetimeFigureOut">
              <a:rPr lang="he-IL" smtClean="0"/>
              <a:pPr/>
              <a:t>כ"ה.כסלו.תשפ"ג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3BEC131-85ED-4E7E-876A-2F3AE3A3120C}" type="slidenum">
              <a:rPr lang="he-IL" smtClean="0"/>
              <a:pPr/>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E373FC0-886F-4EF7-A585-DC94B5F6C823}" type="datetimeFigureOut">
              <a:rPr lang="he-IL" smtClean="0"/>
              <a:pPr/>
              <a:t>כ"ה.כסלו.תשפ"ג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3BEC131-85ED-4E7E-876A-2F3AE3A3120C}" type="slidenum">
              <a:rPr lang="he-IL" smtClean="0"/>
              <a:pPr/>
              <a:t>‹#›</a:t>
            </a:fld>
            <a:endParaRPr lang="he-I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493FB-DF51-43C5-B691-DA0457D54803}"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1976616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493FB-DF51-43C5-B691-DA0457D54803}"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330260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493FB-DF51-43C5-B691-DA0457D54803}"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2395952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493FB-DF51-43C5-B691-DA0457D54803}" type="datetimeFigureOut">
              <a:rPr lang="en-US" smtClean="0"/>
              <a:pPr/>
              <a:t>12/19/22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3363062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493FB-DF51-43C5-B691-DA0457D54803}" type="datetimeFigureOut">
              <a:rPr lang="en-US" smtClean="0"/>
              <a:pPr/>
              <a:t>12/19/22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2361724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493FB-DF51-43C5-B691-DA0457D54803}" type="datetimeFigureOut">
              <a:rPr lang="en-US" smtClean="0"/>
              <a:pPr/>
              <a:t>12/19/22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3133107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493FB-DF51-43C5-B691-DA0457D54803}" type="datetimeFigureOut">
              <a:rPr lang="en-US" smtClean="0"/>
              <a:pPr/>
              <a:t>12/19/22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941774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493FB-DF51-43C5-B691-DA0457D54803}" type="datetimeFigureOut">
              <a:rPr lang="en-US" smtClean="0"/>
              <a:pPr/>
              <a:t>12/19/22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2952992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E373FC0-886F-4EF7-A585-DC94B5F6C823}" type="datetimeFigureOut">
              <a:rPr lang="he-IL" smtClean="0"/>
              <a:pPr/>
              <a:t>כ"ה.כסלו.תשפ"ג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3BEC131-85ED-4E7E-876A-2F3AE3A3120C}" type="slidenum">
              <a:rPr lang="he-IL" smtClean="0"/>
              <a:pPr/>
              <a:t>‹#›</a:t>
            </a:fld>
            <a:endParaRPr lang="he-IL"/>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493FB-DF51-43C5-B691-DA0457D54803}" type="datetimeFigureOut">
              <a:rPr lang="en-US" smtClean="0"/>
              <a:pPr/>
              <a:t>12/19/22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3180241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493FB-DF51-43C5-B691-DA0457D54803}"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2714301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493FB-DF51-43C5-B691-DA0457D54803}" type="datetimeFigureOut">
              <a:rPr lang="en-US" smtClean="0"/>
              <a:pPr/>
              <a:t>12/19/22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98012-5129-4D40-B26C-F71D5657EF37}" type="slidenum">
              <a:rPr lang="en-US" smtClean="0"/>
              <a:pPr/>
              <a:t>‹#›</a:t>
            </a:fld>
            <a:endParaRPr lang="en-US"/>
          </a:p>
        </p:txBody>
      </p:sp>
    </p:spTree>
    <p:extLst>
      <p:ext uri="{BB962C8B-B14F-4D97-AF65-F5344CB8AC3E}">
        <p14:creationId xmlns:p14="http://schemas.microsoft.com/office/powerpoint/2010/main" val="1199719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E373FC0-886F-4EF7-A585-DC94B5F6C823}" type="datetimeFigureOut">
              <a:rPr lang="he-IL" smtClean="0"/>
              <a:pPr/>
              <a:t>כ"ה.כסלו.תשפ"ג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3BEC131-85ED-4E7E-876A-2F3AE3A3120C}" type="slidenum">
              <a:rPr lang="he-IL" smtClean="0"/>
              <a:pPr/>
              <a:t>‹#›</a:t>
            </a:fld>
            <a:endParaRPr lang="he-IL"/>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E373FC0-886F-4EF7-A585-DC94B5F6C823}" type="datetimeFigureOut">
              <a:rPr lang="he-IL" smtClean="0"/>
              <a:pPr/>
              <a:t>כ"ה.כסלו.תשפ"ג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3BEC131-85ED-4E7E-876A-2F3AE3A3120C}" type="slidenum">
              <a:rPr lang="he-IL" smtClean="0"/>
              <a:pPr/>
              <a:t>‹#›</a:t>
            </a:fld>
            <a:endParaRPr lang="he-IL"/>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E373FC0-886F-4EF7-A585-DC94B5F6C823}" type="datetimeFigureOut">
              <a:rPr lang="he-IL" smtClean="0"/>
              <a:pPr/>
              <a:t>כ"ה.כסלו.תשפ"ג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3BEC131-85ED-4E7E-876A-2F3AE3A3120C}" type="slidenum">
              <a:rPr lang="he-IL" smtClean="0"/>
              <a:pPr/>
              <a:t>‹#›</a:t>
            </a:fld>
            <a:endParaRPr lang="he-IL"/>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373FC0-886F-4EF7-A585-DC94B5F6C823}" type="datetimeFigureOut">
              <a:rPr lang="he-IL" smtClean="0"/>
              <a:pPr/>
              <a:t>כ"ה.כסלו.תשפ"ג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3BEC131-85ED-4E7E-876A-2F3AE3A3120C}" type="slidenum">
              <a:rPr lang="he-IL" smtClean="0"/>
              <a:pPr/>
              <a:t>‹#›</a:t>
            </a:fld>
            <a:endParaRPr lang="he-IL"/>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73FC0-886F-4EF7-A585-DC94B5F6C823}" type="datetimeFigureOut">
              <a:rPr lang="he-IL" smtClean="0"/>
              <a:pPr/>
              <a:t>כ"ה.כסלו.תשפ"ג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3BEC131-85ED-4E7E-876A-2F3AE3A3120C}" type="slidenum">
              <a:rPr lang="he-IL" smtClean="0"/>
              <a:pPr/>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AE373FC0-886F-4EF7-A585-DC94B5F6C823}" type="datetimeFigureOut">
              <a:rPr lang="he-IL" smtClean="0"/>
              <a:pPr/>
              <a:t>כ"ה.כסלו.תשפ"ג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3BEC131-85ED-4E7E-876A-2F3AE3A3120C}" type="slidenum">
              <a:rPr lang="he-IL" smtClean="0"/>
              <a:pPr/>
              <a:t>‹#›</a:t>
            </a:fld>
            <a:endParaRPr lang="he-IL"/>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AE373FC0-886F-4EF7-A585-DC94B5F6C823}" type="datetimeFigureOut">
              <a:rPr lang="he-IL" smtClean="0"/>
              <a:pPr/>
              <a:t>כ"ה.כסלו.תשפ"ג</a:t>
            </a:fld>
            <a:endParaRPr lang="he-IL"/>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he-IL"/>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83BEC131-85ED-4E7E-876A-2F3AE3A3120C}" type="slidenum">
              <a:rPr lang="he-IL" smtClean="0"/>
              <a:pPr/>
              <a:t>‹#›</a:t>
            </a:fld>
            <a:endParaRPr lang="he-IL"/>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AE373FC0-886F-4EF7-A585-DC94B5F6C823}" type="datetimeFigureOut">
              <a:rPr lang="he-IL" smtClean="0"/>
              <a:pPr/>
              <a:t>כ"ה.כסלו.תשפ"ג</a:t>
            </a:fld>
            <a:endParaRPr lang="he-IL"/>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he-IL"/>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83BEC131-85ED-4E7E-876A-2F3AE3A3120C}" type="slidenum">
              <a:rPr lang="he-IL" smtClean="0"/>
              <a:pPr/>
              <a:t>‹#›</a:t>
            </a:fld>
            <a:endParaRPr lang="he-I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1"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r" rtl="1"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r" rtl="1"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r" rtl="1"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r" rtl="1"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r" rtl="1"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r" rtl="1"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r" rtl="1"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493FB-DF51-43C5-B691-DA0457D54803}" type="datetimeFigureOut">
              <a:rPr lang="en-US" smtClean="0"/>
              <a:pPr/>
              <a:t>12/19/22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98012-5129-4D40-B26C-F71D5657EF37}" type="slidenum">
              <a:rPr lang="en-US" smtClean="0"/>
              <a:pPr/>
              <a:t>‹#›</a:t>
            </a:fld>
            <a:endParaRPr lang="en-US"/>
          </a:p>
        </p:txBody>
      </p:sp>
    </p:spTree>
    <p:extLst>
      <p:ext uri="{BB962C8B-B14F-4D97-AF65-F5344CB8AC3E}">
        <p14:creationId xmlns:p14="http://schemas.microsoft.com/office/powerpoint/2010/main" val="23282979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assaf.net.technion.ac.il/files/2021/12/Parallel_CEP__SIGMOD_22____Camera_Ready.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0.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_(complexity)"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0719" y="523156"/>
            <a:ext cx="10363200" cy="1829761"/>
          </a:xfrm>
        </p:spPr>
        <p:txBody>
          <a:bodyPr>
            <a:normAutofit/>
          </a:bodyPr>
          <a:lstStyle/>
          <a:p>
            <a:pPr algn="ctr" rtl="0"/>
            <a:r>
              <a:rPr lang="en-US" dirty="0">
                <a:effectLst/>
              </a:rPr>
              <a:t>HYPERSONIC</a:t>
            </a:r>
            <a:endParaRPr lang="he-IL" dirty="0"/>
          </a:p>
        </p:txBody>
      </p:sp>
      <p:sp>
        <p:nvSpPr>
          <p:cNvPr id="3" name="Subtitle 2"/>
          <p:cNvSpPr>
            <a:spLocks noGrp="1"/>
          </p:cNvSpPr>
          <p:nvPr>
            <p:ph type="subTitle" idx="1"/>
          </p:nvPr>
        </p:nvSpPr>
        <p:spPr>
          <a:xfrm>
            <a:off x="914400" y="3226204"/>
            <a:ext cx="11057324" cy="1459135"/>
          </a:xfrm>
        </p:spPr>
        <p:txBody>
          <a:bodyPr>
            <a:normAutofit/>
          </a:bodyPr>
          <a:lstStyle/>
          <a:p>
            <a:pPr algn="ctr" rtl="0"/>
            <a:endParaRPr lang="he-IL" dirty="0"/>
          </a:p>
          <a:p>
            <a:pPr algn="l" rtl="0"/>
            <a:r>
              <a:rPr lang="en-US" sz="1600" b="0" strike="noStrike" dirty="0">
                <a:solidFill>
                  <a:schemeClr val="tx1"/>
                </a:solidFill>
                <a:effectLst/>
                <a:latin typeface="Verdana" panose="020B0604030504040204" pitchFamily="34" charset="0"/>
                <a:cs typeface="Al Bayan Plain" pitchFamily="2" charset="-78"/>
                <a:hlinkClick r:id="rId2">
                  <a:extLst>
                    <a:ext uri="{A12FA001-AC4F-418D-AE19-62706E023703}">
                      <ahyp:hlinkClr xmlns:ahyp="http://schemas.microsoft.com/office/drawing/2018/hyperlinkcolor" val="tx"/>
                    </a:ext>
                  </a:extLst>
                </a:hlinkClick>
              </a:rPr>
              <a:t>HYPERSONIC: A Hybrid Parallelization Approach for Scalable Complex Event Processing</a:t>
            </a:r>
            <a:r>
              <a:rPr lang="en-US" sz="1600" dirty="0">
                <a:solidFill>
                  <a:schemeClr val="tx1"/>
                </a:solidFill>
                <a:latin typeface="Verdana" panose="020B0604030504040204" pitchFamily="34" charset="0"/>
                <a:cs typeface="Al Bayan Plain" pitchFamily="2" charset="-78"/>
              </a:rPr>
              <a:t>.</a:t>
            </a:r>
            <a:r>
              <a:rPr lang="en-US" sz="1600" b="0" dirty="0">
                <a:solidFill>
                  <a:schemeClr val="tx1"/>
                </a:solidFill>
                <a:effectLst/>
                <a:latin typeface="Verdana" panose="020B0604030504040204" pitchFamily="34" charset="0"/>
                <a:cs typeface="Al Bayan Plain" pitchFamily="2" charset="-78"/>
              </a:rPr>
              <a:t> </a:t>
            </a:r>
          </a:p>
          <a:p>
            <a:pPr algn="l" rtl="0"/>
            <a:r>
              <a:rPr lang="en-US" sz="1600" b="0" i="1" dirty="0">
                <a:solidFill>
                  <a:srgbClr val="373737"/>
                </a:solidFill>
                <a:effectLst/>
                <a:latin typeface="Verdana" panose="020B0604030504040204" pitchFamily="34" charset="0"/>
                <a:cs typeface="AL BAYAN PLAIN" pitchFamily="2" charset="-78"/>
              </a:rPr>
              <a:t>SIGMOD 2022.</a:t>
            </a:r>
            <a:r>
              <a:rPr lang="he-IL" sz="1600" b="0" i="1" dirty="0">
                <a:solidFill>
                  <a:srgbClr val="373737"/>
                </a:solidFill>
                <a:effectLst/>
                <a:latin typeface="Verdana" panose="020B0604030504040204" pitchFamily="34" charset="0"/>
                <a:cs typeface="AL BAYAN PLAIN" pitchFamily="2" charset="-78"/>
              </a:rPr>
              <a:t> </a:t>
            </a:r>
            <a:r>
              <a:rPr lang="en-US" sz="1600" b="0" i="1" dirty="0">
                <a:solidFill>
                  <a:srgbClr val="373737"/>
                </a:solidFill>
                <a:effectLst/>
                <a:latin typeface="Verdana" panose="020B0604030504040204" pitchFamily="34" charset="0"/>
                <a:cs typeface="AL BAYAN PLAIN" pitchFamily="2" charset="-78"/>
              </a:rPr>
              <a:t>Maor </a:t>
            </a:r>
            <a:r>
              <a:rPr lang="en-US" sz="1600" b="0" i="1" dirty="0" err="1">
                <a:solidFill>
                  <a:srgbClr val="373737"/>
                </a:solidFill>
                <a:effectLst/>
                <a:latin typeface="Verdana" panose="020B0604030504040204" pitchFamily="34" charset="0"/>
                <a:cs typeface="AL BAYAN PLAIN" pitchFamily="2" charset="-78"/>
              </a:rPr>
              <a:t>Yankovitch</a:t>
            </a:r>
            <a:r>
              <a:rPr lang="en-US" sz="1600" b="0" i="1" dirty="0">
                <a:solidFill>
                  <a:srgbClr val="373737"/>
                </a:solidFill>
                <a:effectLst/>
                <a:latin typeface="Verdana" panose="020B0604030504040204" pitchFamily="34" charset="0"/>
                <a:cs typeface="AL BAYAN PLAIN" pitchFamily="2" charset="-78"/>
              </a:rPr>
              <a:t>, Ilya Kolchinsky, Assaf Schuster. </a:t>
            </a:r>
          </a:p>
          <a:p>
            <a:pPr algn="l" rtl="0"/>
            <a:endParaRPr lang="he-IL" sz="1600" i="1" dirty="0"/>
          </a:p>
        </p:txBody>
      </p:sp>
    </p:spTree>
    <p:extLst>
      <p:ext uri="{BB962C8B-B14F-4D97-AF65-F5344CB8AC3E}">
        <p14:creationId xmlns:p14="http://schemas.microsoft.com/office/powerpoint/2010/main" val="584242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905000" y="3276600"/>
            <a:ext cx="8458200"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77401" y="3276600"/>
            <a:ext cx="681597" cy="369332"/>
          </a:xfrm>
          <a:prstGeom prst="rect">
            <a:avLst/>
          </a:prstGeom>
          <a:noFill/>
        </p:spPr>
        <p:txBody>
          <a:bodyPr wrap="none" rtlCol="0">
            <a:spAutoFit/>
          </a:bodyPr>
          <a:lstStyle/>
          <a:p>
            <a:r>
              <a:rPr lang="en-US" dirty="0"/>
              <a:t>time</a:t>
            </a:r>
          </a:p>
        </p:txBody>
      </p:sp>
      <p:sp>
        <p:nvSpPr>
          <p:cNvPr id="7" name="TextBox 6"/>
          <p:cNvSpPr txBox="1"/>
          <p:nvPr/>
        </p:nvSpPr>
        <p:spPr>
          <a:xfrm>
            <a:off x="1828800" y="2606674"/>
            <a:ext cx="9879724" cy="707886"/>
          </a:xfrm>
          <a:prstGeom prst="rect">
            <a:avLst/>
          </a:prstGeom>
          <a:noFill/>
        </p:spPr>
        <p:txBody>
          <a:bodyPr wrap="square" rtlCol="0">
            <a:spAutoFit/>
          </a:bodyPr>
          <a:lstStyle/>
          <a:p>
            <a:r>
              <a:rPr lang="en-US" sz="4000" dirty="0"/>
              <a:t>A</a:t>
            </a:r>
            <a:r>
              <a:rPr lang="en-US" sz="4000" baseline="-25000" dirty="0"/>
              <a:t>1</a:t>
            </a:r>
            <a:r>
              <a:rPr lang="en-US" sz="4000" dirty="0"/>
              <a:t> D</a:t>
            </a:r>
            <a:r>
              <a:rPr lang="en-US" sz="4000" baseline="-25000" dirty="0"/>
              <a:t>1 </a:t>
            </a:r>
            <a:r>
              <a:rPr lang="en-US" sz="4000" dirty="0"/>
              <a:t>A</a:t>
            </a:r>
            <a:r>
              <a:rPr lang="en-US" sz="4000" baseline="-25000" dirty="0"/>
              <a:t>2</a:t>
            </a:r>
            <a:r>
              <a:rPr lang="en-US" sz="4000" dirty="0"/>
              <a:t> B</a:t>
            </a:r>
            <a:r>
              <a:rPr lang="en-US" sz="4000" baseline="-25000" dirty="0"/>
              <a:t>1</a:t>
            </a:r>
            <a:r>
              <a:rPr lang="en-US" sz="4000" dirty="0"/>
              <a:t>  C</a:t>
            </a:r>
            <a:r>
              <a:rPr lang="en-US" sz="4000" baseline="-25000" dirty="0"/>
              <a:t>1 </a:t>
            </a:r>
            <a:r>
              <a:rPr lang="en-US" sz="4000" dirty="0"/>
              <a:t> B</a:t>
            </a:r>
            <a:r>
              <a:rPr lang="en-US" sz="4000" baseline="-25000" dirty="0"/>
              <a:t>2</a:t>
            </a:r>
            <a:r>
              <a:rPr lang="en-US" sz="4000" dirty="0"/>
              <a:t>  E</a:t>
            </a:r>
            <a:r>
              <a:rPr lang="en-US" sz="4000" baseline="-25000" dirty="0"/>
              <a:t>1</a:t>
            </a:r>
            <a:r>
              <a:rPr lang="en-US" sz="4000" dirty="0"/>
              <a:t> A</a:t>
            </a:r>
            <a:r>
              <a:rPr lang="en-US" sz="4000" baseline="-25000" dirty="0"/>
              <a:t>3</a:t>
            </a:r>
            <a:r>
              <a:rPr lang="en-US" sz="4000" dirty="0"/>
              <a:t>C</a:t>
            </a:r>
            <a:r>
              <a:rPr lang="en-US" sz="4000" baseline="-25000" dirty="0"/>
              <a:t>2 </a:t>
            </a:r>
            <a:r>
              <a:rPr lang="en-US" sz="4000" dirty="0"/>
              <a:t>D</a:t>
            </a:r>
            <a:r>
              <a:rPr lang="en-US" sz="4000" baseline="-25000" dirty="0"/>
              <a:t>2</a:t>
            </a:r>
            <a:r>
              <a:rPr lang="en-US" sz="4000" dirty="0"/>
              <a:t>   . . .</a:t>
            </a:r>
            <a:endParaRPr lang="en-US" sz="4000" baseline="-25000" dirty="0"/>
          </a:p>
        </p:txBody>
      </p:sp>
      <p:pic>
        <p:nvPicPr>
          <p:cNvPr id="353286" name="Picture 6" descr="Image result for happy smiley"/>
          <p:cNvPicPr>
            <a:picLocks noChangeAspect="1" noChangeArrowheads="1"/>
          </p:cNvPicPr>
          <p:nvPr/>
        </p:nvPicPr>
        <p:blipFill>
          <a:blip r:embed="rId3"/>
          <a:srcRect/>
          <a:stretch>
            <a:fillRect/>
          </a:stretch>
        </p:blipFill>
        <p:spPr bwMode="auto">
          <a:xfrm>
            <a:off x="1752600" y="3870326"/>
            <a:ext cx="2114550" cy="2162176"/>
          </a:xfrm>
          <a:prstGeom prst="rect">
            <a:avLst/>
          </a:prstGeom>
          <a:noFill/>
        </p:spPr>
      </p:pic>
      <p:sp>
        <p:nvSpPr>
          <p:cNvPr id="14" name="Oval Callout 13"/>
          <p:cNvSpPr/>
          <p:nvPr/>
        </p:nvSpPr>
        <p:spPr>
          <a:xfrm>
            <a:off x="4694842" y="3708289"/>
            <a:ext cx="4674478" cy="2330669"/>
          </a:xfrm>
          <a:prstGeom prst="wedgeEllipseCallout">
            <a:avLst>
              <a:gd name="adj1" fmla="val -69613"/>
              <a:gd name="adj2" fmla="val 93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arkPro-NarrowBook"/>
              </a:rPr>
              <a:t>Detect an A followed by a B</a:t>
            </a:r>
          </a:p>
        </p:txBody>
      </p:sp>
      <p:sp>
        <p:nvSpPr>
          <p:cNvPr id="15" name="Rectangle 14"/>
          <p:cNvSpPr/>
          <p:nvPr/>
        </p:nvSpPr>
        <p:spPr>
          <a:xfrm>
            <a:off x="18288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1148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3528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1148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Callout 20"/>
          <p:cNvSpPr/>
          <p:nvPr/>
        </p:nvSpPr>
        <p:spPr>
          <a:xfrm>
            <a:off x="4698132" y="3708288"/>
            <a:ext cx="4671188" cy="2324213"/>
          </a:xfrm>
          <a:prstGeom prst="wedgeEllipseCallout">
            <a:avLst>
              <a:gd name="adj1" fmla="val -69240"/>
              <a:gd name="adj2" fmla="val 89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arkPro-NarrowBook"/>
              </a:rPr>
              <a:t>Detect an A immediately followed by a B</a:t>
            </a:r>
          </a:p>
        </p:txBody>
      </p:sp>
      <p:sp>
        <p:nvSpPr>
          <p:cNvPr id="22" name="Oval Callout 21"/>
          <p:cNvSpPr/>
          <p:nvPr/>
        </p:nvSpPr>
        <p:spPr>
          <a:xfrm>
            <a:off x="4694842" y="3713768"/>
            <a:ext cx="4674478" cy="2330669"/>
          </a:xfrm>
          <a:prstGeom prst="wedgeEllipseCallout">
            <a:avLst>
              <a:gd name="adj1" fmla="val -69426"/>
              <a:gd name="adj2" fmla="val 89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arkPro-NarrowBook"/>
              </a:rPr>
              <a:t>Detect a B, a C, and a D (in no particular order)</a:t>
            </a:r>
          </a:p>
        </p:txBody>
      </p:sp>
      <p:sp>
        <p:nvSpPr>
          <p:cNvPr id="23" name="Rectangle 22"/>
          <p:cNvSpPr/>
          <p:nvPr/>
        </p:nvSpPr>
        <p:spPr>
          <a:xfrm>
            <a:off x="41148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5908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9530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Callout 25"/>
          <p:cNvSpPr/>
          <p:nvPr/>
        </p:nvSpPr>
        <p:spPr>
          <a:xfrm>
            <a:off x="4694842" y="3708288"/>
            <a:ext cx="4644920" cy="2324213"/>
          </a:xfrm>
          <a:prstGeom prst="wedgeEllipseCallout">
            <a:avLst>
              <a:gd name="adj1" fmla="val -69426"/>
              <a:gd name="adj2" fmla="val 93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arkPro-NarrowBook"/>
              </a:rPr>
              <a:t>Detect a C and an E with no B in between</a:t>
            </a:r>
          </a:p>
        </p:txBody>
      </p:sp>
      <p:sp>
        <p:nvSpPr>
          <p:cNvPr id="27" name="Rectangle 26"/>
          <p:cNvSpPr/>
          <p:nvPr/>
        </p:nvSpPr>
        <p:spPr>
          <a:xfrm>
            <a:off x="64770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797362" y="2674937"/>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Callout 28"/>
          <p:cNvSpPr/>
          <p:nvPr/>
        </p:nvSpPr>
        <p:spPr>
          <a:xfrm>
            <a:off x="4694842" y="3708287"/>
            <a:ext cx="4644920" cy="2330671"/>
          </a:xfrm>
          <a:prstGeom prst="wedgeEllipseCallout">
            <a:avLst>
              <a:gd name="adj1" fmla="val -69240"/>
              <a:gd name="adj2" fmla="val 89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arkPro-NarrowBook"/>
              </a:rPr>
              <a:t>Detect two vowels with at least three consonants and no other vowels in between</a:t>
            </a:r>
          </a:p>
        </p:txBody>
      </p:sp>
      <p:sp>
        <p:nvSpPr>
          <p:cNvPr id="30" name="Rectangle 29"/>
          <p:cNvSpPr/>
          <p:nvPr/>
        </p:nvSpPr>
        <p:spPr>
          <a:xfrm>
            <a:off x="33528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477000" y="2685186"/>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Callout 31"/>
          <p:cNvSpPr/>
          <p:nvPr/>
        </p:nvSpPr>
        <p:spPr>
          <a:xfrm>
            <a:off x="4694842" y="3677109"/>
            <a:ext cx="4674478" cy="2386569"/>
          </a:xfrm>
          <a:prstGeom prst="wedgeEllipseCallout">
            <a:avLst>
              <a:gd name="adj1" fmla="val -69426"/>
              <a:gd name="adj2" fmla="val 89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MarkPro-NarrowBook"/>
              </a:rPr>
              <a:t>Detect all occurrences of an A followed by a B</a:t>
            </a:r>
          </a:p>
        </p:txBody>
      </p:sp>
      <p:sp>
        <p:nvSpPr>
          <p:cNvPr id="33" name="Rectangle 32"/>
          <p:cNvSpPr/>
          <p:nvPr/>
        </p:nvSpPr>
        <p:spPr>
          <a:xfrm>
            <a:off x="18288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114800" y="2667000"/>
            <a:ext cx="609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352800" y="2667000"/>
            <a:ext cx="609600" cy="533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715000" y="2667000"/>
            <a:ext cx="609600" cy="533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752600" y="2438400"/>
            <a:ext cx="762000" cy="9906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638800" y="2438400"/>
            <a:ext cx="762000" cy="9906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276600" y="2438400"/>
            <a:ext cx="762000" cy="990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038600" y="2438400"/>
            <a:ext cx="762000" cy="990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41">
            <a:extLst>
              <a:ext uri="{FF2B5EF4-FFF2-40B4-BE49-F238E27FC236}">
                <a16:creationId xmlns:a16="http://schemas.microsoft.com/office/drawing/2014/main" id="{CB544351-B851-7228-3C0A-44CEA37D94CE}"/>
              </a:ext>
            </a:extLst>
          </p:cNvPr>
          <p:cNvSpPr>
            <a:spLocks noGrp="1"/>
          </p:cNvSpPr>
          <p:nvPr>
            <p:ph type="title"/>
          </p:nvPr>
        </p:nvSpPr>
        <p:spPr/>
        <p:txBody>
          <a:bodyPr/>
          <a:lstStyle/>
          <a:p>
            <a:r>
              <a:rPr lang="en-US" dirty="0"/>
              <a:t>Complex Event Processing</a:t>
            </a:r>
            <a:endParaRPr lang="en-IL" dirty="0"/>
          </a:p>
        </p:txBody>
      </p:sp>
      <p:sp>
        <p:nvSpPr>
          <p:cNvPr id="45" name="Content Placeholder 2">
            <a:extLst>
              <a:ext uri="{FF2B5EF4-FFF2-40B4-BE49-F238E27FC236}">
                <a16:creationId xmlns:a16="http://schemas.microsoft.com/office/drawing/2014/main" id="{8BF89326-70B9-25A3-50D9-54D1AA7790D9}"/>
              </a:ext>
            </a:extLst>
          </p:cNvPr>
          <p:cNvSpPr>
            <a:spLocks noGrp="1"/>
          </p:cNvSpPr>
          <p:nvPr>
            <p:ph idx="1"/>
          </p:nvPr>
        </p:nvSpPr>
        <p:spPr>
          <a:xfrm>
            <a:off x="609600" y="1481329"/>
            <a:ext cx="10972800" cy="625699"/>
          </a:xfrm>
        </p:spPr>
        <p:txBody>
          <a:bodyPr/>
          <a:lstStyle/>
          <a:p>
            <a:pPr algn="l" rtl="0"/>
            <a:r>
              <a:rPr lang="en-US" b="1" dirty="0">
                <a:solidFill>
                  <a:srgbClr val="173361"/>
                </a:solidFill>
                <a:latin typeface="MarkPro-Bold"/>
              </a:rPr>
              <a:t>Pattern Matching in Streams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3286"/>
                                        </p:tgtEl>
                                        <p:attrNameLst>
                                          <p:attrName>style.visibility</p:attrName>
                                        </p:attrNameLst>
                                      </p:cBhvr>
                                      <p:to>
                                        <p:strVal val="visible"/>
                                      </p:to>
                                    </p:set>
                                    <p:anim calcmode="lin" valueType="num">
                                      <p:cBhvr additive="base">
                                        <p:cTn id="7" dur="500" fill="hold"/>
                                        <p:tgtEl>
                                          <p:spTgt spid="353286"/>
                                        </p:tgtEl>
                                        <p:attrNameLst>
                                          <p:attrName>ppt_x</p:attrName>
                                        </p:attrNameLst>
                                      </p:cBhvr>
                                      <p:tavLst>
                                        <p:tav tm="0">
                                          <p:val>
                                            <p:strVal val="#ppt_x"/>
                                          </p:val>
                                        </p:tav>
                                        <p:tav tm="100000">
                                          <p:val>
                                            <p:strVal val="#ppt_x"/>
                                          </p:val>
                                        </p:tav>
                                      </p:tavLst>
                                    </p:anim>
                                    <p:anim calcmode="lin" valueType="num">
                                      <p:cBhvr additive="base">
                                        <p:cTn id="8" dur="500" fill="hold"/>
                                        <p:tgtEl>
                                          <p:spTgt spid="35328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heckerboard(across)">
                                      <p:cBhvr>
                                        <p:cTn id="17" dur="500"/>
                                        <p:tgtEl>
                                          <p:spTgt spid="15"/>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checkerboard(across)">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grpId="1" nodeType="clickEffect">
                                  <p:stCondLst>
                                    <p:cond delay="0"/>
                                  </p:stCondLst>
                                  <p:childTnLst>
                                    <p:animEffect transition="out" filter="checkerboard(across)">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5" presetClass="exit" presetSubtype="10" fill="hold" grpId="1" nodeType="withEffect">
                                  <p:stCondLst>
                                    <p:cond delay="0"/>
                                  </p:stCondLst>
                                  <p:childTnLst>
                                    <p:animEffect transition="out" filter="checkerboard(across)">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3"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checkerboard(across)">
                                      <p:cBhvr>
                                        <p:cTn id="38" dur="500"/>
                                        <p:tgtEl>
                                          <p:spTgt spid="19"/>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checkerboard(across)">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xit" presetSubtype="10" fill="hold" grpId="1" nodeType="clickEffect">
                                  <p:stCondLst>
                                    <p:cond delay="0"/>
                                  </p:stCondLst>
                                  <p:childTnLst>
                                    <p:animEffect transition="out" filter="checkerboard(across)">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5" presetClass="exit" presetSubtype="10" fill="hold" grpId="1" nodeType="withEffect">
                                  <p:stCondLst>
                                    <p:cond delay="0"/>
                                  </p:stCondLst>
                                  <p:childTnLst>
                                    <p:animEffect transition="out" filter="checkerboard(across)">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1"/>
                                        </p:tgtEl>
                                        <p:attrNameLst>
                                          <p:attrName>style.visibility</p:attrName>
                                        </p:attrNameLst>
                                      </p:cBhvr>
                                      <p:to>
                                        <p:strVal val="hidden"/>
                                      </p:to>
                                    </p:set>
                                  </p:childTnLst>
                                </p:cTn>
                              </p:par>
                              <p:par>
                                <p:cTn id="52" presetID="3" presetClass="entr" presetSubtype="1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blinds(horizontal)">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5" presetClass="entr" presetSubtype="1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checkerboard(across)">
                                      <p:cBhvr>
                                        <p:cTn id="59" dur="500"/>
                                        <p:tgtEl>
                                          <p:spTgt spid="23"/>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checkerboard(across)">
                                      <p:cBhvr>
                                        <p:cTn id="62" dur="500"/>
                                        <p:tgtEl>
                                          <p:spTgt spid="24"/>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checkerboard(across)">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xit" presetSubtype="10" fill="hold" grpId="1" nodeType="clickEffect">
                                  <p:stCondLst>
                                    <p:cond delay="0"/>
                                  </p:stCondLst>
                                  <p:childTnLst>
                                    <p:animEffect transition="out" filter="checkerboard(across)">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par>
                                <p:cTn id="71" presetID="5" presetClass="exit" presetSubtype="10" fill="hold" grpId="1" nodeType="withEffect">
                                  <p:stCondLst>
                                    <p:cond delay="0"/>
                                  </p:stCondLst>
                                  <p:childTnLst>
                                    <p:animEffect transition="out" filter="checkerboard(across)">
                                      <p:cBhvr>
                                        <p:cTn id="72" dur="500"/>
                                        <p:tgtEl>
                                          <p:spTgt spid="24"/>
                                        </p:tgtEl>
                                      </p:cBhvr>
                                    </p:animEffect>
                                    <p:set>
                                      <p:cBhvr>
                                        <p:cTn id="73" dur="1" fill="hold">
                                          <p:stCondLst>
                                            <p:cond delay="499"/>
                                          </p:stCondLst>
                                        </p:cTn>
                                        <p:tgtEl>
                                          <p:spTgt spid="24"/>
                                        </p:tgtEl>
                                        <p:attrNameLst>
                                          <p:attrName>style.visibility</p:attrName>
                                        </p:attrNameLst>
                                      </p:cBhvr>
                                      <p:to>
                                        <p:strVal val="hidden"/>
                                      </p:to>
                                    </p:set>
                                  </p:childTnLst>
                                </p:cTn>
                              </p:par>
                              <p:par>
                                <p:cTn id="74" presetID="5" presetClass="exit" presetSubtype="10" fill="hold" grpId="1" nodeType="withEffect">
                                  <p:stCondLst>
                                    <p:cond delay="0"/>
                                  </p:stCondLst>
                                  <p:childTnLst>
                                    <p:animEffect transition="out" filter="checkerboard(across)">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2"/>
                                        </p:tgtEl>
                                        <p:attrNameLst>
                                          <p:attrName>style.visibility</p:attrName>
                                        </p:attrNameLst>
                                      </p:cBhvr>
                                      <p:to>
                                        <p:strVal val="hidden"/>
                                      </p:to>
                                    </p:set>
                                  </p:childTnLst>
                                </p:cTn>
                              </p:par>
                              <p:par>
                                <p:cTn id="79" presetID="3" presetClass="entr" presetSubtype="1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blinds(horizontal)">
                                      <p:cBhvr>
                                        <p:cTn id="81" dur="5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5" presetClass="entr" presetSubtype="10" fill="hold" grpId="0" nodeType="click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checkerboard(across)">
                                      <p:cBhvr>
                                        <p:cTn id="86" dur="500"/>
                                        <p:tgtEl>
                                          <p:spTgt spid="27"/>
                                        </p:tgtEl>
                                      </p:cBhvr>
                                    </p:animEffect>
                                  </p:childTnLst>
                                </p:cTn>
                              </p:par>
                              <p:par>
                                <p:cTn id="87" presetID="5" presetClass="entr" presetSubtype="10"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checkerboard(across)">
                                      <p:cBhvr>
                                        <p:cTn id="89" dur="500"/>
                                        <p:tgtEl>
                                          <p:spTgt spid="28"/>
                                        </p:tgtEl>
                                      </p:cBhvr>
                                    </p:animEffect>
                                  </p:childTnLst>
                                </p:cTn>
                              </p:par>
                            </p:childTnLst>
                          </p:cTn>
                        </p:par>
                      </p:childTnLst>
                    </p:cTn>
                  </p:par>
                  <p:par>
                    <p:cTn id="90" fill="hold">
                      <p:stCondLst>
                        <p:cond delay="indefinite"/>
                      </p:stCondLst>
                      <p:childTnLst>
                        <p:par>
                          <p:cTn id="91" fill="hold">
                            <p:stCondLst>
                              <p:cond delay="0"/>
                            </p:stCondLst>
                            <p:childTnLst>
                              <p:par>
                                <p:cTn id="92" presetID="5" presetClass="exit" presetSubtype="10" fill="hold" grpId="1" nodeType="clickEffect">
                                  <p:stCondLst>
                                    <p:cond delay="0"/>
                                  </p:stCondLst>
                                  <p:childTnLst>
                                    <p:animEffect transition="out" filter="checkerboard(across)">
                                      <p:cBhvr>
                                        <p:cTn id="93" dur="500"/>
                                        <p:tgtEl>
                                          <p:spTgt spid="27"/>
                                        </p:tgtEl>
                                      </p:cBhvr>
                                    </p:animEffect>
                                    <p:set>
                                      <p:cBhvr>
                                        <p:cTn id="94" dur="1" fill="hold">
                                          <p:stCondLst>
                                            <p:cond delay="499"/>
                                          </p:stCondLst>
                                        </p:cTn>
                                        <p:tgtEl>
                                          <p:spTgt spid="27"/>
                                        </p:tgtEl>
                                        <p:attrNameLst>
                                          <p:attrName>style.visibility</p:attrName>
                                        </p:attrNameLst>
                                      </p:cBhvr>
                                      <p:to>
                                        <p:strVal val="hidden"/>
                                      </p:to>
                                    </p:set>
                                  </p:childTnLst>
                                </p:cTn>
                              </p:par>
                              <p:par>
                                <p:cTn id="95" presetID="5" presetClass="exit" presetSubtype="10" fill="hold" grpId="1" nodeType="withEffect">
                                  <p:stCondLst>
                                    <p:cond delay="0"/>
                                  </p:stCondLst>
                                  <p:childTnLst>
                                    <p:animEffect transition="out" filter="checkerboard(across)">
                                      <p:cBhvr>
                                        <p:cTn id="96" dur="500"/>
                                        <p:tgtEl>
                                          <p:spTgt spid="28"/>
                                        </p:tgtEl>
                                      </p:cBhvr>
                                    </p:animEffect>
                                    <p:set>
                                      <p:cBhvr>
                                        <p:cTn id="97" dur="1" fill="hold">
                                          <p:stCondLst>
                                            <p:cond delay="499"/>
                                          </p:stCondLst>
                                        </p:cTn>
                                        <p:tgtEl>
                                          <p:spTgt spid="28"/>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3" presetClass="entr" presetSubtype="1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blinds(horizontal)">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5" presetClass="entr" presetSubtype="1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checkerboard(across)">
                                      <p:cBhvr>
                                        <p:cTn id="107" dur="500"/>
                                        <p:tgtEl>
                                          <p:spTgt spid="30"/>
                                        </p:tgtEl>
                                      </p:cBhvr>
                                    </p:animEffect>
                                  </p:childTnLst>
                                </p:cTn>
                              </p:par>
                              <p:par>
                                <p:cTn id="108" presetID="5" presetClass="entr" presetSubtype="1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checkerboard(across)">
                                      <p:cBhvr>
                                        <p:cTn id="110" dur="500"/>
                                        <p:tgtEl>
                                          <p:spTgt spid="31"/>
                                        </p:tgtEl>
                                      </p:cBhvr>
                                    </p:animEffect>
                                  </p:childTnLst>
                                </p:cTn>
                              </p:par>
                            </p:childTnLst>
                          </p:cTn>
                        </p:par>
                      </p:childTnLst>
                    </p:cTn>
                  </p:par>
                  <p:par>
                    <p:cTn id="111" fill="hold">
                      <p:stCondLst>
                        <p:cond delay="indefinite"/>
                      </p:stCondLst>
                      <p:childTnLst>
                        <p:par>
                          <p:cTn id="112" fill="hold">
                            <p:stCondLst>
                              <p:cond delay="0"/>
                            </p:stCondLst>
                            <p:childTnLst>
                              <p:par>
                                <p:cTn id="113" presetID="5" presetClass="exit" presetSubtype="10" fill="hold" grpId="1" nodeType="clickEffect">
                                  <p:stCondLst>
                                    <p:cond delay="0"/>
                                  </p:stCondLst>
                                  <p:childTnLst>
                                    <p:animEffect transition="out" filter="checkerboard(across)">
                                      <p:cBhvr>
                                        <p:cTn id="114" dur="500"/>
                                        <p:tgtEl>
                                          <p:spTgt spid="30"/>
                                        </p:tgtEl>
                                      </p:cBhvr>
                                    </p:animEffect>
                                    <p:set>
                                      <p:cBhvr>
                                        <p:cTn id="115" dur="1" fill="hold">
                                          <p:stCondLst>
                                            <p:cond delay="499"/>
                                          </p:stCondLst>
                                        </p:cTn>
                                        <p:tgtEl>
                                          <p:spTgt spid="30"/>
                                        </p:tgtEl>
                                        <p:attrNameLst>
                                          <p:attrName>style.visibility</p:attrName>
                                        </p:attrNameLst>
                                      </p:cBhvr>
                                      <p:to>
                                        <p:strVal val="hidden"/>
                                      </p:to>
                                    </p:set>
                                  </p:childTnLst>
                                </p:cTn>
                              </p:par>
                              <p:par>
                                <p:cTn id="116" presetID="5" presetClass="exit" presetSubtype="10" fill="hold" grpId="1" nodeType="withEffect">
                                  <p:stCondLst>
                                    <p:cond delay="0"/>
                                  </p:stCondLst>
                                  <p:childTnLst>
                                    <p:animEffect transition="out" filter="checkerboard(across)">
                                      <p:cBhvr>
                                        <p:cTn id="117" dur="500"/>
                                        <p:tgtEl>
                                          <p:spTgt spid="31"/>
                                        </p:tgtEl>
                                      </p:cBhvr>
                                    </p:animEffect>
                                    <p:set>
                                      <p:cBhvr>
                                        <p:cTn id="118" dur="1" fill="hold">
                                          <p:stCondLst>
                                            <p:cond delay="499"/>
                                          </p:stCondLst>
                                        </p:cTn>
                                        <p:tgtEl>
                                          <p:spTgt spid="31"/>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9"/>
                                        </p:tgtEl>
                                        <p:attrNameLst>
                                          <p:attrName>style.visibility</p:attrName>
                                        </p:attrNameLst>
                                      </p:cBhvr>
                                      <p:to>
                                        <p:strVal val="hidden"/>
                                      </p:to>
                                    </p:set>
                                  </p:childTnLst>
                                </p:cTn>
                              </p:par>
                              <p:par>
                                <p:cTn id="121" presetID="3" presetClass="entr" presetSubtype="1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blinds(horizontal)">
                                      <p:cBhvr>
                                        <p:cTn id="123" dur="500"/>
                                        <p:tgtEl>
                                          <p:spTgt spid="32"/>
                                        </p:tgtEl>
                                      </p:cBhvr>
                                    </p:animEffect>
                                  </p:childTnLst>
                                </p:cTn>
                              </p:par>
                            </p:childTnLst>
                          </p:cTn>
                        </p:par>
                      </p:childTnLst>
                    </p:cTn>
                  </p:par>
                  <p:par>
                    <p:cTn id="124" fill="hold">
                      <p:stCondLst>
                        <p:cond delay="indefinite"/>
                      </p:stCondLst>
                      <p:childTnLst>
                        <p:par>
                          <p:cTn id="125" fill="hold">
                            <p:stCondLst>
                              <p:cond delay="0"/>
                            </p:stCondLst>
                            <p:childTnLst>
                              <p:par>
                                <p:cTn id="126" presetID="5" presetClass="entr" presetSubtype="10" fill="hold" grpId="0" nodeType="click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checkerboard(across)">
                                      <p:cBhvr>
                                        <p:cTn id="128" dur="500"/>
                                        <p:tgtEl>
                                          <p:spTgt spid="33"/>
                                        </p:tgtEl>
                                      </p:cBhvr>
                                    </p:animEffect>
                                  </p:childTnLst>
                                </p:cTn>
                              </p:par>
                              <p:par>
                                <p:cTn id="129" presetID="5" presetClass="entr" presetSubtype="10" fill="hold" grpId="0" nodeType="with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checkerboard(across)">
                                      <p:cBhvr>
                                        <p:cTn id="131" dur="500"/>
                                        <p:tgtEl>
                                          <p:spTgt spid="34"/>
                                        </p:tgtEl>
                                      </p:cBhvr>
                                    </p:animEffect>
                                  </p:childTnLst>
                                </p:cTn>
                              </p:par>
                            </p:childTnLst>
                          </p:cTn>
                        </p:par>
                      </p:childTnLst>
                    </p:cTn>
                  </p:par>
                  <p:par>
                    <p:cTn id="132" fill="hold">
                      <p:stCondLst>
                        <p:cond delay="indefinite"/>
                      </p:stCondLst>
                      <p:childTnLst>
                        <p:par>
                          <p:cTn id="133" fill="hold">
                            <p:stCondLst>
                              <p:cond delay="0"/>
                            </p:stCondLst>
                            <p:childTnLst>
                              <p:par>
                                <p:cTn id="134" presetID="5" presetClass="entr" presetSubtype="10" fill="hold" grpId="0" nodeType="clickEffect">
                                  <p:stCondLst>
                                    <p:cond delay="0"/>
                                  </p:stCondLst>
                                  <p:childTnLst>
                                    <p:set>
                                      <p:cBhvr>
                                        <p:cTn id="135" dur="1" fill="hold">
                                          <p:stCondLst>
                                            <p:cond delay="0"/>
                                          </p:stCondLst>
                                        </p:cTn>
                                        <p:tgtEl>
                                          <p:spTgt spid="35"/>
                                        </p:tgtEl>
                                        <p:attrNameLst>
                                          <p:attrName>style.visibility</p:attrName>
                                        </p:attrNameLst>
                                      </p:cBhvr>
                                      <p:to>
                                        <p:strVal val="visible"/>
                                      </p:to>
                                    </p:set>
                                    <p:animEffect transition="in" filter="checkerboard(across)">
                                      <p:cBhvr>
                                        <p:cTn id="136" dur="500"/>
                                        <p:tgtEl>
                                          <p:spTgt spid="35"/>
                                        </p:tgtEl>
                                      </p:cBhvr>
                                    </p:animEffect>
                                  </p:childTnLst>
                                </p:cTn>
                              </p:par>
                              <p:par>
                                <p:cTn id="137" presetID="5" presetClass="entr" presetSubtype="10" fill="hold" grpId="0" nodeType="with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checkerboard(across)">
                                      <p:cBhvr>
                                        <p:cTn id="139" dur="500"/>
                                        <p:tgtEl>
                                          <p:spTgt spid="36"/>
                                        </p:tgtEl>
                                      </p:cBhvr>
                                    </p:animEffect>
                                  </p:childTnLst>
                                </p:cTn>
                              </p:par>
                            </p:childTnLst>
                          </p:cTn>
                        </p:par>
                      </p:childTnLst>
                    </p:cTn>
                  </p:par>
                  <p:par>
                    <p:cTn id="140" fill="hold">
                      <p:stCondLst>
                        <p:cond delay="indefinite"/>
                      </p:stCondLst>
                      <p:childTnLst>
                        <p:par>
                          <p:cTn id="141" fill="hold">
                            <p:stCondLst>
                              <p:cond delay="0"/>
                            </p:stCondLst>
                            <p:childTnLst>
                              <p:par>
                                <p:cTn id="142" presetID="5" presetClass="entr" presetSubtype="10" fill="hold" grpId="0" nodeType="click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checkerboard(across)">
                                      <p:cBhvr>
                                        <p:cTn id="144" dur="500"/>
                                        <p:tgtEl>
                                          <p:spTgt spid="37"/>
                                        </p:tgtEl>
                                      </p:cBhvr>
                                    </p:animEffect>
                                  </p:childTnLst>
                                </p:cTn>
                              </p:par>
                              <p:par>
                                <p:cTn id="145" presetID="5" presetClass="entr" presetSubtype="10"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checkerboard(across)">
                                      <p:cBhvr>
                                        <p:cTn id="147" dur="500"/>
                                        <p:tgtEl>
                                          <p:spTgt spid="38"/>
                                        </p:tgtEl>
                                      </p:cBhvr>
                                    </p:animEffect>
                                  </p:childTnLst>
                                </p:cTn>
                              </p:par>
                              <p:par>
                                <p:cTn id="148" presetID="5" presetClass="entr" presetSubtype="10" fill="hold" grpId="0" nodeType="with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checkerboard(across)">
                                      <p:cBhvr>
                                        <p:cTn id="150" dur="500"/>
                                        <p:tgtEl>
                                          <p:spTgt spid="39"/>
                                        </p:tgtEl>
                                      </p:cBhvr>
                                    </p:animEffect>
                                  </p:childTnLst>
                                </p:cTn>
                              </p:par>
                              <p:par>
                                <p:cTn id="151" presetID="5" presetClass="entr" presetSubtype="10" fill="hold" grpId="0" nodeType="with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checkerboard(across)">
                                      <p:cBhvr>
                                        <p:cTn id="1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63F4-1281-DF44-A229-1958B74CC952}"/>
              </a:ext>
            </a:extLst>
          </p:cNvPr>
          <p:cNvSpPr>
            <a:spLocks noGrp="1"/>
          </p:cNvSpPr>
          <p:nvPr>
            <p:ph type="title"/>
          </p:nvPr>
        </p:nvSpPr>
        <p:spPr/>
        <p:txBody>
          <a:bodyPr>
            <a:normAutofit/>
          </a:bodyPr>
          <a:lstStyle/>
          <a:p>
            <a:r>
              <a:rPr lang="en-IL" dirty="0"/>
              <a:t>How the data really look like</a:t>
            </a:r>
            <a:br>
              <a:rPr lang="en-IL" dirty="0"/>
            </a:br>
            <a:r>
              <a:rPr lang="en-IL" sz="2000" dirty="0"/>
              <a:t>event structure, multivariate, attributes, conditions</a:t>
            </a:r>
            <a:endParaRPr lang="en-IL" dirty="0"/>
          </a:p>
        </p:txBody>
      </p:sp>
      <p:sp>
        <p:nvSpPr>
          <p:cNvPr id="3" name="Content Placeholder 2">
            <a:extLst>
              <a:ext uri="{FF2B5EF4-FFF2-40B4-BE49-F238E27FC236}">
                <a16:creationId xmlns:a16="http://schemas.microsoft.com/office/drawing/2014/main" id="{EBE7125A-9223-264D-A0F0-A12593CB3D6A}"/>
              </a:ext>
            </a:extLst>
          </p:cNvPr>
          <p:cNvSpPr>
            <a:spLocks noGrp="1"/>
          </p:cNvSpPr>
          <p:nvPr>
            <p:ph idx="1"/>
          </p:nvPr>
        </p:nvSpPr>
        <p:spPr/>
        <p:txBody>
          <a:bodyPr>
            <a:normAutofit fontScale="70000" lnSpcReduction="20000"/>
          </a:bodyPr>
          <a:lstStyle/>
          <a:p>
            <a:pPr marL="0" indent="0">
              <a:buNone/>
            </a:pPr>
            <a:r>
              <a:rPr lang="en-US" dirty="0"/>
              <a:t>A single “primitive” event is an object:</a:t>
            </a:r>
          </a:p>
          <a:p>
            <a:pPr marL="0" indent="0">
              <a:buNone/>
            </a:pPr>
            <a:endParaRPr lang="en-US" sz="1000" dirty="0"/>
          </a:p>
          <a:p>
            <a:r>
              <a:rPr lang="en-US" dirty="0"/>
              <a:t>Type: face recognition</a:t>
            </a:r>
          </a:p>
          <a:p>
            <a:r>
              <a:rPr lang="en-US" dirty="0"/>
              <a:t>Data-1: face-id</a:t>
            </a:r>
          </a:p>
          <a:p>
            <a:r>
              <a:rPr lang="en-US" dirty="0"/>
              <a:t>Data-2: picture</a:t>
            </a:r>
          </a:p>
          <a:p>
            <a:r>
              <a:rPr lang="en-US" dirty="0"/>
              <a:t>Att-1: confidence-1</a:t>
            </a:r>
            <a:endParaRPr lang="he-IL" dirty="0"/>
          </a:p>
          <a:p>
            <a:r>
              <a:rPr lang="en-US" dirty="0"/>
              <a:t>Att-2: explanation</a:t>
            </a:r>
          </a:p>
          <a:p>
            <a:r>
              <a:rPr lang="en-US" sz="2900" dirty="0"/>
              <a:t>Data-3: optional face-id</a:t>
            </a:r>
          </a:p>
          <a:p>
            <a:r>
              <a:rPr lang="en-US" sz="2900" dirty="0"/>
              <a:t>Att-3: confidence-2</a:t>
            </a:r>
          </a:p>
          <a:p>
            <a:r>
              <a:rPr lang="en-US" sz="2600" dirty="0"/>
              <a:t>Att-4: timestamp</a:t>
            </a:r>
          </a:p>
          <a:p>
            <a:r>
              <a:rPr lang="en-US" sz="2600" dirty="0"/>
              <a:t>Att-5: walk velocity</a:t>
            </a:r>
          </a:p>
          <a:p>
            <a:r>
              <a:rPr lang="en-US" sz="2300" dirty="0"/>
              <a:t>Att-6: walking direction</a:t>
            </a:r>
          </a:p>
          <a:p>
            <a:r>
              <a:rPr lang="en-US" sz="2300" dirty="0"/>
              <a:t>Att-7: street crowd density</a:t>
            </a:r>
          </a:p>
          <a:p>
            <a:r>
              <a:rPr lang="en-US" sz="2000" dirty="0"/>
              <a:t>Att-8: companion</a:t>
            </a:r>
          </a:p>
          <a:p>
            <a:r>
              <a:rPr lang="en-US" sz="2000" dirty="0"/>
              <a:t>Att-9: light conditions</a:t>
            </a:r>
          </a:p>
          <a:p>
            <a:r>
              <a:rPr lang="en-US" sz="1700" dirty="0"/>
              <a:t>Att-10: ...</a:t>
            </a:r>
          </a:p>
          <a:p>
            <a:pPr marL="0" indent="0">
              <a:buNone/>
            </a:pPr>
            <a:endParaRPr lang="en-IL" dirty="0"/>
          </a:p>
          <a:p>
            <a:endParaRPr lang="en-IL" dirty="0"/>
          </a:p>
          <a:p>
            <a:endParaRPr lang="en-IL" dirty="0"/>
          </a:p>
        </p:txBody>
      </p:sp>
      <p:pic>
        <p:nvPicPr>
          <p:cNvPr id="7" name="Picture 6" descr="A picture containing text, person&#10;&#10;Description automatically generated">
            <a:extLst>
              <a:ext uri="{FF2B5EF4-FFF2-40B4-BE49-F238E27FC236}">
                <a16:creationId xmlns:a16="http://schemas.microsoft.com/office/drawing/2014/main" id="{10A177DF-63F3-FD4A-9836-CFCC268AC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438401"/>
            <a:ext cx="4800600" cy="3328023"/>
          </a:xfrm>
          <a:prstGeom prst="rect">
            <a:avLst/>
          </a:prstGeom>
        </p:spPr>
      </p:pic>
    </p:spTree>
    <p:extLst>
      <p:ext uri="{BB962C8B-B14F-4D97-AF65-F5344CB8AC3E}">
        <p14:creationId xmlns:p14="http://schemas.microsoft.com/office/powerpoint/2010/main" val="2120319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9FB8B-A586-B5D7-255E-248479861784}"/>
              </a:ext>
            </a:extLst>
          </p:cNvPr>
          <p:cNvSpPr>
            <a:spLocks noGrp="1"/>
          </p:cNvSpPr>
          <p:nvPr>
            <p:ph type="title"/>
          </p:nvPr>
        </p:nvSpPr>
        <p:spPr/>
        <p:txBody>
          <a:bodyPr/>
          <a:lstStyle/>
          <a:p>
            <a:pPr algn="l" rtl="0" eaLnBrk="1" latinLnBrk="0" hangingPunct="1">
              <a:spcBef>
                <a:spcPct val="0"/>
              </a:spcBef>
              <a:buNone/>
            </a:pPr>
            <a:r>
              <a:rPr lang="en-US" dirty="0"/>
              <a:t>Simple Events vs. Complex Events</a:t>
            </a:r>
            <a:endParaRPr lang="en-IL" dirty="0"/>
          </a:p>
        </p:txBody>
      </p:sp>
      <p:sp>
        <p:nvSpPr>
          <p:cNvPr id="6" name="Content Placeholder 4">
            <a:extLst>
              <a:ext uri="{FF2B5EF4-FFF2-40B4-BE49-F238E27FC236}">
                <a16:creationId xmlns:a16="http://schemas.microsoft.com/office/drawing/2014/main" id="{D354D1F8-0F23-4B98-6414-B381EFDF9B61}"/>
              </a:ext>
            </a:extLst>
          </p:cNvPr>
          <p:cNvSpPr txBox="1">
            <a:spLocks/>
          </p:cNvSpPr>
          <p:nvPr/>
        </p:nvSpPr>
        <p:spPr>
          <a:xfrm>
            <a:off x="766483" y="1417638"/>
            <a:ext cx="4518212"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a:ea typeface="+mn-ea"/>
                <a:cs typeface="+mn-cs"/>
              </a:rPr>
              <a:t>Simple (primitive) events: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“The current temperature reported by sensor X is 14.4 Celsius”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“Workstation Y is down”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“Camera No. 137 has detected a movement”</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“A new value of the Yahoo stock is available”</a:t>
            </a:r>
          </a:p>
        </p:txBody>
      </p:sp>
      <p:sp>
        <p:nvSpPr>
          <p:cNvPr id="7" name="Content Placeholder 5">
            <a:extLst>
              <a:ext uri="{FF2B5EF4-FFF2-40B4-BE49-F238E27FC236}">
                <a16:creationId xmlns:a16="http://schemas.microsoft.com/office/drawing/2014/main" id="{A63D32FA-2CE9-A52E-D354-BEF351835F5B}"/>
              </a:ext>
            </a:extLst>
          </p:cNvPr>
          <p:cNvSpPr txBox="1">
            <a:spLocks/>
          </p:cNvSpPr>
          <p:nvPr/>
        </p:nvSpPr>
        <p:spPr>
          <a:xfrm>
            <a:off x="6304004" y="1417637"/>
            <a:ext cx="5278395"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a:ea typeface="+mn-ea"/>
                <a:cs typeface="+mn-cs"/>
              </a:rPr>
              <a:t>Complex events (aka patterns):</a:t>
            </a: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sz="2800" b="0" i="0" u="none" strike="noStrike" kern="1200" cap="none" spc="0" normalizeH="0" baseline="0" noProof="0" dirty="0">
              <a:ln>
                <a:noFill/>
              </a:ln>
              <a:solidFill>
                <a:sysClr val="windowText" lastClr="000000"/>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“After Microsoft and Google stocks experienced a drop of over 20%, a rise of at least 10% was observed in Yahoo and Red Hat stock prices”</a:t>
            </a:r>
          </a:p>
          <a:p>
            <a:pPr marL="457200" marR="0" lvl="1" indent="0" algn="l" defTabSz="914400" rtl="0" eaLnBrk="1" fontAlgn="auto" latinLnBrk="0" hangingPunct="1">
              <a:lnSpc>
                <a:spcPct val="100000"/>
              </a:lnSpc>
              <a:spcBef>
                <a:spcPct val="20000"/>
              </a:spcBef>
              <a:spcAft>
                <a:spcPts val="0"/>
              </a:spcAft>
              <a:buClrTx/>
              <a:buSz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a:ea typeface="+mn-ea"/>
                <a:cs typeface="+mn-cs"/>
              </a:rPr>
              <a:t>“A vehicle with the license plate XXX-XX-XXX was detected by five consecutively placed cameras within 10 minutes”</a:t>
            </a:r>
          </a:p>
        </p:txBody>
      </p:sp>
    </p:spTree>
    <p:extLst>
      <p:ext uri="{BB962C8B-B14F-4D97-AF65-F5344CB8AC3E}">
        <p14:creationId xmlns:p14="http://schemas.microsoft.com/office/powerpoint/2010/main" val="2182000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a:solidFill>
                  <a:srgbClr val="173361"/>
                </a:solidFill>
                <a:latin typeface="MarkPro-Bold"/>
              </a:rPr>
              <a:t>Patterns</a:t>
            </a:r>
          </a:p>
          <a:p>
            <a:pPr lvl="1" algn="l" rtl="0"/>
            <a:r>
              <a:rPr lang="en-US" sz="2000" dirty="0">
                <a:solidFill>
                  <a:srgbClr val="000000"/>
                </a:solidFill>
                <a:latin typeface="MarkPro-NarrowBook"/>
              </a:rPr>
              <a:t>CEP engines treat the data items in the input streams as </a:t>
            </a:r>
            <a:r>
              <a:rPr lang="en-US" sz="2000" b="1" dirty="0">
                <a:solidFill>
                  <a:srgbClr val="000000"/>
                </a:solidFill>
                <a:latin typeface="MarkPro-NarrowBook"/>
              </a:rPr>
              <a:t>primitive events </a:t>
            </a:r>
            <a:r>
              <a:rPr lang="en-US" sz="2000" dirty="0">
                <a:solidFill>
                  <a:srgbClr val="000000"/>
                </a:solidFill>
                <a:latin typeface="MarkPro-NarrowBook"/>
              </a:rPr>
              <a:t>arriving from event sources. As new primitive events are observed, they are assembled into higher-level </a:t>
            </a:r>
            <a:r>
              <a:rPr lang="en-US" sz="2000" b="1" dirty="0">
                <a:solidFill>
                  <a:srgbClr val="000000"/>
                </a:solidFill>
                <a:latin typeface="MarkPro-NarrowBook"/>
              </a:rPr>
              <a:t>complex events</a:t>
            </a:r>
            <a:r>
              <a:rPr lang="en-US" sz="2000" dirty="0">
                <a:solidFill>
                  <a:srgbClr val="000000"/>
                </a:solidFill>
                <a:latin typeface="MarkPro-NarrowBook"/>
              </a:rPr>
              <a:t> that match the user-defined </a:t>
            </a:r>
            <a:r>
              <a:rPr lang="en-US" sz="2000" b="1" dirty="0">
                <a:solidFill>
                  <a:srgbClr val="000000"/>
                </a:solidFill>
                <a:latin typeface="MarkPro-NarrowBook"/>
              </a:rPr>
              <a:t>patterns</a:t>
            </a:r>
            <a:r>
              <a:rPr lang="en-US" sz="2000" dirty="0">
                <a:solidFill>
                  <a:srgbClr val="000000"/>
                </a:solidFill>
                <a:latin typeface="MarkPro-NarrowBook"/>
              </a:rPr>
              <a:t>. Detecting complex events is performed by collecting primitive events and Incrementally combining them into partial matches. As more events are added to a partial match, a full pattern match is eventually formed and reported.</a:t>
            </a:r>
          </a:p>
          <a:p>
            <a:pPr lvl="1" algn="l" rtl="0"/>
            <a:r>
              <a:rPr lang="en-US" sz="2000" b="1" dirty="0">
                <a:solidFill>
                  <a:srgbClr val="000000"/>
                </a:solidFill>
                <a:latin typeface="MarkPro-NarrowBook"/>
              </a:rPr>
              <a:t>User defined patterns </a:t>
            </a:r>
            <a:r>
              <a:rPr lang="en-US" sz="2000" dirty="0">
                <a:solidFill>
                  <a:srgbClr val="000000"/>
                </a:solidFill>
                <a:latin typeface="MarkPro-NarrowBook"/>
              </a:rPr>
              <a:t>aims to detect complex </a:t>
            </a:r>
          </a:p>
          <a:p>
            <a:pPr marL="630936" lvl="2" indent="0" algn="l" rtl="0">
              <a:buNone/>
            </a:pPr>
            <a:r>
              <a:rPr lang="en-US" sz="2000" dirty="0">
                <a:solidFill>
                  <a:srgbClr val="000000"/>
                </a:solidFill>
                <a:latin typeface="MarkPro-NarrowBook"/>
              </a:rPr>
              <a:t>events that meet a specific criteria and commonly</a:t>
            </a:r>
          </a:p>
          <a:p>
            <a:pPr marL="630936" lvl="2" indent="0" algn="l" rtl="0">
              <a:buNone/>
            </a:pPr>
            <a:r>
              <a:rPr lang="en-US" sz="2000" b="1" dirty="0">
                <a:solidFill>
                  <a:srgbClr val="000000"/>
                </a:solidFill>
                <a:latin typeface="MarkPro-NarrowBook"/>
              </a:rPr>
              <a:t>includes</a:t>
            </a:r>
            <a:r>
              <a:rPr lang="en-US" sz="2000" dirty="0">
                <a:solidFill>
                  <a:srgbClr val="000000"/>
                </a:solidFill>
                <a:latin typeface="MarkPro-NarrowBook"/>
              </a:rPr>
              <a:t> the structure defining how to </a:t>
            </a:r>
            <a:r>
              <a:rPr lang="en-US" sz="2000" b="1" dirty="0">
                <a:solidFill>
                  <a:srgbClr val="000000"/>
                </a:solidFill>
                <a:latin typeface="MarkPro-NarrowBook"/>
              </a:rPr>
              <a:t>combine</a:t>
            </a:r>
          </a:p>
          <a:p>
            <a:pPr marL="630936" lvl="2" indent="0" algn="l" rtl="0">
              <a:buNone/>
            </a:pPr>
            <a:r>
              <a:rPr lang="en-US" sz="2000" b="1" dirty="0">
                <a:solidFill>
                  <a:srgbClr val="000000"/>
                </a:solidFill>
                <a:latin typeface="MarkPro-NarrowBook"/>
              </a:rPr>
              <a:t>primitive events </a:t>
            </a:r>
            <a:r>
              <a:rPr lang="en-US" sz="2000" dirty="0">
                <a:solidFill>
                  <a:srgbClr val="000000"/>
                </a:solidFill>
                <a:latin typeface="MarkPro-NarrowBook"/>
              </a:rPr>
              <a:t>and a </a:t>
            </a:r>
            <a:r>
              <a:rPr lang="en-US" sz="2000" b="1" dirty="0">
                <a:solidFill>
                  <a:srgbClr val="000000"/>
                </a:solidFill>
                <a:latin typeface="MarkPro-NarrowBook"/>
              </a:rPr>
              <a:t>time window </a:t>
            </a:r>
            <a:r>
              <a:rPr lang="en-US" sz="2000" dirty="0">
                <a:solidFill>
                  <a:srgbClr val="000000"/>
                </a:solidFill>
                <a:latin typeface="MarkPro-NarrowBook"/>
              </a:rPr>
              <a:t>within</a:t>
            </a:r>
          </a:p>
          <a:p>
            <a:pPr marL="630936" lvl="2" indent="0" algn="l" rtl="0">
              <a:buNone/>
            </a:pPr>
            <a:r>
              <a:rPr lang="en-US" sz="2000" dirty="0">
                <a:solidFill>
                  <a:srgbClr val="000000"/>
                </a:solidFill>
                <a:latin typeface="MarkPro-NarrowBook"/>
              </a:rPr>
              <a:t>which the complex event is to be detected.</a:t>
            </a:r>
          </a:p>
          <a:p>
            <a:pPr marL="630936" lvl="2" indent="0" algn="l" rtl="0">
              <a:buNone/>
            </a:pPr>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p:txBody>
      </p:sp>
      <p:sp>
        <p:nvSpPr>
          <p:cNvPr id="2" name="Title 1"/>
          <p:cNvSpPr>
            <a:spLocks noGrp="1"/>
          </p:cNvSpPr>
          <p:nvPr>
            <p:ph type="title"/>
          </p:nvPr>
        </p:nvSpPr>
        <p:spPr/>
        <p:txBody>
          <a:bodyPr>
            <a:normAutofit/>
          </a:bodyPr>
          <a:lstStyle/>
          <a:p>
            <a:r>
              <a:rPr lang="en-US" dirty="0"/>
              <a:t>Complex Event Processing</a:t>
            </a:r>
            <a:endParaRPr lang="he-IL" dirty="0"/>
          </a:p>
        </p:txBody>
      </p:sp>
      <p:pic>
        <p:nvPicPr>
          <p:cNvPr id="5122" name="Picture 2" descr="Complex event-processing stages.">
            <a:extLst>
              <a:ext uri="{FF2B5EF4-FFF2-40B4-BE49-F238E27FC236}">
                <a16:creationId xmlns:a16="http://schemas.microsoft.com/office/drawing/2014/main" id="{AEC7DEC1-B638-8B81-CD3A-099C07903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404" y="3578545"/>
            <a:ext cx="5290242" cy="306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10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0" y="122238"/>
            <a:ext cx="8229600" cy="563562"/>
          </a:xfrm>
        </p:spPr>
        <p:txBody>
          <a:bodyPr>
            <a:normAutofit fontScale="90000"/>
          </a:bodyPr>
          <a:lstStyle/>
          <a:p>
            <a:r>
              <a:rPr lang="en-US" dirty="0"/>
              <a:t>Pattern Types in CEP</a:t>
            </a:r>
          </a:p>
        </p:txBody>
      </p:sp>
      <p:graphicFrame>
        <p:nvGraphicFramePr>
          <p:cNvPr id="5" name="Diagram 4"/>
          <p:cNvGraphicFramePr/>
          <p:nvPr/>
        </p:nvGraphicFramePr>
        <p:xfrm>
          <a:off x="1752600" y="838200"/>
          <a:ext cx="79248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BE006642-5DDE-DE4B-945F-A61350158B1B}"/>
              </a:ext>
            </a:extLst>
          </p:cNvPr>
          <p:cNvGraphicFramePr/>
          <p:nvPr>
            <p:extLst>
              <p:ext uri="{D42A27DB-BD31-4B8C-83A1-F6EECF244321}">
                <p14:modId xmlns:p14="http://schemas.microsoft.com/office/powerpoint/2010/main" val="1287425205"/>
              </p:ext>
            </p:extLst>
          </p:nvPr>
        </p:nvGraphicFramePr>
        <p:xfrm>
          <a:off x="2362200" y="3733800"/>
          <a:ext cx="8305800" cy="3124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9AC2DEBB-D90A-264C-8C58-5670054DFDE4}"/>
              </a:ext>
            </a:extLst>
          </p:cNvPr>
          <p:cNvSpPr txBox="1"/>
          <p:nvPr/>
        </p:nvSpPr>
        <p:spPr>
          <a:xfrm>
            <a:off x="2090778" y="3212068"/>
            <a:ext cx="1402948" cy="369332"/>
          </a:xfrm>
          <a:custGeom>
            <a:avLst/>
            <a:gdLst>
              <a:gd name="connsiteX0" fmla="*/ 0 w 1402948"/>
              <a:gd name="connsiteY0" fmla="*/ 0 h 369332"/>
              <a:gd name="connsiteX1" fmla="*/ 453620 w 1402948"/>
              <a:gd name="connsiteY1" fmla="*/ 0 h 369332"/>
              <a:gd name="connsiteX2" fmla="*/ 879181 w 1402948"/>
              <a:gd name="connsiteY2" fmla="*/ 0 h 369332"/>
              <a:gd name="connsiteX3" fmla="*/ 1402948 w 1402948"/>
              <a:gd name="connsiteY3" fmla="*/ 0 h 369332"/>
              <a:gd name="connsiteX4" fmla="*/ 1402948 w 1402948"/>
              <a:gd name="connsiteY4" fmla="*/ 369332 h 369332"/>
              <a:gd name="connsiteX5" fmla="*/ 963358 w 1402948"/>
              <a:gd name="connsiteY5" fmla="*/ 369332 h 369332"/>
              <a:gd name="connsiteX6" fmla="*/ 467649 w 1402948"/>
              <a:gd name="connsiteY6" fmla="*/ 369332 h 369332"/>
              <a:gd name="connsiteX7" fmla="*/ 0 w 1402948"/>
              <a:gd name="connsiteY7" fmla="*/ 369332 h 369332"/>
              <a:gd name="connsiteX8" fmla="*/ 0 w 1402948"/>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2948" h="369332" extrusionOk="0">
                <a:moveTo>
                  <a:pt x="0" y="0"/>
                </a:moveTo>
                <a:cubicBezTo>
                  <a:pt x="193753" y="-4592"/>
                  <a:pt x="362305" y="23382"/>
                  <a:pt x="453620" y="0"/>
                </a:cubicBezTo>
                <a:cubicBezTo>
                  <a:pt x="544935" y="-23382"/>
                  <a:pt x="732923" y="28137"/>
                  <a:pt x="879181" y="0"/>
                </a:cubicBezTo>
                <a:cubicBezTo>
                  <a:pt x="1025439" y="-28137"/>
                  <a:pt x="1242419" y="7480"/>
                  <a:pt x="1402948" y="0"/>
                </a:cubicBezTo>
                <a:cubicBezTo>
                  <a:pt x="1438536" y="113493"/>
                  <a:pt x="1376141" y="197069"/>
                  <a:pt x="1402948" y="369332"/>
                </a:cubicBezTo>
                <a:cubicBezTo>
                  <a:pt x="1260133" y="380455"/>
                  <a:pt x="1055806" y="337721"/>
                  <a:pt x="963358" y="369332"/>
                </a:cubicBezTo>
                <a:cubicBezTo>
                  <a:pt x="870910" y="400943"/>
                  <a:pt x="604849" y="337785"/>
                  <a:pt x="467649" y="369332"/>
                </a:cubicBezTo>
                <a:cubicBezTo>
                  <a:pt x="330449" y="400879"/>
                  <a:pt x="133954" y="350388"/>
                  <a:pt x="0" y="369332"/>
                </a:cubicBezTo>
                <a:cubicBezTo>
                  <a:pt x="-22716" y="225711"/>
                  <a:pt x="27200" y="158340"/>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pPr algn="r" rtl="1"/>
            <a:r>
              <a:rPr lang="en-US" dirty="0"/>
              <a:t>A or B or C</a:t>
            </a:r>
            <a:endParaRPr lang="en-IL" dirty="0"/>
          </a:p>
        </p:txBody>
      </p:sp>
      <p:sp>
        <p:nvSpPr>
          <p:cNvPr id="6" name="TextBox 5">
            <a:extLst>
              <a:ext uri="{FF2B5EF4-FFF2-40B4-BE49-F238E27FC236}">
                <a16:creationId xmlns:a16="http://schemas.microsoft.com/office/drawing/2014/main" id="{D8F21C19-65BB-E74D-80BD-F9EB0A8CC49A}"/>
              </a:ext>
            </a:extLst>
          </p:cNvPr>
          <p:cNvSpPr txBox="1"/>
          <p:nvPr/>
        </p:nvSpPr>
        <p:spPr>
          <a:xfrm>
            <a:off x="4953000" y="3288269"/>
            <a:ext cx="1754808" cy="369332"/>
          </a:xfrm>
          <a:custGeom>
            <a:avLst/>
            <a:gdLst>
              <a:gd name="connsiteX0" fmla="*/ 0 w 1754808"/>
              <a:gd name="connsiteY0" fmla="*/ 0 h 369332"/>
              <a:gd name="connsiteX1" fmla="*/ 567388 w 1754808"/>
              <a:gd name="connsiteY1" fmla="*/ 0 h 369332"/>
              <a:gd name="connsiteX2" fmla="*/ 1099680 w 1754808"/>
              <a:gd name="connsiteY2" fmla="*/ 0 h 369332"/>
              <a:gd name="connsiteX3" fmla="*/ 1754808 w 1754808"/>
              <a:gd name="connsiteY3" fmla="*/ 0 h 369332"/>
              <a:gd name="connsiteX4" fmla="*/ 1754808 w 1754808"/>
              <a:gd name="connsiteY4" fmla="*/ 369332 h 369332"/>
              <a:gd name="connsiteX5" fmla="*/ 1204968 w 1754808"/>
              <a:gd name="connsiteY5" fmla="*/ 369332 h 369332"/>
              <a:gd name="connsiteX6" fmla="*/ 584936 w 1754808"/>
              <a:gd name="connsiteY6" fmla="*/ 369332 h 369332"/>
              <a:gd name="connsiteX7" fmla="*/ 0 w 1754808"/>
              <a:gd name="connsiteY7" fmla="*/ 369332 h 369332"/>
              <a:gd name="connsiteX8" fmla="*/ 0 w 1754808"/>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4808" h="369332" extrusionOk="0">
                <a:moveTo>
                  <a:pt x="0" y="0"/>
                </a:moveTo>
                <a:cubicBezTo>
                  <a:pt x="168581" y="-38983"/>
                  <a:pt x="372884" y="59125"/>
                  <a:pt x="567388" y="0"/>
                </a:cubicBezTo>
                <a:cubicBezTo>
                  <a:pt x="761892" y="-59125"/>
                  <a:pt x="898779" y="6229"/>
                  <a:pt x="1099680" y="0"/>
                </a:cubicBezTo>
                <a:cubicBezTo>
                  <a:pt x="1300581" y="-6229"/>
                  <a:pt x="1493797" y="34715"/>
                  <a:pt x="1754808" y="0"/>
                </a:cubicBezTo>
                <a:cubicBezTo>
                  <a:pt x="1790396" y="113493"/>
                  <a:pt x="1728001" y="197069"/>
                  <a:pt x="1754808" y="369332"/>
                </a:cubicBezTo>
                <a:cubicBezTo>
                  <a:pt x="1631917" y="379807"/>
                  <a:pt x="1345588" y="312762"/>
                  <a:pt x="1204968" y="369332"/>
                </a:cubicBezTo>
                <a:cubicBezTo>
                  <a:pt x="1064348" y="425902"/>
                  <a:pt x="723901" y="304697"/>
                  <a:pt x="584936" y="369332"/>
                </a:cubicBezTo>
                <a:cubicBezTo>
                  <a:pt x="445971" y="433967"/>
                  <a:pt x="216379" y="338976"/>
                  <a:pt x="0" y="369332"/>
                </a:cubicBezTo>
                <a:cubicBezTo>
                  <a:pt x="-22716" y="225711"/>
                  <a:pt x="27200" y="158340"/>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algn="r" rtl="1"/>
            <a:r>
              <a:rPr lang="en-US" dirty="0"/>
              <a:t>A and B and C</a:t>
            </a:r>
            <a:endParaRPr lang="en-IL" dirty="0"/>
          </a:p>
        </p:txBody>
      </p:sp>
      <p:sp>
        <p:nvSpPr>
          <p:cNvPr id="7" name="TextBox 6">
            <a:extLst>
              <a:ext uri="{FF2B5EF4-FFF2-40B4-BE49-F238E27FC236}">
                <a16:creationId xmlns:a16="http://schemas.microsoft.com/office/drawing/2014/main" id="{4B4CA0C7-F46E-4A43-B433-82F8841863E0}"/>
              </a:ext>
            </a:extLst>
          </p:cNvPr>
          <p:cNvSpPr txBox="1"/>
          <p:nvPr/>
        </p:nvSpPr>
        <p:spPr>
          <a:xfrm>
            <a:off x="7226634" y="3347535"/>
            <a:ext cx="1931940" cy="369332"/>
          </a:xfrm>
          <a:custGeom>
            <a:avLst/>
            <a:gdLst>
              <a:gd name="connsiteX0" fmla="*/ 0 w 1931940"/>
              <a:gd name="connsiteY0" fmla="*/ 0 h 369332"/>
              <a:gd name="connsiteX1" fmla="*/ 463666 w 1931940"/>
              <a:gd name="connsiteY1" fmla="*/ 0 h 369332"/>
              <a:gd name="connsiteX2" fmla="*/ 888692 w 1931940"/>
              <a:gd name="connsiteY2" fmla="*/ 0 h 369332"/>
              <a:gd name="connsiteX3" fmla="*/ 1410316 w 1931940"/>
              <a:gd name="connsiteY3" fmla="*/ 0 h 369332"/>
              <a:gd name="connsiteX4" fmla="*/ 1931940 w 1931940"/>
              <a:gd name="connsiteY4" fmla="*/ 0 h 369332"/>
              <a:gd name="connsiteX5" fmla="*/ 1931940 w 1931940"/>
              <a:gd name="connsiteY5" fmla="*/ 369332 h 369332"/>
              <a:gd name="connsiteX6" fmla="*/ 1487594 w 1931940"/>
              <a:gd name="connsiteY6" fmla="*/ 369332 h 369332"/>
              <a:gd name="connsiteX7" fmla="*/ 1043248 w 1931940"/>
              <a:gd name="connsiteY7" fmla="*/ 369332 h 369332"/>
              <a:gd name="connsiteX8" fmla="*/ 521624 w 1931940"/>
              <a:gd name="connsiteY8" fmla="*/ 369332 h 369332"/>
              <a:gd name="connsiteX9" fmla="*/ 0 w 1931940"/>
              <a:gd name="connsiteY9" fmla="*/ 369332 h 369332"/>
              <a:gd name="connsiteX10" fmla="*/ 0 w 1931940"/>
              <a:gd name="connsiteY10"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1940" h="369332" extrusionOk="0">
                <a:moveTo>
                  <a:pt x="0" y="0"/>
                </a:moveTo>
                <a:cubicBezTo>
                  <a:pt x="107202" y="-39887"/>
                  <a:pt x="279138" y="52141"/>
                  <a:pt x="463666" y="0"/>
                </a:cubicBezTo>
                <a:cubicBezTo>
                  <a:pt x="648194" y="-52141"/>
                  <a:pt x="686316" y="9278"/>
                  <a:pt x="888692" y="0"/>
                </a:cubicBezTo>
                <a:cubicBezTo>
                  <a:pt x="1091068" y="-9278"/>
                  <a:pt x="1253820" y="1914"/>
                  <a:pt x="1410316" y="0"/>
                </a:cubicBezTo>
                <a:cubicBezTo>
                  <a:pt x="1566812" y="-1914"/>
                  <a:pt x="1731382" y="48683"/>
                  <a:pt x="1931940" y="0"/>
                </a:cubicBezTo>
                <a:cubicBezTo>
                  <a:pt x="1952739" y="91456"/>
                  <a:pt x="1916860" y="211595"/>
                  <a:pt x="1931940" y="369332"/>
                </a:cubicBezTo>
                <a:cubicBezTo>
                  <a:pt x="1796776" y="374875"/>
                  <a:pt x="1665670" y="345575"/>
                  <a:pt x="1487594" y="369332"/>
                </a:cubicBezTo>
                <a:cubicBezTo>
                  <a:pt x="1309518" y="393089"/>
                  <a:pt x="1179229" y="340428"/>
                  <a:pt x="1043248" y="369332"/>
                </a:cubicBezTo>
                <a:cubicBezTo>
                  <a:pt x="907267" y="398236"/>
                  <a:pt x="748643" y="313908"/>
                  <a:pt x="521624" y="369332"/>
                </a:cubicBezTo>
                <a:cubicBezTo>
                  <a:pt x="294605" y="424756"/>
                  <a:pt x="241411" y="341723"/>
                  <a:pt x="0" y="369332"/>
                </a:cubicBezTo>
                <a:cubicBezTo>
                  <a:pt x="-29239" y="231265"/>
                  <a:pt x="21229" y="175783"/>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pPr algn="r" rtl="1"/>
            <a:r>
              <a:rPr lang="en-US" dirty="0"/>
              <a:t>A then B then C</a:t>
            </a:r>
            <a:endParaRPr lang="en-IL" dirty="0"/>
          </a:p>
        </p:txBody>
      </p:sp>
      <p:sp>
        <p:nvSpPr>
          <p:cNvPr id="8" name="TextBox 7">
            <a:extLst>
              <a:ext uri="{FF2B5EF4-FFF2-40B4-BE49-F238E27FC236}">
                <a16:creationId xmlns:a16="http://schemas.microsoft.com/office/drawing/2014/main" id="{3FBE70DF-BBA7-C949-9F0F-A8B8CD078C9D}"/>
              </a:ext>
            </a:extLst>
          </p:cNvPr>
          <p:cNvSpPr txBox="1"/>
          <p:nvPr/>
        </p:nvSpPr>
        <p:spPr>
          <a:xfrm>
            <a:off x="2618510" y="6444734"/>
            <a:ext cx="1763624" cy="369332"/>
          </a:xfrm>
          <a:custGeom>
            <a:avLst/>
            <a:gdLst>
              <a:gd name="connsiteX0" fmla="*/ 0 w 1763624"/>
              <a:gd name="connsiteY0" fmla="*/ 0 h 369332"/>
              <a:gd name="connsiteX1" fmla="*/ 570238 w 1763624"/>
              <a:gd name="connsiteY1" fmla="*/ 0 h 369332"/>
              <a:gd name="connsiteX2" fmla="*/ 1105204 w 1763624"/>
              <a:gd name="connsiteY2" fmla="*/ 0 h 369332"/>
              <a:gd name="connsiteX3" fmla="*/ 1763624 w 1763624"/>
              <a:gd name="connsiteY3" fmla="*/ 0 h 369332"/>
              <a:gd name="connsiteX4" fmla="*/ 1763624 w 1763624"/>
              <a:gd name="connsiteY4" fmla="*/ 369332 h 369332"/>
              <a:gd name="connsiteX5" fmla="*/ 1211022 w 1763624"/>
              <a:gd name="connsiteY5" fmla="*/ 369332 h 369332"/>
              <a:gd name="connsiteX6" fmla="*/ 587875 w 1763624"/>
              <a:gd name="connsiteY6" fmla="*/ 369332 h 369332"/>
              <a:gd name="connsiteX7" fmla="*/ 0 w 1763624"/>
              <a:gd name="connsiteY7" fmla="*/ 369332 h 369332"/>
              <a:gd name="connsiteX8" fmla="*/ 0 w 176362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3624" h="369332" extrusionOk="0">
                <a:moveTo>
                  <a:pt x="0" y="0"/>
                </a:moveTo>
                <a:cubicBezTo>
                  <a:pt x="231679" y="-8852"/>
                  <a:pt x="286227" y="7238"/>
                  <a:pt x="570238" y="0"/>
                </a:cubicBezTo>
                <a:cubicBezTo>
                  <a:pt x="854249" y="-7238"/>
                  <a:pt x="872749" y="44142"/>
                  <a:pt x="1105204" y="0"/>
                </a:cubicBezTo>
                <a:cubicBezTo>
                  <a:pt x="1337659" y="-44142"/>
                  <a:pt x="1513091" y="41554"/>
                  <a:pt x="1763624" y="0"/>
                </a:cubicBezTo>
                <a:cubicBezTo>
                  <a:pt x="1799212" y="113493"/>
                  <a:pt x="1736817" y="197069"/>
                  <a:pt x="1763624" y="369332"/>
                </a:cubicBezTo>
                <a:cubicBezTo>
                  <a:pt x="1512139" y="433075"/>
                  <a:pt x="1469406" y="346458"/>
                  <a:pt x="1211022" y="369332"/>
                </a:cubicBezTo>
                <a:cubicBezTo>
                  <a:pt x="952638" y="392206"/>
                  <a:pt x="721348" y="338211"/>
                  <a:pt x="587875" y="369332"/>
                </a:cubicBezTo>
                <a:cubicBezTo>
                  <a:pt x="454402" y="400453"/>
                  <a:pt x="228405" y="341502"/>
                  <a:pt x="0" y="369332"/>
                </a:cubicBezTo>
                <a:cubicBezTo>
                  <a:pt x="-22716" y="225711"/>
                  <a:pt x="27200" y="158340"/>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pPr algn="r" rtl="1"/>
            <a:r>
              <a:rPr lang="en-US" dirty="0"/>
              <a:t>A neg B and C</a:t>
            </a:r>
            <a:endParaRPr lang="en-IL" dirty="0"/>
          </a:p>
        </p:txBody>
      </p:sp>
      <p:sp>
        <p:nvSpPr>
          <p:cNvPr id="9" name="TextBox 8">
            <a:extLst>
              <a:ext uri="{FF2B5EF4-FFF2-40B4-BE49-F238E27FC236}">
                <a16:creationId xmlns:a16="http://schemas.microsoft.com/office/drawing/2014/main" id="{800D42AE-9558-804D-AF0C-D29F2E9CCE89}"/>
              </a:ext>
            </a:extLst>
          </p:cNvPr>
          <p:cNvSpPr txBox="1"/>
          <p:nvPr/>
        </p:nvSpPr>
        <p:spPr>
          <a:xfrm>
            <a:off x="5542779" y="6444734"/>
            <a:ext cx="1694695" cy="369332"/>
          </a:xfrm>
          <a:custGeom>
            <a:avLst/>
            <a:gdLst>
              <a:gd name="connsiteX0" fmla="*/ 0 w 1694695"/>
              <a:gd name="connsiteY0" fmla="*/ 0 h 369332"/>
              <a:gd name="connsiteX1" fmla="*/ 547951 w 1694695"/>
              <a:gd name="connsiteY1" fmla="*/ 0 h 369332"/>
              <a:gd name="connsiteX2" fmla="*/ 1062009 w 1694695"/>
              <a:gd name="connsiteY2" fmla="*/ 0 h 369332"/>
              <a:gd name="connsiteX3" fmla="*/ 1694695 w 1694695"/>
              <a:gd name="connsiteY3" fmla="*/ 0 h 369332"/>
              <a:gd name="connsiteX4" fmla="*/ 1694695 w 1694695"/>
              <a:gd name="connsiteY4" fmla="*/ 369332 h 369332"/>
              <a:gd name="connsiteX5" fmla="*/ 1163691 w 1694695"/>
              <a:gd name="connsiteY5" fmla="*/ 369332 h 369332"/>
              <a:gd name="connsiteX6" fmla="*/ 564898 w 1694695"/>
              <a:gd name="connsiteY6" fmla="*/ 369332 h 369332"/>
              <a:gd name="connsiteX7" fmla="*/ 0 w 1694695"/>
              <a:gd name="connsiteY7" fmla="*/ 369332 h 369332"/>
              <a:gd name="connsiteX8" fmla="*/ 0 w 1694695"/>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695" h="369332" extrusionOk="0">
                <a:moveTo>
                  <a:pt x="0" y="0"/>
                </a:moveTo>
                <a:cubicBezTo>
                  <a:pt x="166218" y="-6726"/>
                  <a:pt x="401250" y="17908"/>
                  <a:pt x="547951" y="0"/>
                </a:cubicBezTo>
                <a:cubicBezTo>
                  <a:pt x="694652" y="-17908"/>
                  <a:pt x="865631" y="54050"/>
                  <a:pt x="1062009" y="0"/>
                </a:cubicBezTo>
                <a:cubicBezTo>
                  <a:pt x="1258387" y="-54050"/>
                  <a:pt x="1491717" y="17960"/>
                  <a:pt x="1694695" y="0"/>
                </a:cubicBezTo>
                <a:cubicBezTo>
                  <a:pt x="1730283" y="113493"/>
                  <a:pt x="1667888" y="197069"/>
                  <a:pt x="1694695" y="369332"/>
                </a:cubicBezTo>
                <a:cubicBezTo>
                  <a:pt x="1445070" y="381664"/>
                  <a:pt x="1370531" y="336090"/>
                  <a:pt x="1163691" y="369332"/>
                </a:cubicBezTo>
                <a:cubicBezTo>
                  <a:pt x="956851" y="402574"/>
                  <a:pt x="730624" y="368570"/>
                  <a:pt x="564898" y="369332"/>
                </a:cubicBezTo>
                <a:cubicBezTo>
                  <a:pt x="399172" y="370094"/>
                  <a:pt x="118236" y="331216"/>
                  <a:pt x="0" y="369332"/>
                </a:cubicBezTo>
                <a:cubicBezTo>
                  <a:pt x="-22716" y="225711"/>
                  <a:pt x="27200" y="158340"/>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pPr algn="r" rtl="1"/>
            <a:r>
              <a:rPr lang="en-US" dirty="0"/>
              <a:t>A or B* and C</a:t>
            </a:r>
            <a:endParaRPr lang="en-I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Complex Event Processing</a:t>
            </a:r>
          </a:p>
        </p:txBody>
      </p:sp>
      <p:sp>
        <p:nvSpPr>
          <p:cNvPr id="3" name="Content Placeholder 2">
            <a:extLst>
              <a:ext uri="{FF2B5EF4-FFF2-40B4-BE49-F238E27FC236}">
                <a16:creationId xmlns:a16="http://schemas.microsoft.com/office/drawing/2014/main" id="{57431E28-5789-9F07-AEC9-390577C2F3D2}"/>
              </a:ext>
            </a:extLst>
          </p:cNvPr>
          <p:cNvSpPr>
            <a:spLocks noGrp="1"/>
          </p:cNvSpPr>
          <p:nvPr>
            <p:ph idx="1"/>
          </p:nvPr>
        </p:nvSpPr>
        <p:spPr>
          <a:xfrm>
            <a:off x="609600" y="1481329"/>
            <a:ext cx="10972800" cy="4525963"/>
          </a:xfrm>
        </p:spPr>
        <p:txBody>
          <a:bodyPr/>
          <a:lstStyle/>
          <a:p>
            <a:pPr algn="l" rtl="0"/>
            <a:r>
              <a:rPr lang="en-US" b="1" dirty="0">
                <a:solidFill>
                  <a:srgbClr val="173361"/>
                </a:solidFill>
                <a:latin typeface="MarkPro-Bold"/>
              </a:rPr>
              <a:t>Example 1</a:t>
            </a:r>
          </a:p>
          <a:p>
            <a:pPr lvl="1" algn="l" rtl="0"/>
            <a:r>
              <a:rPr lang="en-US" sz="2000" dirty="0">
                <a:solidFill>
                  <a:srgbClr val="000000"/>
                </a:solidFill>
                <a:latin typeface="MarkPro-NarrowBook"/>
              </a:rPr>
              <a:t>Consider a warehouse serving customer orders, A CEP pattern representing a recent order ready to be shipped could then be formulated as:</a:t>
            </a:r>
            <a:endParaRPr lang="en-US" dirty="0">
              <a:effectLst/>
              <a:latin typeface="Helvetica" pitchFamily="2" charset="0"/>
            </a:endParaRPr>
          </a:p>
          <a:p>
            <a:pPr lvl="1" algn="l" rtl="0"/>
            <a:endParaRPr lang="en-US" b="1" dirty="0">
              <a:solidFill>
                <a:srgbClr val="173361"/>
              </a:solidFill>
              <a:latin typeface="MarkPro-Bold"/>
            </a:endParaRPr>
          </a:p>
          <a:p>
            <a:pPr marL="137160" indent="0" algn="l" rtl="0">
              <a:buNone/>
            </a:pPr>
            <a:endParaRPr lang="en-US" sz="2600" dirty="0">
              <a:solidFill>
                <a:srgbClr val="000000"/>
              </a:solidFill>
              <a:latin typeface="MarkPro-NarrowBook"/>
            </a:endParaRPr>
          </a:p>
          <a:p>
            <a:pPr lvl="1" algn="l" rtl="0"/>
            <a:endParaRPr lang="en-US" sz="2000" dirty="0">
              <a:solidFill>
                <a:srgbClr val="000000"/>
              </a:solidFill>
              <a:latin typeface="MarkPro-NarrowBook"/>
            </a:endParaRPr>
          </a:p>
        </p:txBody>
      </p:sp>
      <p:sp>
        <p:nvSpPr>
          <p:cNvPr id="4" name="TextBox 3">
            <a:extLst>
              <a:ext uri="{FF2B5EF4-FFF2-40B4-BE49-F238E27FC236}">
                <a16:creationId xmlns:a16="http://schemas.microsoft.com/office/drawing/2014/main" id="{D12E4352-6247-F1F1-9E81-00B58022AFA8}"/>
              </a:ext>
            </a:extLst>
          </p:cNvPr>
          <p:cNvSpPr txBox="1"/>
          <p:nvPr/>
        </p:nvSpPr>
        <p:spPr>
          <a:xfrm>
            <a:off x="1874069" y="2714137"/>
            <a:ext cx="8166224" cy="1200329"/>
          </a:xfrm>
          <a:prstGeom prst="rect">
            <a:avLst/>
          </a:prstGeom>
          <a:noFill/>
        </p:spPr>
        <p:txBody>
          <a:bodyPr wrap="square" rtlCol="0">
            <a:spAutoFit/>
          </a:bodyPr>
          <a:lstStyle/>
          <a:p>
            <a:r>
              <a:rPr lang="en-US" sz="2400" dirty="0"/>
              <a:t>SEQ(</a:t>
            </a:r>
            <a:r>
              <a:rPr lang="en-US" sz="2400" dirty="0" err="1">
                <a:solidFill>
                  <a:srgbClr val="00B050"/>
                </a:solidFill>
              </a:rPr>
              <a:t>ItemOrder</a:t>
            </a:r>
            <a:r>
              <a:rPr lang="en-US" sz="2400" dirty="0">
                <a:solidFill>
                  <a:srgbClr val="00B050"/>
                </a:solidFill>
              </a:rPr>
              <a:t> a</a:t>
            </a:r>
            <a:r>
              <a:rPr lang="en-US" sz="2400" dirty="0"/>
              <a:t>, </a:t>
            </a:r>
            <a:r>
              <a:rPr lang="en-US" sz="2400" dirty="0" err="1">
                <a:solidFill>
                  <a:srgbClr val="0070C0"/>
                </a:solidFill>
              </a:rPr>
              <a:t>RemoveFromStorage</a:t>
            </a:r>
            <a:r>
              <a:rPr lang="en-US" sz="2400" dirty="0">
                <a:solidFill>
                  <a:srgbClr val="0070C0"/>
                </a:solidFill>
              </a:rPr>
              <a:t> b</a:t>
            </a:r>
            <a:r>
              <a:rPr lang="en-US" sz="2400" dirty="0"/>
              <a:t>, </a:t>
            </a:r>
            <a:r>
              <a:rPr lang="en-US" sz="2400" dirty="0">
                <a:solidFill>
                  <a:srgbClr val="FF0000"/>
                </a:solidFill>
              </a:rPr>
              <a:t>Delivery c</a:t>
            </a:r>
            <a:r>
              <a:rPr lang="en-US" sz="2400" dirty="0"/>
              <a:t>)</a:t>
            </a:r>
          </a:p>
          <a:p>
            <a:r>
              <a:rPr lang="en-US" sz="2400" dirty="0"/>
              <a:t>WHERE (</a:t>
            </a:r>
            <a:r>
              <a:rPr lang="en-US" sz="2400" dirty="0" err="1"/>
              <a:t>a.item_id</a:t>
            </a:r>
            <a:r>
              <a:rPr lang="en-US" sz="2400" dirty="0"/>
              <a:t> == </a:t>
            </a:r>
            <a:r>
              <a:rPr lang="en-US" sz="2400" dirty="0" err="1"/>
              <a:t>b.item_id</a:t>
            </a:r>
            <a:r>
              <a:rPr lang="en-US" sz="2400" dirty="0"/>
              <a:t> == </a:t>
            </a:r>
            <a:r>
              <a:rPr lang="en-US" sz="2400" dirty="0" err="1"/>
              <a:t>c.item_id</a:t>
            </a:r>
            <a:r>
              <a:rPr lang="en-US" sz="2400" dirty="0"/>
              <a:t>)</a:t>
            </a:r>
          </a:p>
          <a:p>
            <a:r>
              <a:rPr lang="en-US" sz="2400" dirty="0"/>
              <a:t>WITHIN 1 hour</a:t>
            </a:r>
          </a:p>
        </p:txBody>
      </p:sp>
      <p:cxnSp>
        <p:nvCxnSpPr>
          <p:cNvPr id="9" name="Straight Arrow Connector 8">
            <a:extLst>
              <a:ext uri="{FF2B5EF4-FFF2-40B4-BE49-F238E27FC236}">
                <a16:creationId xmlns:a16="http://schemas.microsoft.com/office/drawing/2014/main" id="{1C4F377B-0E26-DDBC-F148-2DC00484D9D1}"/>
              </a:ext>
            </a:extLst>
          </p:cNvPr>
          <p:cNvCxnSpPr>
            <a:cxnSpLocks/>
          </p:cNvCxnSpPr>
          <p:nvPr/>
        </p:nvCxnSpPr>
        <p:spPr>
          <a:xfrm flipV="1">
            <a:off x="8990091" y="3132499"/>
            <a:ext cx="0" cy="94156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A32E16B-7062-AE71-B936-E8D9340F028A}"/>
              </a:ext>
            </a:extLst>
          </p:cNvPr>
          <p:cNvSpPr txBox="1"/>
          <p:nvPr/>
        </p:nvSpPr>
        <p:spPr>
          <a:xfrm>
            <a:off x="8064426" y="4074059"/>
            <a:ext cx="1851330" cy="369332"/>
          </a:xfrm>
          <a:prstGeom prst="rect">
            <a:avLst/>
          </a:prstGeom>
          <a:noFill/>
        </p:spPr>
        <p:txBody>
          <a:bodyPr wrap="square" rtlCol="0">
            <a:spAutoFit/>
          </a:bodyPr>
          <a:lstStyle/>
          <a:p>
            <a:r>
              <a:rPr lang="en-IL" dirty="0"/>
              <a:t>Primitive event</a:t>
            </a:r>
          </a:p>
        </p:txBody>
      </p:sp>
      <p:cxnSp>
        <p:nvCxnSpPr>
          <p:cNvPr id="6" name="Straight Arrow Connector 5">
            <a:extLst>
              <a:ext uri="{FF2B5EF4-FFF2-40B4-BE49-F238E27FC236}">
                <a16:creationId xmlns:a16="http://schemas.microsoft.com/office/drawing/2014/main" id="{0E9A664D-6071-6258-167B-C185D70DC5C3}"/>
              </a:ext>
            </a:extLst>
          </p:cNvPr>
          <p:cNvCxnSpPr/>
          <p:nvPr/>
        </p:nvCxnSpPr>
        <p:spPr>
          <a:xfrm>
            <a:off x="1524000" y="5822731"/>
            <a:ext cx="9228083"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54745B-60A2-73DC-91AE-4C6B457BEDBD}"/>
              </a:ext>
            </a:extLst>
          </p:cNvPr>
          <p:cNvSpPr txBox="1"/>
          <p:nvPr/>
        </p:nvSpPr>
        <p:spPr>
          <a:xfrm>
            <a:off x="8201814" y="5951569"/>
            <a:ext cx="2697413" cy="307777"/>
          </a:xfrm>
          <a:prstGeom prst="rect">
            <a:avLst/>
          </a:prstGeom>
          <a:noFill/>
        </p:spPr>
        <p:txBody>
          <a:bodyPr wrap="square" rtlCol="0">
            <a:spAutoFit/>
          </a:bodyPr>
          <a:lstStyle/>
          <a:p>
            <a:r>
              <a:rPr lang="en-US" sz="1400" dirty="0"/>
              <a:t>t</a:t>
            </a:r>
            <a:r>
              <a:rPr lang="en-IL" sz="1400" dirty="0"/>
              <a:t>ime(20 minutes granularity)</a:t>
            </a:r>
          </a:p>
        </p:txBody>
      </p:sp>
      <p:sp>
        <p:nvSpPr>
          <p:cNvPr id="8" name="TextBox 7">
            <a:extLst>
              <a:ext uri="{FF2B5EF4-FFF2-40B4-BE49-F238E27FC236}">
                <a16:creationId xmlns:a16="http://schemas.microsoft.com/office/drawing/2014/main" id="{E9E217D2-AE44-3CD8-6A9F-51DCBD3D7D55}"/>
              </a:ext>
            </a:extLst>
          </p:cNvPr>
          <p:cNvSpPr txBox="1"/>
          <p:nvPr/>
        </p:nvSpPr>
        <p:spPr>
          <a:xfrm>
            <a:off x="1450428" y="5447185"/>
            <a:ext cx="1345324" cy="307777"/>
          </a:xfrm>
          <a:prstGeom prst="rect">
            <a:avLst/>
          </a:prstGeom>
          <a:noFill/>
        </p:spPr>
        <p:txBody>
          <a:bodyPr wrap="square" rtlCol="0">
            <a:spAutoFit/>
          </a:bodyPr>
          <a:lstStyle/>
          <a:p>
            <a:r>
              <a:rPr lang="en-IL" sz="1400" dirty="0">
                <a:solidFill>
                  <a:srgbClr val="00B050"/>
                </a:solidFill>
              </a:rPr>
              <a:t>ItemOrder a1</a:t>
            </a:r>
          </a:p>
        </p:txBody>
      </p:sp>
      <p:grpSp>
        <p:nvGrpSpPr>
          <p:cNvPr id="14" name="Group 13">
            <a:extLst>
              <a:ext uri="{FF2B5EF4-FFF2-40B4-BE49-F238E27FC236}">
                <a16:creationId xmlns:a16="http://schemas.microsoft.com/office/drawing/2014/main" id="{5937E3B0-6C5F-45AC-6EB3-B460D6F7AFF6}"/>
              </a:ext>
            </a:extLst>
          </p:cNvPr>
          <p:cNvGrpSpPr/>
          <p:nvPr/>
        </p:nvGrpSpPr>
        <p:grpSpPr>
          <a:xfrm>
            <a:off x="1450428" y="5447186"/>
            <a:ext cx="2690648" cy="307777"/>
            <a:chOff x="1450428" y="5273865"/>
            <a:chExt cx="2690648" cy="307777"/>
          </a:xfrm>
        </p:grpSpPr>
        <p:sp>
          <p:nvSpPr>
            <p:cNvPr id="10" name="TextBox 9">
              <a:extLst>
                <a:ext uri="{FF2B5EF4-FFF2-40B4-BE49-F238E27FC236}">
                  <a16:creationId xmlns:a16="http://schemas.microsoft.com/office/drawing/2014/main" id="{40D30CB4-36CE-147B-A9D1-FA7CEA533D0E}"/>
                </a:ext>
              </a:extLst>
            </p:cNvPr>
            <p:cNvSpPr txBox="1"/>
            <p:nvPr/>
          </p:nvSpPr>
          <p:spPr>
            <a:xfrm>
              <a:off x="1450428" y="5273865"/>
              <a:ext cx="1345324" cy="307777"/>
            </a:xfrm>
            <a:prstGeom prst="rect">
              <a:avLst/>
            </a:prstGeom>
            <a:noFill/>
          </p:spPr>
          <p:txBody>
            <a:bodyPr wrap="square" rtlCol="0">
              <a:spAutoFit/>
            </a:bodyPr>
            <a:lstStyle/>
            <a:p>
              <a:r>
                <a:rPr lang="en-IL" sz="1400" dirty="0">
                  <a:solidFill>
                    <a:srgbClr val="00B050"/>
                  </a:solidFill>
                </a:rPr>
                <a:t>ItemOrder a2</a:t>
              </a:r>
            </a:p>
          </p:txBody>
        </p:sp>
        <p:sp>
          <p:nvSpPr>
            <p:cNvPr id="13" name="TextBox 12">
              <a:extLst>
                <a:ext uri="{FF2B5EF4-FFF2-40B4-BE49-F238E27FC236}">
                  <a16:creationId xmlns:a16="http://schemas.microsoft.com/office/drawing/2014/main" id="{FFF449B9-3ED1-18EB-8477-A4EA7281BCD6}"/>
                </a:ext>
              </a:extLst>
            </p:cNvPr>
            <p:cNvSpPr txBox="1"/>
            <p:nvPr/>
          </p:nvSpPr>
          <p:spPr>
            <a:xfrm>
              <a:off x="2795752" y="5273865"/>
              <a:ext cx="1345324" cy="307777"/>
            </a:xfrm>
            <a:prstGeom prst="rect">
              <a:avLst/>
            </a:prstGeom>
            <a:noFill/>
          </p:spPr>
          <p:txBody>
            <a:bodyPr wrap="square" rtlCol="0">
              <a:spAutoFit/>
            </a:bodyPr>
            <a:lstStyle/>
            <a:p>
              <a:r>
                <a:rPr lang="en-IL" sz="1400" dirty="0">
                  <a:solidFill>
                    <a:srgbClr val="00B050"/>
                  </a:solidFill>
                </a:rPr>
                <a:t>ItemOrder a1</a:t>
              </a:r>
            </a:p>
          </p:txBody>
        </p:sp>
      </p:grpSp>
      <p:grpSp>
        <p:nvGrpSpPr>
          <p:cNvPr id="18" name="Group 17">
            <a:extLst>
              <a:ext uri="{FF2B5EF4-FFF2-40B4-BE49-F238E27FC236}">
                <a16:creationId xmlns:a16="http://schemas.microsoft.com/office/drawing/2014/main" id="{69085213-9545-092B-0E38-1187D3B31552}"/>
              </a:ext>
            </a:extLst>
          </p:cNvPr>
          <p:cNvGrpSpPr/>
          <p:nvPr/>
        </p:nvGrpSpPr>
        <p:grpSpPr>
          <a:xfrm>
            <a:off x="1460939" y="5315157"/>
            <a:ext cx="4025461" cy="523220"/>
            <a:chOff x="1460939" y="5315157"/>
            <a:chExt cx="4025461" cy="523220"/>
          </a:xfrm>
        </p:grpSpPr>
        <p:sp>
          <p:nvSpPr>
            <p:cNvPr id="15" name="TextBox 14">
              <a:extLst>
                <a:ext uri="{FF2B5EF4-FFF2-40B4-BE49-F238E27FC236}">
                  <a16:creationId xmlns:a16="http://schemas.microsoft.com/office/drawing/2014/main" id="{BFB94447-8EDE-8CE4-027C-1BB219080C0A}"/>
                </a:ext>
              </a:extLst>
            </p:cNvPr>
            <p:cNvSpPr txBox="1"/>
            <p:nvPr/>
          </p:nvSpPr>
          <p:spPr>
            <a:xfrm>
              <a:off x="1460939" y="5315157"/>
              <a:ext cx="1345324" cy="523220"/>
            </a:xfrm>
            <a:prstGeom prst="rect">
              <a:avLst/>
            </a:prstGeom>
            <a:noFill/>
          </p:spPr>
          <p:txBody>
            <a:bodyPr wrap="square" rtlCol="0">
              <a:spAutoFit/>
            </a:bodyPr>
            <a:lstStyle/>
            <a:p>
              <a:r>
                <a:rPr lang="en-US" sz="1400" dirty="0" err="1">
                  <a:solidFill>
                    <a:srgbClr val="0070C0"/>
                  </a:solidFill>
                </a:rPr>
                <a:t>RemoveFrom</a:t>
              </a:r>
              <a:endParaRPr lang="en-US" sz="1400" dirty="0">
                <a:solidFill>
                  <a:srgbClr val="0070C0"/>
                </a:solidFill>
              </a:endParaRPr>
            </a:p>
            <a:p>
              <a:r>
                <a:rPr lang="en-US" sz="1400" dirty="0">
                  <a:solidFill>
                    <a:srgbClr val="0070C0"/>
                  </a:solidFill>
                </a:rPr>
                <a:t>Storage b1</a:t>
              </a:r>
              <a:endParaRPr lang="en-IL" sz="1400" dirty="0">
                <a:solidFill>
                  <a:srgbClr val="00B050"/>
                </a:solidFill>
              </a:endParaRPr>
            </a:p>
          </p:txBody>
        </p:sp>
        <p:sp>
          <p:nvSpPr>
            <p:cNvPr id="16" name="TextBox 15">
              <a:extLst>
                <a:ext uri="{FF2B5EF4-FFF2-40B4-BE49-F238E27FC236}">
                  <a16:creationId xmlns:a16="http://schemas.microsoft.com/office/drawing/2014/main" id="{A78371C7-5627-A6AC-CE3B-9690FD4BD3DA}"/>
                </a:ext>
              </a:extLst>
            </p:cNvPr>
            <p:cNvSpPr txBox="1"/>
            <p:nvPr/>
          </p:nvSpPr>
          <p:spPr>
            <a:xfrm>
              <a:off x="2795752" y="5441130"/>
              <a:ext cx="1345324" cy="307777"/>
            </a:xfrm>
            <a:prstGeom prst="rect">
              <a:avLst/>
            </a:prstGeom>
            <a:noFill/>
          </p:spPr>
          <p:txBody>
            <a:bodyPr wrap="square" rtlCol="0">
              <a:spAutoFit/>
            </a:bodyPr>
            <a:lstStyle/>
            <a:p>
              <a:r>
                <a:rPr lang="en-IL" sz="1400" dirty="0">
                  <a:solidFill>
                    <a:srgbClr val="00B050"/>
                  </a:solidFill>
                </a:rPr>
                <a:t>ItemOrder a2</a:t>
              </a:r>
            </a:p>
          </p:txBody>
        </p:sp>
        <p:sp>
          <p:nvSpPr>
            <p:cNvPr id="17" name="TextBox 16">
              <a:extLst>
                <a:ext uri="{FF2B5EF4-FFF2-40B4-BE49-F238E27FC236}">
                  <a16:creationId xmlns:a16="http://schemas.microsoft.com/office/drawing/2014/main" id="{9D2F3097-361A-E80D-5E9C-C3402D071A9F}"/>
                </a:ext>
              </a:extLst>
            </p:cNvPr>
            <p:cNvSpPr txBox="1"/>
            <p:nvPr/>
          </p:nvSpPr>
          <p:spPr>
            <a:xfrm>
              <a:off x="4141076" y="5435074"/>
              <a:ext cx="1345324" cy="307777"/>
            </a:xfrm>
            <a:prstGeom prst="rect">
              <a:avLst/>
            </a:prstGeom>
            <a:noFill/>
          </p:spPr>
          <p:txBody>
            <a:bodyPr wrap="square" rtlCol="0">
              <a:spAutoFit/>
            </a:bodyPr>
            <a:lstStyle/>
            <a:p>
              <a:r>
                <a:rPr lang="en-IL" sz="1400" dirty="0">
                  <a:solidFill>
                    <a:srgbClr val="00B050"/>
                  </a:solidFill>
                </a:rPr>
                <a:t>ItemOrder a1</a:t>
              </a:r>
            </a:p>
          </p:txBody>
        </p:sp>
      </p:grpSp>
      <p:grpSp>
        <p:nvGrpSpPr>
          <p:cNvPr id="24" name="Group 23">
            <a:extLst>
              <a:ext uri="{FF2B5EF4-FFF2-40B4-BE49-F238E27FC236}">
                <a16:creationId xmlns:a16="http://schemas.microsoft.com/office/drawing/2014/main" id="{F2372F75-7ADB-650A-E0B3-D093F3423434}"/>
              </a:ext>
            </a:extLst>
          </p:cNvPr>
          <p:cNvGrpSpPr/>
          <p:nvPr/>
        </p:nvGrpSpPr>
        <p:grpSpPr>
          <a:xfrm>
            <a:off x="1414209" y="5315157"/>
            <a:ext cx="5432714" cy="523220"/>
            <a:chOff x="1257121" y="4353201"/>
            <a:chExt cx="5432714" cy="523220"/>
          </a:xfrm>
        </p:grpSpPr>
        <p:grpSp>
          <p:nvGrpSpPr>
            <p:cNvPr id="19" name="Group 18">
              <a:extLst>
                <a:ext uri="{FF2B5EF4-FFF2-40B4-BE49-F238E27FC236}">
                  <a16:creationId xmlns:a16="http://schemas.microsoft.com/office/drawing/2014/main" id="{6D849688-B3B7-6CF3-7182-F160F8AFB8E2}"/>
                </a:ext>
              </a:extLst>
            </p:cNvPr>
            <p:cNvGrpSpPr/>
            <p:nvPr/>
          </p:nvGrpSpPr>
          <p:grpSpPr>
            <a:xfrm>
              <a:off x="2664374" y="4353201"/>
              <a:ext cx="4025461" cy="523220"/>
              <a:chOff x="1460939" y="5315157"/>
              <a:chExt cx="4025461" cy="523220"/>
            </a:xfrm>
          </p:grpSpPr>
          <p:sp>
            <p:nvSpPr>
              <p:cNvPr id="20" name="TextBox 19">
                <a:extLst>
                  <a:ext uri="{FF2B5EF4-FFF2-40B4-BE49-F238E27FC236}">
                    <a16:creationId xmlns:a16="http://schemas.microsoft.com/office/drawing/2014/main" id="{17B47DFE-0992-AC54-006D-F125D7137A49}"/>
                  </a:ext>
                </a:extLst>
              </p:cNvPr>
              <p:cNvSpPr txBox="1"/>
              <p:nvPr/>
            </p:nvSpPr>
            <p:spPr>
              <a:xfrm>
                <a:off x="1460939" y="5315157"/>
                <a:ext cx="1345324" cy="523220"/>
              </a:xfrm>
              <a:prstGeom prst="rect">
                <a:avLst/>
              </a:prstGeom>
              <a:noFill/>
            </p:spPr>
            <p:txBody>
              <a:bodyPr wrap="square" rtlCol="0">
                <a:spAutoFit/>
              </a:bodyPr>
              <a:lstStyle/>
              <a:p>
                <a:r>
                  <a:rPr lang="en-US" sz="1400" dirty="0" err="1">
                    <a:solidFill>
                      <a:srgbClr val="0070C0"/>
                    </a:solidFill>
                  </a:rPr>
                  <a:t>RemoveFrom</a:t>
                </a:r>
                <a:endParaRPr lang="en-US" sz="1400" dirty="0">
                  <a:solidFill>
                    <a:srgbClr val="0070C0"/>
                  </a:solidFill>
                </a:endParaRPr>
              </a:p>
              <a:p>
                <a:r>
                  <a:rPr lang="en-US" sz="1400" dirty="0">
                    <a:solidFill>
                      <a:srgbClr val="0070C0"/>
                    </a:solidFill>
                  </a:rPr>
                  <a:t>Storage b1</a:t>
                </a:r>
                <a:endParaRPr lang="en-IL" sz="1400" dirty="0">
                  <a:solidFill>
                    <a:srgbClr val="00B050"/>
                  </a:solidFill>
                </a:endParaRPr>
              </a:p>
            </p:txBody>
          </p:sp>
          <p:sp>
            <p:nvSpPr>
              <p:cNvPr id="21" name="TextBox 20">
                <a:extLst>
                  <a:ext uri="{FF2B5EF4-FFF2-40B4-BE49-F238E27FC236}">
                    <a16:creationId xmlns:a16="http://schemas.microsoft.com/office/drawing/2014/main" id="{27C32D59-D0D8-6285-FC29-9010F68920EA}"/>
                  </a:ext>
                </a:extLst>
              </p:cNvPr>
              <p:cNvSpPr txBox="1"/>
              <p:nvPr/>
            </p:nvSpPr>
            <p:spPr>
              <a:xfrm>
                <a:off x="2795752" y="5441130"/>
                <a:ext cx="1345324" cy="307777"/>
              </a:xfrm>
              <a:prstGeom prst="rect">
                <a:avLst/>
              </a:prstGeom>
              <a:noFill/>
            </p:spPr>
            <p:txBody>
              <a:bodyPr wrap="square" rtlCol="0">
                <a:spAutoFit/>
              </a:bodyPr>
              <a:lstStyle/>
              <a:p>
                <a:r>
                  <a:rPr lang="en-IL" sz="1400" dirty="0">
                    <a:solidFill>
                      <a:srgbClr val="00B050"/>
                    </a:solidFill>
                  </a:rPr>
                  <a:t>ItemOrder a2</a:t>
                </a:r>
              </a:p>
            </p:txBody>
          </p:sp>
          <p:sp>
            <p:nvSpPr>
              <p:cNvPr id="22" name="TextBox 21">
                <a:extLst>
                  <a:ext uri="{FF2B5EF4-FFF2-40B4-BE49-F238E27FC236}">
                    <a16:creationId xmlns:a16="http://schemas.microsoft.com/office/drawing/2014/main" id="{180F1AA1-8604-5BDC-2EAF-E41C2ABDD8A8}"/>
                  </a:ext>
                </a:extLst>
              </p:cNvPr>
              <p:cNvSpPr txBox="1"/>
              <p:nvPr/>
            </p:nvSpPr>
            <p:spPr>
              <a:xfrm>
                <a:off x="4141076" y="5435074"/>
                <a:ext cx="1345324" cy="307777"/>
              </a:xfrm>
              <a:prstGeom prst="rect">
                <a:avLst/>
              </a:prstGeom>
              <a:noFill/>
            </p:spPr>
            <p:txBody>
              <a:bodyPr wrap="square" rtlCol="0">
                <a:spAutoFit/>
              </a:bodyPr>
              <a:lstStyle/>
              <a:p>
                <a:r>
                  <a:rPr lang="en-IL" sz="1400" dirty="0">
                    <a:solidFill>
                      <a:srgbClr val="00B050"/>
                    </a:solidFill>
                  </a:rPr>
                  <a:t>ItemOrder a1</a:t>
                </a:r>
              </a:p>
            </p:txBody>
          </p:sp>
        </p:grpSp>
        <p:sp>
          <p:nvSpPr>
            <p:cNvPr id="23" name="TextBox 22">
              <a:extLst>
                <a:ext uri="{FF2B5EF4-FFF2-40B4-BE49-F238E27FC236}">
                  <a16:creationId xmlns:a16="http://schemas.microsoft.com/office/drawing/2014/main" id="{CA238658-9737-0F05-EF3C-6EF33F4E3354}"/>
                </a:ext>
              </a:extLst>
            </p:cNvPr>
            <p:cNvSpPr txBox="1"/>
            <p:nvPr/>
          </p:nvSpPr>
          <p:spPr>
            <a:xfrm>
              <a:off x="1257121" y="4464602"/>
              <a:ext cx="1345324" cy="307777"/>
            </a:xfrm>
            <a:prstGeom prst="rect">
              <a:avLst/>
            </a:prstGeom>
            <a:noFill/>
          </p:spPr>
          <p:txBody>
            <a:bodyPr wrap="square" rtlCol="0">
              <a:spAutoFit/>
            </a:bodyPr>
            <a:lstStyle/>
            <a:p>
              <a:r>
                <a:rPr lang="en-US" sz="1400" dirty="0">
                  <a:solidFill>
                    <a:srgbClr val="FF0000"/>
                  </a:solidFill>
                </a:rPr>
                <a:t>Delivery</a:t>
              </a:r>
              <a:r>
                <a:rPr lang="en-IL" sz="1400" dirty="0">
                  <a:solidFill>
                    <a:srgbClr val="00B050"/>
                  </a:solidFill>
                </a:rPr>
                <a:t> </a:t>
              </a:r>
              <a:r>
                <a:rPr lang="en-IL" sz="1400" dirty="0">
                  <a:solidFill>
                    <a:srgbClr val="FF0000"/>
                  </a:solidFill>
                </a:rPr>
                <a:t>C1</a:t>
              </a:r>
            </a:p>
          </p:txBody>
        </p:sp>
      </p:grpSp>
      <p:grpSp>
        <p:nvGrpSpPr>
          <p:cNvPr id="27" name="Group 26">
            <a:extLst>
              <a:ext uri="{FF2B5EF4-FFF2-40B4-BE49-F238E27FC236}">
                <a16:creationId xmlns:a16="http://schemas.microsoft.com/office/drawing/2014/main" id="{66BB9FE0-0600-471F-9049-ACB5E9E9490C}"/>
              </a:ext>
            </a:extLst>
          </p:cNvPr>
          <p:cNvGrpSpPr/>
          <p:nvPr/>
        </p:nvGrpSpPr>
        <p:grpSpPr>
          <a:xfrm>
            <a:off x="1524000" y="4642206"/>
            <a:ext cx="5050222" cy="672951"/>
            <a:chOff x="1524000" y="4642206"/>
            <a:chExt cx="5050222" cy="672951"/>
          </a:xfrm>
        </p:grpSpPr>
        <p:sp>
          <p:nvSpPr>
            <p:cNvPr id="25" name="Left Brace 24">
              <a:extLst>
                <a:ext uri="{FF2B5EF4-FFF2-40B4-BE49-F238E27FC236}">
                  <a16:creationId xmlns:a16="http://schemas.microsoft.com/office/drawing/2014/main" id="{793BD821-3767-4275-6DD3-89C4D9AEE5CA}"/>
                </a:ext>
              </a:extLst>
            </p:cNvPr>
            <p:cNvSpPr/>
            <p:nvPr/>
          </p:nvSpPr>
          <p:spPr>
            <a:xfrm rot="5400000">
              <a:off x="3895221" y="2636157"/>
              <a:ext cx="307779" cy="5050222"/>
            </a:xfrm>
            <a:prstGeom prst="leftBrace">
              <a:avLst>
                <a:gd name="adj1" fmla="val 8333"/>
                <a:gd name="adj2" fmla="val 48507"/>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dirty="0"/>
            </a:p>
          </p:txBody>
        </p:sp>
        <p:sp>
          <p:nvSpPr>
            <p:cNvPr id="26" name="TextBox 25">
              <a:extLst>
                <a:ext uri="{FF2B5EF4-FFF2-40B4-BE49-F238E27FC236}">
                  <a16:creationId xmlns:a16="http://schemas.microsoft.com/office/drawing/2014/main" id="{B238B6D7-067D-86E9-0E30-080FB33FACD5}"/>
                </a:ext>
              </a:extLst>
            </p:cNvPr>
            <p:cNvSpPr txBox="1"/>
            <p:nvPr/>
          </p:nvSpPr>
          <p:spPr>
            <a:xfrm>
              <a:off x="3220855" y="4642206"/>
              <a:ext cx="2196662" cy="338554"/>
            </a:xfrm>
            <a:prstGeom prst="rect">
              <a:avLst/>
            </a:prstGeom>
            <a:noFill/>
          </p:spPr>
          <p:txBody>
            <a:bodyPr wrap="square" rtlCol="0">
              <a:spAutoFit/>
            </a:bodyPr>
            <a:lstStyle/>
            <a:p>
              <a:r>
                <a:rPr lang="en-IL" sz="1600" dirty="0">
                  <a:solidFill>
                    <a:srgbClr val="FF0000"/>
                  </a:solidFill>
                  <a:latin typeface="MarkPro-NarrowBook"/>
                </a:rPr>
                <a:t>Longer than 1 hour</a:t>
              </a:r>
            </a:p>
          </p:txBody>
        </p:sp>
      </p:grpSp>
      <p:grpSp>
        <p:nvGrpSpPr>
          <p:cNvPr id="35" name="Group 34">
            <a:extLst>
              <a:ext uri="{FF2B5EF4-FFF2-40B4-BE49-F238E27FC236}">
                <a16:creationId xmlns:a16="http://schemas.microsoft.com/office/drawing/2014/main" id="{E67AC222-4503-698A-1A53-4D781D3F6734}"/>
              </a:ext>
            </a:extLst>
          </p:cNvPr>
          <p:cNvGrpSpPr/>
          <p:nvPr/>
        </p:nvGrpSpPr>
        <p:grpSpPr>
          <a:xfrm>
            <a:off x="1429032" y="5293806"/>
            <a:ext cx="6772782" cy="523220"/>
            <a:chOff x="5297214" y="4502119"/>
            <a:chExt cx="6772782" cy="523220"/>
          </a:xfrm>
        </p:grpSpPr>
        <p:grpSp>
          <p:nvGrpSpPr>
            <p:cNvPr id="28" name="Group 27">
              <a:extLst>
                <a:ext uri="{FF2B5EF4-FFF2-40B4-BE49-F238E27FC236}">
                  <a16:creationId xmlns:a16="http://schemas.microsoft.com/office/drawing/2014/main" id="{1C29D4A5-8595-949A-972C-6F591E20E29F}"/>
                </a:ext>
              </a:extLst>
            </p:cNvPr>
            <p:cNvGrpSpPr/>
            <p:nvPr/>
          </p:nvGrpSpPr>
          <p:grpSpPr>
            <a:xfrm>
              <a:off x="6637282" y="4502119"/>
              <a:ext cx="5432714" cy="523220"/>
              <a:chOff x="1257121" y="4353201"/>
              <a:chExt cx="5432714" cy="523220"/>
            </a:xfrm>
          </p:grpSpPr>
          <p:grpSp>
            <p:nvGrpSpPr>
              <p:cNvPr id="29" name="Group 28">
                <a:extLst>
                  <a:ext uri="{FF2B5EF4-FFF2-40B4-BE49-F238E27FC236}">
                    <a16:creationId xmlns:a16="http://schemas.microsoft.com/office/drawing/2014/main" id="{AE6FEB75-8741-F09C-6D2A-26E7484C9C40}"/>
                  </a:ext>
                </a:extLst>
              </p:cNvPr>
              <p:cNvGrpSpPr/>
              <p:nvPr/>
            </p:nvGrpSpPr>
            <p:grpSpPr>
              <a:xfrm>
                <a:off x="2664374" y="4353201"/>
                <a:ext cx="4025461" cy="523220"/>
                <a:chOff x="1460939" y="5315157"/>
                <a:chExt cx="4025461" cy="523220"/>
              </a:xfrm>
            </p:grpSpPr>
            <p:sp>
              <p:nvSpPr>
                <p:cNvPr id="31" name="TextBox 30">
                  <a:extLst>
                    <a:ext uri="{FF2B5EF4-FFF2-40B4-BE49-F238E27FC236}">
                      <a16:creationId xmlns:a16="http://schemas.microsoft.com/office/drawing/2014/main" id="{5B728D28-AB47-A1A8-C2FF-5F64DE41B332}"/>
                    </a:ext>
                  </a:extLst>
                </p:cNvPr>
                <p:cNvSpPr txBox="1"/>
                <p:nvPr/>
              </p:nvSpPr>
              <p:spPr>
                <a:xfrm>
                  <a:off x="1460939" y="5315157"/>
                  <a:ext cx="1345324" cy="523220"/>
                </a:xfrm>
                <a:prstGeom prst="rect">
                  <a:avLst/>
                </a:prstGeom>
                <a:noFill/>
              </p:spPr>
              <p:txBody>
                <a:bodyPr wrap="square" rtlCol="0">
                  <a:spAutoFit/>
                </a:bodyPr>
                <a:lstStyle/>
                <a:p>
                  <a:r>
                    <a:rPr lang="en-US" sz="1400" dirty="0" err="1">
                      <a:solidFill>
                        <a:srgbClr val="0070C0"/>
                      </a:solidFill>
                    </a:rPr>
                    <a:t>RemoveFrom</a:t>
                  </a:r>
                  <a:endParaRPr lang="en-US" sz="1400" dirty="0">
                    <a:solidFill>
                      <a:srgbClr val="0070C0"/>
                    </a:solidFill>
                  </a:endParaRPr>
                </a:p>
                <a:p>
                  <a:r>
                    <a:rPr lang="en-US" sz="1400" dirty="0">
                      <a:solidFill>
                        <a:srgbClr val="0070C0"/>
                      </a:solidFill>
                    </a:rPr>
                    <a:t>Storage b1</a:t>
                  </a:r>
                  <a:endParaRPr lang="en-IL" sz="1400" dirty="0">
                    <a:solidFill>
                      <a:srgbClr val="00B050"/>
                    </a:solidFill>
                  </a:endParaRPr>
                </a:p>
              </p:txBody>
            </p:sp>
            <p:sp>
              <p:nvSpPr>
                <p:cNvPr id="32" name="TextBox 31">
                  <a:extLst>
                    <a:ext uri="{FF2B5EF4-FFF2-40B4-BE49-F238E27FC236}">
                      <a16:creationId xmlns:a16="http://schemas.microsoft.com/office/drawing/2014/main" id="{283DD0C8-0B9F-9C7D-B2B5-F5105FC80071}"/>
                    </a:ext>
                  </a:extLst>
                </p:cNvPr>
                <p:cNvSpPr txBox="1"/>
                <p:nvPr/>
              </p:nvSpPr>
              <p:spPr>
                <a:xfrm>
                  <a:off x="2795752" y="5441130"/>
                  <a:ext cx="1345324" cy="307777"/>
                </a:xfrm>
                <a:prstGeom prst="rect">
                  <a:avLst/>
                </a:prstGeom>
                <a:noFill/>
              </p:spPr>
              <p:txBody>
                <a:bodyPr wrap="square" rtlCol="0">
                  <a:spAutoFit/>
                </a:bodyPr>
                <a:lstStyle/>
                <a:p>
                  <a:r>
                    <a:rPr lang="en-IL" sz="1400" dirty="0">
                      <a:solidFill>
                        <a:srgbClr val="00B050"/>
                      </a:solidFill>
                    </a:rPr>
                    <a:t>ItemOrder a2</a:t>
                  </a:r>
                </a:p>
              </p:txBody>
            </p:sp>
            <p:sp>
              <p:nvSpPr>
                <p:cNvPr id="33" name="TextBox 32">
                  <a:extLst>
                    <a:ext uri="{FF2B5EF4-FFF2-40B4-BE49-F238E27FC236}">
                      <a16:creationId xmlns:a16="http://schemas.microsoft.com/office/drawing/2014/main" id="{1D13F840-96BD-4891-6650-A972B52B913A}"/>
                    </a:ext>
                  </a:extLst>
                </p:cNvPr>
                <p:cNvSpPr txBox="1"/>
                <p:nvPr/>
              </p:nvSpPr>
              <p:spPr>
                <a:xfrm>
                  <a:off x="4141076" y="5435074"/>
                  <a:ext cx="1345324" cy="307777"/>
                </a:xfrm>
                <a:prstGeom prst="rect">
                  <a:avLst/>
                </a:prstGeom>
                <a:noFill/>
              </p:spPr>
              <p:txBody>
                <a:bodyPr wrap="square" rtlCol="0">
                  <a:spAutoFit/>
                </a:bodyPr>
                <a:lstStyle/>
                <a:p>
                  <a:r>
                    <a:rPr lang="en-IL" sz="1400" dirty="0">
                      <a:solidFill>
                        <a:srgbClr val="00B050"/>
                      </a:solidFill>
                    </a:rPr>
                    <a:t>ItemOrder a1</a:t>
                  </a:r>
                </a:p>
              </p:txBody>
            </p:sp>
          </p:grpSp>
          <p:sp>
            <p:nvSpPr>
              <p:cNvPr id="30" name="TextBox 29">
                <a:extLst>
                  <a:ext uri="{FF2B5EF4-FFF2-40B4-BE49-F238E27FC236}">
                    <a16:creationId xmlns:a16="http://schemas.microsoft.com/office/drawing/2014/main" id="{EDA9E589-AF31-8053-1D05-F374E6BC8117}"/>
                  </a:ext>
                </a:extLst>
              </p:cNvPr>
              <p:cNvSpPr txBox="1"/>
              <p:nvPr/>
            </p:nvSpPr>
            <p:spPr>
              <a:xfrm>
                <a:off x="1257121" y="4464602"/>
                <a:ext cx="1345324" cy="307777"/>
              </a:xfrm>
              <a:prstGeom prst="rect">
                <a:avLst/>
              </a:prstGeom>
              <a:noFill/>
            </p:spPr>
            <p:txBody>
              <a:bodyPr wrap="square" rtlCol="0">
                <a:spAutoFit/>
              </a:bodyPr>
              <a:lstStyle/>
              <a:p>
                <a:r>
                  <a:rPr lang="en-US" sz="1400" dirty="0">
                    <a:solidFill>
                      <a:srgbClr val="FF0000"/>
                    </a:solidFill>
                  </a:rPr>
                  <a:t>Delivery</a:t>
                </a:r>
                <a:r>
                  <a:rPr lang="en-IL" sz="1400" dirty="0">
                    <a:solidFill>
                      <a:srgbClr val="00B050"/>
                    </a:solidFill>
                  </a:rPr>
                  <a:t> </a:t>
                </a:r>
                <a:r>
                  <a:rPr lang="en-IL" sz="1400" dirty="0">
                    <a:solidFill>
                      <a:srgbClr val="FF0000"/>
                    </a:solidFill>
                  </a:rPr>
                  <a:t>C1</a:t>
                </a:r>
              </a:p>
            </p:txBody>
          </p:sp>
        </p:grpSp>
        <p:sp>
          <p:nvSpPr>
            <p:cNvPr id="34" name="TextBox 33">
              <a:extLst>
                <a:ext uri="{FF2B5EF4-FFF2-40B4-BE49-F238E27FC236}">
                  <a16:creationId xmlns:a16="http://schemas.microsoft.com/office/drawing/2014/main" id="{EBFCC881-FB17-08A0-1C33-695B35C762A3}"/>
                </a:ext>
              </a:extLst>
            </p:cNvPr>
            <p:cNvSpPr txBox="1"/>
            <p:nvPr/>
          </p:nvSpPr>
          <p:spPr>
            <a:xfrm>
              <a:off x="5297214" y="4647439"/>
              <a:ext cx="1345324" cy="307777"/>
            </a:xfrm>
            <a:prstGeom prst="rect">
              <a:avLst/>
            </a:prstGeom>
            <a:noFill/>
          </p:spPr>
          <p:txBody>
            <a:bodyPr wrap="square" rtlCol="0">
              <a:spAutoFit/>
            </a:bodyPr>
            <a:lstStyle/>
            <a:p>
              <a:r>
                <a:rPr lang="en-IL" sz="1400" dirty="0">
                  <a:solidFill>
                    <a:srgbClr val="00B050"/>
                  </a:solidFill>
                </a:rPr>
                <a:t>ItemOrder a3</a:t>
              </a:r>
            </a:p>
          </p:txBody>
        </p:sp>
      </p:grpSp>
      <p:grpSp>
        <p:nvGrpSpPr>
          <p:cNvPr id="46" name="Group 45">
            <a:extLst>
              <a:ext uri="{FF2B5EF4-FFF2-40B4-BE49-F238E27FC236}">
                <a16:creationId xmlns:a16="http://schemas.microsoft.com/office/drawing/2014/main" id="{4C04AB42-DC03-F6D7-040B-96E116DB9CC1}"/>
              </a:ext>
            </a:extLst>
          </p:cNvPr>
          <p:cNvGrpSpPr/>
          <p:nvPr/>
        </p:nvGrpSpPr>
        <p:grpSpPr>
          <a:xfrm>
            <a:off x="1460939" y="5331755"/>
            <a:ext cx="7972081" cy="523220"/>
            <a:chOff x="1578439" y="3825758"/>
            <a:chExt cx="7972081" cy="523220"/>
          </a:xfrm>
        </p:grpSpPr>
        <p:grpSp>
          <p:nvGrpSpPr>
            <p:cNvPr id="37" name="Group 36">
              <a:extLst>
                <a:ext uri="{FF2B5EF4-FFF2-40B4-BE49-F238E27FC236}">
                  <a16:creationId xmlns:a16="http://schemas.microsoft.com/office/drawing/2014/main" id="{E125D037-7E25-2E5F-E7D0-AC3FEEAC08EE}"/>
                </a:ext>
              </a:extLst>
            </p:cNvPr>
            <p:cNvGrpSpPr/>
            <p:nvPr/>
          </p:nvGrpSpPr>
          <p:grpSpPr>
            <a:xfrm>
              <a:off x="2777738" y="3825758"/>
              <a:ext cx="6772782" cy="523220"/>
              <a:chOff x="5297214" y="4502119"/>
              <a:chExt cx="6772782" cy="523220"/>
            </a:xfrm>
          </p:grpSpPr>
          <p:grpSp>
            <p:nvGrpSpPr>
              <p:cNvPr id="38" name="Group 37">
                <a:extLst>
                  <a:ext uri="{FF2B5EF4-FFF2-40B4-BE49-F238E27FC236}">
                    <a16:creationId xmlns:a16="http://schemas.microsoft.com/office/drawing/2014/main" id="{7AE5D5E4-E57D-1499-3F93-0BCC3D8F279C}"/>
                  </a:ext>
                </a:extLst>
              </p:cNvPr>
              <p:cNvGrpSpPr/>
              <p:nvPr/>
            </p:nvGrpSpPr>
            <p:grpSpPr>
              <a:xfrm>
                <a:off x="6637282" y="4502119"/>
                <a:ext cx="5432714" cy="523220"/>
                <a:chOff x="1257121" y="4353201"/>
                <a:chExt cx="5432714" cy="523220"/>
              </a:xfrm>
            </p:grpSpPr>
            <p:grpSp>
              <p:nvGrpSpPr>
                <p:cNvPr id="40" name="Group 39">
                  <a:extLst>
                    <a:ext uri="{FF2B5EF4-FFF2-40B4-BE49-F238E27FC236}">
                      <a16:creationId xmlns:a16="http://schemas.microsoft.com/office/drawing/2014/main" id="{43B8675F-8708-B2D4-B359-6A844EC83832}"/>
                    </a:ext>
                  </a:extLst>
                </p:cNvPr>
                <p:cNvGrpSpPr/>
                <p:nvPr/>
              </p:nvGrpSpPr>
              <p:grpSpPr>
                <a:xfrm>
                  <a:off x="2664374" y="4353201"/>
                  <a:ext cx="4025461" cy="523220"/>
                  <a:chOff x="1460939" y="5315157"/>
                  <a:chExt cx="4025461" cy="523220"/>
                </a:xfrm>
              </p:grpSpPr>
              <p:sp>
                <p:nvSpPr>
                  <p:cNvPr id="42" name="TextBox 41">
                    <a:extLst>
                      <a:ext uri="{FF2B5EF4-FFF2-40B4-BE49-F238E27FC236}">
                        <a16:creationId xmlns:a16="http://schemas.microsoft.com/office/drawing/2014/main" id="{09E33B0C-63B4-4D6A-3B25-44C41F659D12}"/>
                      </a:ext>
                    </a:extLst>
                  </p:cNvPr>
                  <p:cNvSpPr txBox="1"/>
                  <p:nvPr/>
                </p:nvSpPr>
                <p:spPr>
                  <a:xfrm>
                    <a:off x="1460939" y="5315157"/>
                    <a:ext cx="1345324" cy="523220"/>
                  </a:xfrm>
                  <a:prstGeom prst="rect">
                    <a:avLst/>
                  </a:prstGeom>
                  <a:noFill/>
                </p:spPr>
                <p:txBody>
                  <a:bodyPr wrap="square" rtlCol="0">
                    <a:spAutoFit/>
                  </a:bodyPr>
                  <a:lstStyle/>
                  <a:p>
                    <a:r>
                      <a:rPr lang="en-US" sz="1400" dirty="0" err="1">
                        <a:solidFill>
                          <a:srgbClr val="0070C0"/>
                        </a:solidFill>
                      </a:rPr>
                      <a:t>RemoveFrom</a:t>
                    </a:r>
                    <a:endParaRPr lang="en-US" sz="1400" dirty="0">
                      <a:solidFill>
                        <a:srgbClr val="0070C0"/>
                      </a:solidFill>
                    </a:endParaRPr>
                  </a:p>
                  <a:p>
                    <a:r>
                      <a:rPr lang="en-US" sz="1400" dirty="0">
                        <a:solidFill>
                          <a:srgbClr val="0070C0"/>
                        </a:solidFill>
                      </a:rPr>
                      <a:t>Storage b1</a:t>
                    </a:r>
                    <a:endParaRPr lang="en-IL" sz="1400" dirty="0">
                      <a:solidFill>
                        <a:srgbClr val="00B050"/>
                      </a:solidFill>
                    </a:endParaRPr>
                  </a:p>
                </p:txBody>
              </p:sp>
              <p:sp>
                <p:nvSpPr>
                  <p:cNvPr id="43" name="TextBox 42">
                    <a:extLst>
                      <a:ext uri="{FF2B5EF4-FFF2-40B4-BE49-F238E27FC236}">
                        <a16:creationId xmlns:a16="http://schemas.microsoft.com/office/drawing/2014/main" id="{10841CF8-F338-9C27-F772-870FD50F6298}"/>
                      </a:ext>
                    </a:extLst>
                  </p:cNvPr>
                  <p:cNvSpPr txBox="1"/>
                  <p:nvPr/>
                </p:nvSpPr>
                <p:spPr>
                  <a:xfrm>
                    <a:off x="2795752" y="5441130"/>
                    <a:ext cx="1345324" cy="307777"/>
                  </a:xfrm>
                  <a:prstGeom prst="rect">
                    <a:avLst/>
                  </a:prstGeom>
                  <a:noFill/>
                </p:spPr>
                <p:txBody>
                  <a:bodyPr wrap="square" rtlCol="0">
                    <a:spAutoFit/>
                  </a:bodyPr>
                  <a:lstStyle/>
                  <a:p>
                    <a:r>
                      <a:rPr lang="en-IL" sz="1400" dirty="0">
                        <a:solidFill>
                          <a:srgbClr val="00B050"/>
                        </a:solidFill>
                      </a:rPr>
                      <a:t>ItemOrder a2</a:t>
                    </a:r>
                  </a:p>
                </p:txBody>
              </p:sp>
              <p:sp>
                <p:nvSpPr>
                  <p:cNvPr id="44" name="TextBox 43">
                    <a:extLst>
                      <a:ext uri="{FF2B5EF4-FFF2-40B4-BE49-F238E27FC236}">
                        <a16:creationId xmlns:a16="http://schemas.microsoft.com/office/drawing/2014/main" id="{AFC72476-276A-0B70-ADFD-53A99E125249}"/>
                      </a:ext>
                    </a:extLst>
                  </p:cNvPr>
                  <p:cNvSpPr txBox="1"/>
                  <p:nvPr/>
                </p:nvSpPr>
                <p:spPr>
                  <a:xfrm>
                    <a:off x="4141076" y="5435074"/>
                    <a:ext cx="1345324" cy="307777"/>
                  </a:xfrm>
                  <a:prstGeom prst="rect">
                    <a:avLst/>
                  </a:prstGeom>
                  <a:noFill/>
                </p:spPr>
                <p:txBody>
                  <a:bodyPr wrap="square" rtlCol="0">
                    <a:spAutoFit/>
                  </a:bodyPr>
                  <a:lstStyle/>
                  <a:p>
                    <a:r>
                      <a:rPr lang="en-IL" sz="1400" dirty="0">
                        <a:solidFill>
                          <a:srgbClr val="00B050"/>
                        </a:solidFill>
                      </a:rPr>
                      <a:t>ItemOrder a1</a:t>
                    </a:r>
                  </a:p>
                </p:txBody>
              </p:sp>
            </p:grpSp>
            <p:sp>
              <p:nvSpPr>
                <p:cNvPr id="41" name="TextBox 40">
                  <a:extLst>
                    <a:ext uri="{FF2B5EF4-FFF2-40B4-BE49-F238E27FC236}">
                      <a16:creationId xmlns:a16="http://schemas.microsoft.com/office/drawing/2014/main" id="{88ED06D4-4B4E-2814-D47D-CAC287BDAE8D}"/>
                    </a:ext>
                  </a:extLst>
                </p:cNvPr>
                <p:cNvSpPr txBox="1"/>
                <p:nvPr/>
              </p:nvSpPr>
              <p:spPr>
                <a:xfrm>
                  <a:off x="1257121" y="4464602"/>
                  <a:ext cx="1345324" cy="307777"/>
                </a:xfrm>
                <a:prstGeom prst="rect">
                  <a:avLst/>
                </a:prstGeom>
                <a:noFill/>
              </p:spPr>
              <p:txBody>
                <a:bodyPr wrap="square" rtlCol="0">
                  <a:spAutoFit/>
                </a:bodyPr>
                <a:lstStyle/>
                <a:p>
                  <a:r>
                    <a:rPr lang="en-US" sz="1400" dirty="0">
                      <a:solidFill>
                        <a:srgbClr val="FF0000"/>
                      </a:solidFill>
                    </a:rPr>
                    <a:t>Delivery</a:t>
                  </a:r>
                  <a:r>
                    <a:rPr lang="en-IL" sz="1400" dirty="0">
                      <a:solidFill>
                        <a:srgbClr val="00B050"/>
                      </a:solidFill>
                    </a:rPr>
                    <a:t> </a:t>
                  </a:r>
                  <a:r>
                    <a:rPr lang="en-IL" sz="1400" dirty="0">
                      <a:solidFill>
                        <a:srgbClr val="FF0000"/>
                      </a:solidFill>
                    </a:rPr>
                    <a:t>C1</a:t>
                  </a:r>
                </a:p>
              </p:txBody>
            </p:sp>
          </p:grpSp>
          <p:sp>
            <p:nvSpPr>
              <p:cNvPr id="39" name="TextBox 38">
                <a:extLst>
                  <a:ext uri="{FF2B5EF4-FFF2-40B4-BE49-F238E27FC236}">
                    <a16:creationId xmlns:a16="http://schemas.microsoft.com/office/drawing/2014/main" id="{997B90FB-63FC-59C2-324E-9E1251632261}"/>
                  </a:ext>
                </a:extLst>
              </p:cNvPr>
              <p:cNvSpPr txBox="1"/>
              <p:nvPr/>
            </p:nvSpPr>
            <p:spPr>
              <a:xfrm>
                <a:off x="5297214" y="4647439"/>
                <a:ext cx="1345324" cy="307777"/>
              </a:xfrm>
              <a:prstGeom prst="rect">
                <a:avLst/>
              </a:prstGeom>
              <a:noFill/>
            </p:spPr>
            <p:txBody>
              <a:bodyPr wrap="square" rtlCol="0">
                <a:spAutoFit/>
              </a:bodyPr>
              <a:lstStyle/>
              <a:p>
                <a:r>
                  <a:rPr lang="en-IL" sz="1400" dirty="0">
                    <a:solidFill>
                      <a:srgbClr val="00B050"/>
                    </a:solidFill>
                  </a:rPr>
                  <a:t>ItemOrder a3</a:t>
                </a:r>
              </a:p>
            </p:txBody>
          </p:sp>
        </p:grpSp>
        <p:sp>
          <p:nvSpPr>
            <p:cNvPr id="45" name="TextBox 44">
              <a:extLst>
                <a:ext uri="{FF2B5EF4-FFF2-40B4-BE49-F238E27FC236}">
                  <a16:creationId xmlns:a16="http://schemas.microsoft.com/office/drawing/2014/main" id="{BDB46020-7CFC-6C37-2C16-B1751E2B8A0A}"/>
                </a:ext>
              </a:extLst>
            </p:cNvPr>
            <p:cNvSpPr txBox="1"/>
            <p:nvPr/>
          </p:nvSpPr>
          <p:spPr>
            <a:xfrm>
              <a:off x="1578439" y="3825758"/>
              <a:ext cx="1345324" cy="523220"/>
            </a:xfrm>
            <a:prstGeom prst="rect">
              <a:avLst/>
            </a:prstGeom>
            <a:noFill/>
          </p:spPr>
          <p:txBody>
            <a:bodyPr wrap="square" rtlCol="0">
              <a:spAutoFit/>
            </a:bodyPr>
            <a:lstStyle/>
            <a:p>
              <a:r>
                <a:rPr lang="en-US" sz="1400" dirty="0" err="1">
                  <a:solidFill>
                    <a:srgbClr val="0070C0"/>
                  </a:solidFill>
                </a:rPr>
                <a:t>RemoveFrom</a:t>
              </a:r>
              <a:endParaRPr lang="en-US" sz="1400" dirty="0">
                <a:solidFill>
                  <a:srgbClr val="0070C0"/>
                </a:solidFill>
              </a:endParaRPr>
            </a:p>
            <a:p>
              <a:r>
                <a:rPr lang="en-US" sz="1400" dirty="0">
                  <a:solidFill>
                    <a:srgbClr val="0070C0"/>
                  </a:solidFill>
                </a:rPr>
                <a:t>Storage b3</a:t>
              </a:r>
              <a:endParaRPr lang="en-IL" sz="1400" dirty="0">
                <a:solidFill>
                  <a:srgbClr val="00B050"/>
                </a:solidFill>
              </a:endParaRPr>
            </a:p>
          </p:txBody>
        </p:sp>
      </p:grpSp>
      <p:grpSp>
        <p:nvGrpSpPr>
          <p:cNvPr id="58" name="Group 57">
            <a:extLst>
              <a:ext uri="{FF2B5EF4-FFF2-40B4-BE49-F238E27FC236}">
                <a16:creationId xmlns:a16="http://schemas.microsoft.com/office/drawing/2014/main" id="{9083C538-13F4-7DBC-7938-F3962D75F475}"/>
              </a:ext>
            </a:extLst>
          </p:cNvPr>
          <p:cNvGrpSpPr/>
          <p:nvPr/>
        </p:nvGrpSpPr>
        <p:grpSpPr>
          <a:xfrm>
            <a:off x="1429032" y="5348352"/>
            <a:ext cx="9057662" cy="523220"/>
            <a:chOff x="788488" y="4002490"/>
            <a:chExt cx="9057662" cy="523220"/>
          </a:xfrm>
        </p:grpSpPr>
        <p:grpSp>
          <p:nvGrpSpPr>
            <p:cNvPr id="47" name="Group 46">
              <a:extLst>
                <a:ext uri="{FF2B5EF4-FFF2-40B4-BE49-F238E27FC236}">
                  <a16:creationId xmlns:a16="http://schemas.microsoft.com/office/drawing/2014/main" id="{3D866545-61B0-F4C5-E146-3B328A3F1AD6}"/>
                </a:ext>
              </a:extLst>
            </p:cNvPr>
            <p:cNvGrpSpPr/>
            <p:nvPr/>
          </p:nvGrpSpPr>
          <p:grpSpPr>
            <a:xfrm>
              <a:off x="1874069" y="4002490"/>
              <a:ext cx="7972081" cy="523220"/>
              <a:chOff x="1578439" y="3825758"/>
              <a:chExt cx="7972081" cy="523220"/>
            </a:xfrm>
          </p:grpSpPr>
          <p:grpSp>
            <p:nvGrpSpPr>
              <p:cNvPr id="48" name="Group 47">
                <a:extLst>
                  <a:ext uri="{FF2B5EF4-FFF2-40B4-BE49-F238E27FC236}">
                    <a16:creationId xmlns:a16="http://schemas.microsoft.com/office/drawing/2014/main" id="{21ED4A2D-C0B0-3C77-6ED9-2DDC50C4BB4B}"/>
                  </a:ext>
                </a:extLst>
              </p:cNvPr>
              <p:cNvGrpSpPr/>
              <p:nvPr/>
            </p:nvGrpSpPr>
            <p:grpSpPr>
              <a:xfrm>
                <a:off x="2777738" y="3825758"/>
                <a:ext cx="6772782" cy="523220"/>
                <a:chOff x="5297214" y="4502119"/>
                <a:chExt cx="6772782" cy="523220"/>
              </a:xfrm>
            </p:grpSpPr>
            <p:grpSp>
              <p:nvGrpSpPr>
                <p:cNvPr id="50" name="Group 49">
                  <a:extLst>
                    <a:ext uri="{FF2B5EF4-FFF2-40B4-BE49-F238E27FC236}">
                      <a16:creationId xmlns:a16="http://schemas.microsoft.com/office/drawing/2014/main" id="{59375845-7E47-7A92-7C9C-8DB9A4C7CED3}"/>
                    </a:ext>
                  </a:extLst>
                </p:cNvPr>
                <p:cNvGrpSpPr/>
                <p:nvPr/>
              </p:nvGrpSpPr>
              <p:grpSpPr>
                <a:xfrm>
                  <a:off x="6637282" y="4502119"/>
                  <a:ext cx="5432714" cy="523220"/>
                  <a:chOff x="1257121" y="4353201"/>
                  <a:chExt cx="5432714" cy="523220"/>
                </a:xfrm>
              </p:grpSpPr>
              <p:grpSp>
                <p:nvGrpSpPr>
                  <p:cNvPr id="52" name="Group 51">
                    <a:extLst>
                      <a:ext uri="{FF2B5EF4-FFF2-40B4-BE49-F238E27FC236}">
                        <a16:creationId xmlns:a16="http://schemas.microsoft.com/office/drawing/2014/main" id="{1B160A08-C4F1-4C4E-4B44-C475836767D5}"/>
                      </a:ext>
                    </a:extLst>
                  </p:cNvPr>
                  <p:cNvGrpSpPr/>
                  <p:nvPr/>
                </p:nvGrpSpPr>
                <p:grpSpPr>
                  <a:xfrm>
                    <a:off x="2664374" y="4353201"/>
                    <a:ext cx="4025461" cy="523220"/>
                    <a:chOff x="1460939" y="5315157"/>
                    <a:chExt cx="4025461" cy="523220"/>
                  </a:xfrm>
                </p:grpSpPr>
                <p:sp>
                  <p:nvSpPr>
                    <p:cNvPr id="54" name="TextBox 53">
                      <a:extLst>
                        <a:ext uri="{FF2B5EF4-FFF2-40B4-BE49-F238E27FC236}">
                          <a16:creationId xmlns:a16="http://schemas.microsoft.com/office/drawing/2014/main" id="{888153F8-771F-CDBC-0FC8-27E0D56726EB}"/>
                        </a:ext>
                      </a:extLst>
                    </p:cNvPr>
                    <p:cNvSpPr txBox="1"/>
                    <p:nvPr/>
                  </p:nvSpPr>
                  <p:spPr>
                    <a:xfrm>
                      <a:off x="1460939" y="5315157"/>
                      <a:ext cx="1345324" cy="523220"/>
                    </a:xfrm>
                    <a:prstGeom prst="rect">
                      <a:avLst/>
                    </a:prstGeom>
                    <a:noFill/>
                  </p:spPr>
                  <p:txBody>
                    <a:bodyPr wrap="square" rtlCol="0">
                      <a:spAutoFit/>
                    </a:bodyPr>
                    <a:lstStyle/>
                    <a:p>
                      <a:r>
                        <a:rPr lang="en-US" sz="1400" dirty="0" err="1">
                          <a:solidFill>
                            <a:srgbClr val="0070C0"/>
                          </a:solidFill>
                        </a:rPr>
                        <a:t>RemoveFrom</a:t>
                      </a:r>
                      <a:endParaRPr lang="en-US" sz="1400" dirty="0">
                        <a:solidFill>
                          <a:srgbClr val="0070C0"/>
                        </a:solidFill>
                      </a:endParaRPr>
                    </a:p>
                    <a:p>
                      <a:r>
                        <a:rPr lang="en-US" sz="1400" dirty="0">
                          <a:solidFill>
                            <a:srgbClr val="0070C0"/>
                          </a:solidFill>
                        </a:rPr>
                        <a:t>Storage b1</a:t>
                      </a:r>
                      <a:endParaRPr lang="en-IL" sz="1400" dirty="0">
                        <a:solidFill>
                          <a:srgbClr val="00B050"/>
                        </a:solidFill>
                      </a:endParaRPr>
                    </a:p>
                  </p:txBody>
                </p:sp>
                <p:sp>
                  <p:nvSpPr>
                    <p:cNvPr id="55" name="TextBox 54">
                      <a:extLst>
                        <a:ext uri="{FF2B5EF4-FFF2-40B4-BE49-F238E27FC236}">
                          <a16:creationId xmlns:a16="http://schemas.microsoft.com/office/drawing/2014/main" id="{127EEAF5-1B4B-DBA4-7D1D-A33705D4CE81}"/>
                        </a:ext>
                      </a:extLst>
                    </p:cNvPr>
                    <p:cNvSpPr txBox="1"/>
                    <p:nvPr/>
                  </p:nvSpPr>
                  <p:spPr>
                    <a:xfrm>
                      <a:off x="2795752" y="5441130"/>
                      <a:ext cx="1345324" cy="307777"/>
                    </a:xfrm>
                    <a:prstGeom prst="rect">
                      <a:avLst/>
                    </a:prstGeom>
                    <a:noFill/>
                  </p:spPr>
                  <p:txBody>
                    <a:bodyPr wrap="square" rtlCol="0">
                      <a:spAutoFit/>
                    </a:bodyPr>
                    <a:lstStyle/>
                    <a:p>
                      <a:r>
                        <a:rPr lang="en-IL" sz="1400" dirty="0">
                          <a:solidFill>
                            <a:srgbClr val="00B050"/>
                          </a:solidFill>
                        </a:rPr>
                        <a:t>ItemOrder a2</a:t>
                      </a:r>
                    </a:p>
                  </p:txBody>
                </p:sp>
                <p:sp>
                  <p:nvSpPr>
                    <p:cNvPr id="56" name="TextBox 55">
                      <a:extLst>
                        <a:ext uri="{FF2B5EF4-FFF2-40B4-BE49-F238E27FC236}">
                          <a16:creationId xmlns:a16="http://schemas.microsoft.com/office/drawing/2014/main" id="{94E94C0D-1EF7-9357-D49C-0F0786E772E8}"/>
                        </a:ext>
                      </a:extLst>
                    </p:cNvPr>
                    <p:cNvSpPr txBox="1"/>
                    <p:nvPr/>
                  </p:nvSpPr>
                  <p:spPr>
                    <a:xfrm>
                      <a:off x="4141076" y="5435074"/>
                      <a:ext cx="1345324" cy="307777"/>
                    </a:xfrm>
                    <a:prstGeom prst="rect">
                      <a:avLst/>
                    </a:prstGeom>
                    <a:noFill/>
                  </p:spPr>
                  <p:txBody>
                    <a:bodyPr wrap="square" rtlCol="0">
                      <a:spAutoFit/>
                    </a:bodyPr>
                    <a:lstStyle/>
                    <a:p>
                      <a:r>
                        <a:rPr lang="en-IL" sz="1400" dirty="0">
                          <a:solidFill>
                            <a:srgbClr val="00B050"/>
                          </a:solidFill>
                        </a:rPr>
                        <a:t>ItemOrder a1</a:t>
                      </a:r>
                    </a:p>
                  </p:txBody>
                </p:sp>
              </p:grpSp>
              <p:sp>
                <p:nvSpPr>
                  <p:cNvPr id="53" name="TextBox 52">
                    <a:extLst>
                      <a:ext uri="{FF2B5EF4-FFF2-40B4-BE49-F238E27FC236}">
                        <a16:creationId xmlns:a16="http://schemas.microsoft.com/office/drawing/2014/main" id="{3B65C7BE-7335-E718-1E12-2DD825239B53}"/>
                      </a:ext>
                    </a:extLst>
                  </p:cNvPr>
                  <p:cNvSpPr txBox="1"/>
                  <p:nvPr/>
                </p:nvSpPr>
                <p:spPr>
                  <a:xfrm>
                    <a:off x="1257121" y="4464602"/>
                    <a:ext cx="1345324" cy="307777"/>
                  </a:xfrm>
                  <a:prstGeom prst="rect">
                    <a:avLst/>
                  </a:prstGeom>
                  <a:noFill/>
                </p:spPr>
                <p:txBody>
                  <a:bodyPr wrap="square" rtlCol="0">
                    <a:spAutoFit/>
                  </a:bodyPr>
                  <a:lstStyle/>
                  <a:p>
                    <a:r>
                      <a:rPr lang="en-US" sz="1400" dirty="0">
                        <a:solidFill>
                          <a:srgbClr val="FF0000"/>
                        </a:solidFill>
                      </a:rPr>
                      <a:t>Delivery</a:t>
                    </a:r>
                    <a:r>
                      <a:rPr lang="en-IL" sz="1400" dirty="0">
                        <a:solidFill>
                          <a:srgbClr val="00B050"/>
                        </a:solidFill>
                      </a:rPr>
                      <a:t> </a:t>
                    </a:r>
                    <a:r>
                      <a:rPr lang="en-IL" sz="1400" dirty="0">
                        <a:solidFill>
                          <a:srgbClr val="FF0000"/>
                        </a:solidFill>
                      </a:rPr>
                      <a:t>C1</a:t>
                    </a:r>
                  </a:p>
                </p:txBody>
              </p:sp>
            </p:grpSp>
            <p:sp>
              <p:nvSpPr>
                <p:cNvPr id="51" name="TextBox 50">
                  <a:extLst>
                    <a:ext uri="{FF2B5EF4-FFF2-40B4-BE49-F238E27FC236}">
                      <a16:creationId xmlns:a16="http://schemas.microsoft.com/office/drawing/2014/main" id="{79F8793B-609D-349A-A77A-6EE681A539F1}"/>
                    </a:ext>
                  </a:extLst>
                </p:cNvPr>
                <p:cNvSpPr txBox="1"/>
                <p:nvPr/>
              </p:nvSpPr>
              <p:spPr>
                <a:xfrm>
                  <a:off x="5297214" y="4647439"/>
                  <a:ext cx="1345324" cy="307777"/>
                </a:xfrm>
                <a:prstGeom prst="rect">
                  <a:avLst/>
                </a:prstGeom>
                <a:noFill/>
              </p:spPr>
              <p:txBody>
                <a:bodyPr wrap="square" rtlCol="0">
                  <a:spAutoFit/>
                </a:bodyPr>
                <a:lstStyle/>
                <a:p>
                  <a:r>
                    <a:rPr lang="en-IL" sz="1400" dirty="0">
                      <a:solidFill>
                        <a:srgbClr val="00B050"/>
                      </a:solidFill>
                    </a:rPr>
                    <a:t>ItemOrder a3</a:t>
                  </a:r>
                </a:p>
              </p:txBody>
            </p:sp>
          </p:grpSp>
          <p:sp>
            <p:nvSpPr>
              <p:cNvPr id="49" name="TextBox 48">
                <a:extLst>
                  <a:ext uri="{FF2B5EF4-FFF2-40B4-BE49-F238E27FC236}">
                    <a16:creationId xmlns:a16="http://schemas.microsoft.com/office/drawing/2014/main" id="{96A33BC0-9AB8-DCAD-3322-07FCE4D210DD}"/>
                  </a:ext>
                </a:extLst>
              </p:cNvPr>
              <p:cNvSpPr txBox="1"/>
              <p:nvPr/>
            </p:nvSpPr>
            <p:spPr>
              <a:xfrm>
                <a:off x="1578439" y="3825758"/>
                <a:ext cx="1345324" cy="523220"/>
              </a:xfrm>
              <a:prstGeom prst="rect">
                <a:avLst/>
              </a:prstGeom>
              <a:noFill/>
            </p:spPr>
            <p:txBody>
              <a:bodyPr wrap="square" rtlCol="0">
                <a:spAutoFit/>
              </a:bodyPr>
              <a:lstStyle/>
              <a:p>
                <a:r>
                  <a:rPr lang="en-US" sz="1400" dirty="0" err="1">
                    <a:solidFill>
                      <a:srgbClr val="0070C0"/>
                    </a:solidFill>
                  </a:rPr>
                  <a:t>RemoveFrom</a:t>
                </a:r>
                <a:endParaRPr lang="en-US" sz="1400" dirty="0">
                  <a:solidFill>
                    <a:srgbClr val="0070C0"/>
                  </a:solidFill>
                </a:endParaRPr>
              </a:p>
              <a:p>
                <a:r>
                  <a:rPr lang="en-US" sz="1400" dirty="0">
                    <a:solidFill>
                      <a:srgbClr val="0070C0"/>
                    </a:solidFill>
                  </a:rPr>
                  <a:t>Storage b3</a:t>
                </a:r>
                <a:endParaRPr lang="en-IL" sz="1400" dirty="0">
                  <a:solidFill>
                    <a:srgbClr val="00B050"/>
                  </a:solidFill>
                </a:endParaRPr>
              </a:p>
            </p:txBody>
          </p:sp>
        </p:grpSp>
        <p:sp>
          <p:nvSpPr>
            <p:cNvPr id="57" name="TextBox 56">
              <a:extLst>
                <a:ext uri="{FF2B5EF4-FFF2-40B4-BE49-F238E27FC236}">
                  <a16:creationId xmlns:a16="http://schemas.microsoft.com/office/drawing/2014/main" id="{AA75FE2E-0FDA-CDE5-DE5D-FE71B2C250C2}"/>
                </a:ext>
              </a:extLst>
            </p:cNvPr>
            <p:cNvSpPr txBox="1"/>
            <p:nvPr/>
          </p:nvSpPr>
          <p:spPr>
            <a:xfrm>
              <a:off x="788488" y="4088357"/>
              <a:ext cx="1345324" cy="307777"/>
            </a:xfrm>
            <a:prstGeom prst="rect">
              <a:avLst/>
            </a:prstGeom>
            <a:noFill/>
          </p:spPr>
          <p:txBody>
            <a:bodyPr wrap="square" rtlCol="0">
              <a:spAutoFit/>
            </a:bodyPr>
            <a:lstStyle/>
            <a:p>
              <a:r>
                <a:rPr lang="en-US" sz="1400" dirty="0">
                  <a:solidFill>
                    <a:srgbClr val="FF0000"/>
                  </a:solidFill>
                </a:rPr>
                <a:t>Delivery</a:t>
              </a:r>
              <a:r>
                <a:rPr lang="en-IL" sz="1400" dirty="0">
                  <a:solidFill>
                    <a:srgbClr val="00B050"/>
                  </a:solidFill>
                </a:rPr>
                <a:t> </a:t>
              </a:r>
              <a:r>
                <a:rPr lang="en-IL" sz="1400" dirty="0">
                  <a:solidFill>
                    <a:srgbClr val="FF0000"/>
                  </a:solidFill>
                </a:rPr>
                <a:t>C3</a:t>
              </a:r>
            </a:p>
          </p:txBody>
        </p:sp>
      </p:grpSp>
      <p:grpSp>
        <p:nvGrpSpPr>
          <p:cNvPr id="62" name="Group 61">
            <a:extLst>
              <a:ext uri="{FF2B5EF4-FFF2-40B4-BE49-F238E27FC236}">
                <a16:creationId xmlns:a16="http://schemas.microsoft.com/office/drawing/2014/main" id="{D468FE08-2345-58C6-2F31-3FC516089EE6}"/>
              </a:ext>
            </a:extLst>
          </p:cNvPr>
          <p:cNvGrpSpPr/>
          <p:nvPr/>
        </p:nvGrpSpPr>
        <p:grpSpPr>
          <a:xfrm>
            <a:off x="1524000" y="4643047"/>
            <a:ext cx="3436883" cy="677323"/>
            <a:chOff x="1524000" y="4637834"/>
            <a:chExt cx="5050222" cy="677323"/>
          </a:xfrm>
        </p:grpSpPr>
        <p:sp>
          <p:nvSpPr>
            <p:cNvPr id="63" name="Left Brace 62">
              <a:extLst>
                <a:ext uri="{FF2B5EF4-FFF2-40B4-BE49-F238E27FC236}">
                  <a16:creationId xmlns:a16="http://schemas.microsoft.com/office/drawing/2014/main" id="{73710964-203F-D407-BCBA-085C5A5F687A}"/>
                </a:ext>
              </a:extLst>
            </p:cNvPr>
            <p:cNvSpPr/>
            <p:nvPr/>
          </p:nvSpPr>
          <p:spPr>
            <a:xfrm rot="5400000">
              <a:off x="3895221" y="2636157"/>
              <a:ext cx="307779" cy="5050222"/>
            </a:xfrm>
            <a:prstGeom prst="leftBrace">
              <a:avLst>
                <a:gd name="adj1" fmla="val 8333"/>
                <a:gd name="adj2" fmla="val 48507"/>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dirty="0">
                <a:solidFill>
                  <a:srgbClr val="00B050"/>
                </a:solidFill>
              </a:endParaRPr>
            </a:p>
          </p:txBody>
        </p:sp>
        <p:sp>
          <p:nvSpPr>
            <p:cNvPr id="64" name="TextBox 63">
              <a:extLst>
                <a:ext uri="{FF2B5EF4-FFF2-40B4-BE49-F238E27FC236}">
                  <a16:creationId xmlns:a16="http://schemas.microsoft.com/office/drawing/2014/main" id="{144E074B-6D7A-6D3B-5C1C-110FDBB2E705}"/>
                </a:ext>
              </a:extLst>
            </p:cNvPr>
            <p:cNvSpPr txBox="1"/>
            <p:nvPr/>
          </p:nvSpPr>
          <p:spPr>
            <a:xfrm>
              <a:off x="3559468" y="4637834"/>
              <a:ext cx="2196663" cy="338554"/>
            </a:xfrm>
            <a:prstGeom prst="rect">
              <a:avLst/>
            </a:prstGeom>
            <a:noFill/>
          </p:spPr>
          <p:txBody>
            <a:bodyPr wrap="square" rtlCol="0">
              <a:spAutoFit/>
            </a:bodyPr>
            <a:lstStyle/>
            <a:p>
              <a:r>
                <a:rPr lang="en-IL" sz="1600" dirty="0">
                  <a:solidFill>
                    <a:srgbClr val="00B050"/>
                  </a:solidFill>
                  <a:latin typeface="MarkPro-NarrowBook"/>
                </a:rPr>
                <a:t>Accepted</a:t>
              </a:r>
            </a:p>
          </p:txBody>
        </p:sp>
      </p:grpSp>
    </p:spTree>
    <p:extLst>
      <p:ext uri="{BB962C8B-B14F-4D97-AF65-F5344CB8AC3E}">
        <p14:creationId xmlns:p14="http://schemas.microsoft.com/office/powerpoint/2010/main" val="407893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4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Complex Event Processing</a:t>
            </a:r>
          </a:p>
        </p:txBody>
      </p:sp>
      <p:sp>
        <p:nvSpPr>
          <p:cNvPr id="3" name="Content Placeholder 2">
            <a:extLst>
              <a:ext uri="{FF2B5EF4-FFF2-40B4-BE49-F238E27FC236}">
                <a16:creationId xmlns:a16="http://schemas.microsoft.com/office/drawing/2014/main" id="{57431E28-5789-9F07-AEC9-390577C2F3D2}"/>
              </a:ext>
            </a:extLst>
          </p:cNvPr>
          <p:cNvSpPr>
            <a:spLocks noGrp="1"/>
          </p:cNvSpPr>
          <p:nvPr>
            <p:ph idx="1"/>
          </p:nvPr>
        </p:nvSpPr>
        <p:spPr>
          <a:xfrm>
            <a:off x="609600" y="1481329"/>
            <a:ext cx="10972800" cy="4525963"/>
          </a:xfrm>
        </p:spPr>
        <p:txBody>
          <a:bodyPr/>
          <a:lstStyle/>
          <a:p>
            <a:pPr algn="l" rtl="0"/>
            <a:r>
              <a:rPr lang="en-US" b="1" dirty="0">
                <a:solidFill>
                  <a:srgbClr val="173361"/>
                </a:solidFill>
                <a:latin typeface="MarkPro-Bold"/>
              </a:rPr>
              <a:t>Example 2</a:t>
            </a:r>
          </a:p>
          <a:p>
            <a:pPr lvl="1" algn="l" rtl="0"/>
            <a:r>
              <a:rPr lang="en-US" sz="2000" dirty="0">
                <a:solidFill>
                  <a:srgbClr val="000000"/>
                </a:solidFill>
                <a:latin typeface="MarkPro-NarrowBook"/>
              </a:rPr>
              <a:t>Monitoring Stock prices:</a:t>
            </a:r>
            <a:endParaRPr lang="en-US" b="1" dirty="0">
              <a:solidFill>
                <a:srgbClr val="173361"/>
              </a:solidFill>
              <a:latin typeface="MarkPro-Bold"/>
            </a:endParaRPr>
          </a:p>
          <a:p>
            <a:pPr marL="137160" indent="0" algn="l" rtl="0">
              <a:buNone/>
            </a:pPr>
            <a:endParaRPr lang="en-US" sz="2600" dirty="0">
              <a:solidFill>
                <a:srgbClr val="000000"/>
              </a:solidFill>
              <a:latin typeface="MarkPro-NarrowBook"/>
            </a:endParaRPr>
          </a:p>
          <a:p>
            <a:pPr lvl="1" algn="l" rtl="0"/>
            <a:endParaRPr lang="en-US" sz="2000" dirty="0">
              <a:solidFill>
                <a:srgbClr val="000000"/>
              </a:solidFill>
              <a:latin typeface="MarkPro-NarrowBook"/>
            </a:endParaRPr>
          </a:p>
        </p:txBody>
      </p:sp>
      <p:sp>
        <p:nvSpPr>
          <p:cNvPr id="5" name="Content Placeholder 4">
            <a:extLst>
              <a:ext uri="{FF2B5EF4-FFF2-40B4-BE49-F238E27FC236}">
                <a16:creationId xmlns:a16="http://schemas.microsoft.com/office/drawing/2014/main" id="{A813001B-4663-4CC0-C452-BFA8397B8B97}"/>
              </a:ext>
            </a:extLst>
          </p:cNvPr>
          <p:cNvSpPr txBox="1">
            <a:spLocks/>
          </p:cNvSpPr>
          <p:nvPr/>
        </p:nvSpPr>
        <p:spPr>
          <a:xfrm>
            <a:off x="1089870" y="2545064"/>
            <a:ext cx="9210267" cy="3088481"/>
          </a:xfrm>
          <a:prstGeom prst="rect">
            <a:avLst/>
          </a:prstGeom>
        </p:spPr>
        <p:txBody>
          <a:bodyPr vert="horz" rtlCol="0">
            <a:normAutofit/>
          </a:bodyPr>
          <a:lstStyle>
            <a:lvl1pPr marL="365760" indent="-256032" algn="r" rtl="1"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r" rtl="1"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r" rtl="1"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r" rtl="1"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r" rtl="1"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r" rtl="1"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r" rtl="1"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l" rtl="0">
              <a:buFont typeface="Wingdings 3"/>
              <a:buNone/>
            </a:pPr>
            <a:r>
              <a:rPr lang="en-US" sz="2400" dirty="0"/>
              <a:t>SEQ(</a:t>
            </a:r>
            <a:r>
              <a:rPr lang="en-US" sz="2400" dirty="0" err="1">
                <a:solidFill>
                  <a:srgbClr val="00B050"/>
                </a:solidFill>
              </a:rPr>
              <a:t>AppleStockPriceUpdate</a:t>
            </a:r>
            <a:r>
              <a:rPr lang="en-US" sz="2400" dirty="0">
                <a:solidFill>
                  <a:srgbClr val="00B050"/>
                </a:solidFill>
              </a:rPr>
              <a:t> a</a:t>
            </a:r>
            <a:r>
              <a:rPr lang="en-US" sz="2400" dirty="0"/>
              <a:t>,</a:t>
            </a:r>
            <a:r>
              <a:rPr lang="en-US" sz="2400" dirty="0">
                <a:solidFill>
                  <a:srgbClr val="FF0000"/>
                </a:solidFill>
              </a:rPr>
              <a:t> </a:t>
            </a:r>
            <a:r>
              <a:rPr lang="en-US" sz="2400" dirty="0" err="1">
                <a:solidFill>
                  <a:srgbClr val="0070C0"/>
                </a:solidFill>
              </a:rPr>
              <a:t>MicrosoftStockPriceUpdate</a:t>
            </a:r>
            <a:r>
              <a:rPr lang="en-US" sz="2400" dirty="0">
                <a:solidFill>
                  <a:srgbClr val="0070C0"/>
                </a:solidFill>
              </a:rPr>
              <a:t> b</a:t>
            </a:r>
            <a:r>
              <a:rPr lang="en-US" sz="2400" dirty="0"/>
              <a:t>,</a:t>
            </a:r>
          </a:p>
          <a:p>
            <a:pPr algn="l" rtl="0">
              <a:buFont typeface="Wingdings 3"/>
              <a:buNone/>
            </a:pPr>
            <a:r>
              <a:rPr lang="en-US" sz="2400" dirty="0">
                <a:solidFill>
                  <a:srgbClr val="FF0000"/>
                </a:solidFill>
              </a:rPr>
              <a:t>       </a:t>
            </a:r>
            <a:r>
              <a:rPr lang="en-US" sz="2400" dirty="0" err="1">
                <a:solidFill>
                  <a:srgbClr val="FF0000"/>
                </a:solidFill>
              </a:rPr>
              <a:t>GoogleStockPriceUpdate</a:t>
            </a:r>
            <a:r>
              <a:rPr lang="en-US" sz="2400" dirty="0">
                <a:solidFill>
                  <a:srgbClr val="FF0000"/>
                </a:solidFill>
              </a:rPr>
              <a:t> c</a:t>
            </a:r>
            <a:r>
              <a:rPr lang="en-US" sz="2400" dirty="0"/>
              <a:t>)</a:t>
            </a:r>
          </a:p>
          <a:p>
            <a:pPr algn="l" rtl="0">
              <a:buFont typeface="Wingdings 3"/>
              <a:buNone/>
            </a:pPr>
            <a:r>
              <a:rPr lang="en-US" sz="2400" dirty="0"/>
              <a:t>WHERE ((</a:t>
            </a:r>
            <a:r>
              <a:rPr lang="en-US" sz="2400" dirty="0" err="1">
                <a:solidFill>
                  <a:srgbClr val="00B050"/>
                </a:solidFill>
              </a:rPr>
              <a:t>a.price</a:t>
            </a:r>
            <a:r>
              <a:rPr lang="en-US" sz="2400" dirty="0">
                <a:solidFill>
                  <a:srgbClr val="00B050"/>
                </a:solidFill>
              </a:rPr>
              <a:t> </a:t>
            </a:r>
            <a:r>
              <a:rPr lang="en-US" sz="2400" dirty="0"/>
              <a:t>&lt;</a:t>
            </a:r>
            <a:r>
              <a:rPr lang="en-US" sz="2400" dirty="0">
                <a:solidFill>
                  <a:srgbClr val="0070C0"/>
                </a:solidFill>
              </a:rPr>
              <a:t> </a:t>
            </a:r>
            <a:r>
              <a:rPr lang="en-US" sz="2400" dirty="0" err="1">
                <a:solidFill>
                  <a:srgbClr val="0070C0"/>
                </a:solidFill>
              </a:rPr>
              <a:t>b.price</a:t>
            </a:r>
            <a:r>
              <a:rPr lang="en-US" sz="2400" dirty="0"/>
              <a:t>) AND (</a:t>
            </a:r>
            <a:r>
              <a:rPr lang="en-US" sz="2400" dirty="0" err="1">
                <a:solidFill>
                  <a:srgbClr val="0070C0"/>
                </a:solidFill>
              </a:rPr>
              <a:t>b.price</a:t>
            </a:r>
            <a:r>
              <a:rPr lang="en-US" sz="2400" dirty="0">
                <a:solidFill>
                  <a:srgbClr val="0070C0"/>
                </a:solidFill>
              </a:rPr>
              <a:t> </a:t>
            </a:r>
            <a:r>
              <a:rPr lang="en-US" sz="2400" dirty="0"/>
              <a:t>&lt; </a:t>
            </a:r>
            <a:r>
              <a:rPr lang="en-US" sz="2400" dirty="0" err="1">
                <a:solidFill>
                  <a:srgbClr val="FF0000"/>
                </a:solidFill>
              </a:rPr>
              <a:t>c.price</a:t>
            </a:r>
            <a:r>
              <a:rPr lang="en-US" sz="2400" dirty="0"/>
              <a:t>))</a:t>
            </a:r>
          </a:p>
          <a:p>
            <a:pPr algn="l" rtl="0">
              <a:buFont typeface="Wingdings 3"/>
              <a:buNone/>
            </a:pPr>
            <a:r>
              <a:rPr lang="en-US" sz="2400" dirty="0"/>
              <a:t>WITHIN 10 minutes</a:t>
            </a:r>
          </a:p>
        </p:txBody>
      </p:sp>
    </p:spTree>
    <p:extLst>
      <p:ext uri="{BB962C8B-B14F-4D97-AF65-F5344CB8AC3E}">
        <p14:creationId xmlns:p14="http://schemas.microsoft.com/office/powerpoint/2010/main" val="787082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CEP Applications</a:t>
            </a:r>
          </a:p>
        </p:txBody>
      </p:sp>
      <p:graphicFrame>
        <p:nvGraphicFramePr>
          <p:cNvPr id="4" name="Diagram 3"/>
          <p:cNvGraphicFramePr/>
          <p:nvPr/>
        </p:nvGraphicFramePr>
        <p:xfrm>
          <a:off x="1524000" y="1143000"/>
          <a:ext cx="91440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a:solidFill>
                  <a:srgbClr val="173361"/>
                </a:solidFill>
                <a:latin typeface="MarkPro-Bold"/>
              </a:rPr>
              <a:t>Evaluation mechanisms</a:t>
            </a:r>
          </a:p>
          <a:p>
            <a:pPr lvl="1" algn="l" rtl="0"/>
            <a:r>
              <a:rPr lang="en-US" sz="2000" dirty="0">
                <a:solidFill>
                  <a:srgbClr val="000000"/>
                </a:solidFill>
                <a:latin typeface="MarkPro-NarrowBook"/>
              </a:rPr>
              <a:t>The loose order of constructing and extending partial matches is defined by a graph-based structure, typically an automaton or a tree, composed of a set of states. Each state represents some intermediate stage of pattern detection.</a:t>
            </a:r>
          </a:p>
          <a:p>
            <a:pPr marL="630936" lvl="2" indent="0" algn="l" rtl="0">
              <a:buNone/>
            </a:pPr>
            <a:endParaRPr lang="en-US" sz="1200" dirty="0">
              <a:effectLst/>
              <a:latin typeface="Helvetica" pitchFamily="2" charset="0"/>
            </a:endParaRPr>
          </a:p>
          <a:p>
            <a:pPr marL="630936" lvl="2" indent="0" algn="l" rtl="0">
              <a:buNone/>
            </a:pPr>
            <a:endParaRPr lang="en-US" sz="1600" dirty="0">
              <a:effectLst/>
              <a:latin typeface="Helvetica" pitchFamily="2" charset="0"/>
            </a:endParaRPr>
          </a:p>
          <a:p>
            <a:pPr marL="630936" lvl="2" indent="0" algn="l" rtl="0">
              <a:buNone/>
            </a:pPr>
            <a:endParaRPr lang="en-US" sz="2000" dirty="0">
              <a:solidFill>
                <a:srgbClr val="000000"/>
              </a:solidFill>
              <a:latin typeface="MarkPro-NarrowBook"/>
            </a:endParaRPr>
          </a:p>
          <a:p>
            <a:pPr marL="630936" lvl="2" indent="0" algn="l" rtl="0">
              <a:buNone/>
            </a:pPr>
            <a:endParaRPr lang="en-US" sz="1000" dirty="0">
              <a:effectLst/>
              <a:latin typeface="Helvetica" pitchFamily="2" charset="0"/>
            </a:endParaRPr>
          </a:p>
          <a:p>
            <a:pPr marL="630936" lvl="2" indent="0" algn="l" rtl="0">
              <a:buNone/>
            </a:pPr>
            <a:endParaRPr lang="en-US" sz="1100" dirty="0">
              <a:effectLst/>
              <a:latin typeface="Helvetica" pitchFamily="2" charset="0"/>
            </a:endParaRPr>
          </a:p>
          <a:p>
            <a:pPr marL="630936" lvl="2" indent="0" algn="l" rtl="0">
              <a:buNone/>
            </a:pPr>
            <a:endParaRPr lang="en-US" sz="14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p:txBody>
      </p:sp>
      <p:sp>
        <p:nvSpPr>
          <p:cNvPr id="2" name="Title 1"/>
          <p:cNvSpPr>
            <a:spLocks noGrp="1"/>
          </p:cNvSpPr>
          <p:nvPr>
            <p:ph type="title"/>
          </p:nvPr>
        </p:nvSpPr>
        <p:spPr/>
        <p:txBody>
          <a:bodyPr>
            <a:normAutofit/>
          </a:bodyPr>
          <a:lstStyle/>
          <a:p>
            <a:r>
              <a:rPr lang="en-US" dirty="0"/>
              <a:t>Complex Event Processing</a:t>
            </a:r>
            <a:endParaRPr lang="he-IL" dirty="0"/>
          </a:p>
        </p:txBody>
      </p:sp>
      <p:grpSp>
        <p:nvGrpSpPr>
          <p:cNvPr id="19" name="Group 18">
            <a:extLst>
              <a:ext uri="{FF2B5EF4-FFF2-40B4-BE49-F238E27FC236}">
                <a16:creationId xmlns:a16="http://schemas.microsoft.com/office/drawing/2014/main" id="{50153CB8-32DB-C348-0DCC-BE04D48E3754}"/>
              </a:ext>
            </a:extLst>
          </p:cNvPr>
          <p:cNvGrpSpPr/>
          <p:nvPr/>
        </p:nvGrpSpPr>
        <p:grpSpPr>
          <a:xfrm>
            <a:off x="2731036" y="3429000"/>
            <a:ext cx="2111022" cy="2195156"/>
            <a:chOff x="5562600" y="3276600"/>
            <a:chExt cx="2111022" cy="2195156"/>
          </a:xfrm>
        </p:grpSpPr>
        <p:sp>
          <p:nvSpPr>
            <p:cNvPr id="20" name="Oval 19">
              <a:extLst>
                <a:ext uri="{FF2B5EF4-FFF2-40B4-BE49-F238E27FC236}">
                  <a16:creationId xmlns:a16="http://schemas.microsoft.com/office/drawing/2014/main" id="{6D32E23E-21D5-0D03-7A0F-01FDD05245BC}"/>
                </a:ext>
              </a:extLst>
            </p:cNvPr>
            <p:cNvSpPr/>
            <p:nvPr/>
          </p:nvSpPr>
          <p:spPr>
            <a:xfrm>
              <a:off x="7086600" y="4953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1" name="Oval 20">
              <a:extLst>
                <a:ext uri="{FF2B5EF4-FFF2-40B4-BE49-F238E27FC236}">
                  <a16:creationId xmlns:a16="http://schemas.microsoft.com/office/drawing/2014/main" id="{3DB91D80-09DD-C6C4-333D-6F4064C9EA8C}"/>
                </a:ext>
              </a:extLst>
            </p:cNvPr>
            <p:cNvSpPr/>
            <p:nvPr/>
          </p:nvSpPr>
          <p:spPr>
            <a:xfrm>
              <a:off x="6651978" y="40386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2" name="Oval 21">
              <a:extLst>
                <a:ext uri="{FF2B5EF4-FFF2-40B4-BE49-F238E27FC236}">
                  <a16:creationId xmlns:a16="http://schemas.microsoft.com/office/drawing/2014/main" id="{4F5FD7D0-F6FF-AA2C-778A-02816CF48C5A}"/>
                </a:ext>
              </a:extLst>
            </p:cNvPr>
            <p:cNvSpPr/>
            <p:nvPr/>
          </p:nvSpPr>
          <p:spPr>
            <a:xfrm>
              <a:off x="6172200" y="32766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23" name="Straight Arrow Connector 22">
              <a:extLst>
                <a:ext uri="{FF2B5EF4-FFF2-40B4-BE49-F238E27FC236}">
                  <a16:creationId xmlns:a16="http://schemas.microsoft.com/office/drawing/2014/main" id="{2305BD4E-E069-F681-688B-764F9C9AEAE7}"/>
                </a:ext>
              </a:extLst>
            </p:cNvPr>
            <p:cNvCxnSpPr>
              <a:stCxn id="20" idx="0"/>
              <a:endCxn id="21" idx="4"/>
            </p:cNvCxnSpPr>
            <p:nvPr/>
          </p:nvCxnSpPr>
          <p:spPr>
            <a:xfrm rot="16200000" flipV="1">
              <a:off x="6964978" y="4537867"/>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5BD2813-19F1-F4D5-A095-CFCE6F3DF774}"/>
                </a:ext>
              </a:extLst>
            </p:cNvPr>
            <p:cNvCxnSpPr>
              <a:stCxn id="21" idx="0"/>
              <a:endCxn id="22" idx="5"/>
            </p:cNvCxnSpPr>
            <p:nvPr/>
          </p:nvCxnSpPr>
          <p:spPr>
            <a:xfrm rot="16200000" flipV="1">
              <a:off x="6649765" y="3742876"/>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833877C-1DA2-D667-73C6-E9CEB03428D5}"/>
                </a:ext>
              </a:extLst>
            </p:cNvPr>
            <p:cNvSpPr/>
            <p:nvPr/>
          </p:nvSpPr>
          <p:spPr>
            <a:xfrm>
              <a:off x="6172200" y="4953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26" name="Straight Arrow Connector 25">
              <a:extLst>
                <a:ext uri="{FF2B5EF4-FFF2-40B4-BE49-F238E27FC236}">
                  <a16:creationId xmlns:a16="http://schemas.microsoft.com/office/drawing/2014/main" id="{634BD27B-26E0-B92E-0DAF-2EED7B73E102}"/>
                </a:ext>
              </a:extLst>
            </p:cNvPr>
            <p:cNvCxnSpPr>
              <a:stCxn id="25" idx="0"/>
              <a:endCxn id="21" idx="4"/>
            </p:cNvCxnSpPr>
            <p:nvPr/>
          </p:nvCxnSpPr>
          <p:spPr>
            <a:xfrm rot="5400000" flipH="1" flipV="1">
              <a:off x="6507778" y="4515289"/>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1BBEE12-8DDA-5677-9BDB-ACAD5EEB266B}"/>
                </a:ext>
              </a:extLst>
            </p:cNvPr>
            <p:cNvSpPr/>
            <p:nvPr/>
          </p:nvSpPr>
          <p:spPr>
            <a:xfrm>
              <a:off x="5562600" y="40386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cxnSp>
          <p:nvCxnSpPr>
            <p:cNvPr id="28" name="Straight Arrow Connector 27">
              <a:extLst>
                <a:ext uri="{FF2B5EF4-FFF2-40B4-BE49-F238E27FC236}">
                  <a16:creationId xmlns:a16="http://schemas.microsoft.com/office/drawing/2014/main" id="{38E08306-AC2D-02D2-E182-25B760B21A96}"/>
                </a:ext>
              </a:extLst>
            </p:cNvPr>
            <p:cNvCxnSpPr>
              <a:stCxn id="27" idx="0"/>
              <a:endCxn id="22" idx="3"/>
            </p:cNvCxnSpPr>
            <p:nvPr/>
          </p:nvCxnSpPr>
          <p:spPr>
            <a:xfrm rot="5400000" flipH="1" flipV="1">
              <a:off x="5897532" y="3677965"/>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9" name="Picture 28">
            <a:extLst>
              <a:ext uri="{FF2B5EF4-FFF2-40B4-BE49-F238E27FC236}">
                <a16:creationId xmlns:a16="http://schemas.microsoft.com/office/drawing/2014/main" id="{28A33042-D793-F10B-C82E-6C8664F8CD62}"/>
              </a:ext>
            </a:extLst>
          </p:cNvPr>
          <p:cNvPicPr>
            <a:picLocks noChangeAspect="1"/>
          </p:cNvPicPr>
          <p:nvPr/>
        </p:nvPicPr>
        <p:blipFill rotWithShape="1">
          <a:blip r:embed="rId3"/>
          <a:srcRect l="-6" r="-6"/>
          <a:stretch/>
        </p:blipFill>
        <p:spPr>
          <a:xfrm>
            <a:off x="6658694" y="3086483"/>
            <a:ext cx="3952291" cy="2537673"/>
          </a:xfrm>
          <a:prstGeom prst="rect">
            <a:avLst/>
          </a:prstGeom>
        </p:spPr>
      </p:pic>
    </p:spTree>
    <p:extLst>
      <p:ext uri="{BB962C8B-B14F-4D97-AF65-F5344CB8AC3E}">
        <p14:creationId xmlns:p14="http://schemas.microsoft.com/office/powerpoint/2010/main" val="413798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a:solidFill>
                  <a:srgbClr val="173361"/>
                </a:solidFill>
                <a:latin typeface="MarkPro-Bold"/>
              </a:rPr>
              <a:t>Evaluation mechanisms -</a:t>
            </a:r>
            <a:r>
              <a:rPr lang="en-US" sz="2800" dirty="0">
                <a:solidFill>
                  <a:srgbClr val="000000"/>
                </a:solidFill>
                <a:latin typeface="MarkPro-NarrowBook"/>
              </a:rPr>
              <a:t> </a:t>
            </a:r>
            <a:r>
              <a:rPr lang="en-US" b="1" dirty="0">
                <a:solidFill>
                  <a:srgbClr val="173361"/>
                </a:solidFill>
                <a:latin typeface="MarkPro-Bold"/>
              </a:rPr>
              <a:t>Non-deterministic Finite Automata</a:t>
            </a:r>
            <a:endParaRPr lang="en-US" sz="2000" dirty="0">
              <a:solidFill>
                <a:srgbClr val="000000"/>
              </a:solidFill>
              <a:latin typeface="MarkPro-NarrowBook"/>
            </a:endParaRPr>
          </a:p>
          <a:p>
            <a:pPr marL="630936" lvl="2" indent="0" algn="l" rtl="0">
              <a:buNone/>
            </a:pPr>
            <a:endParaRPr lang="en-US" sz="1050" dirty="0">
              <a:effectLst/>
              <a:latin typeface="Helvetica" pitchFamily="2" charset="0"/>
            </a:endParaRPr>
          </a:p>
          <a:p>
            <a:pPr marL="630936" lvl="2" indent="0" algn="l" rtl="0">
              <a:buNone/>
            </a:pPr>
            <a:endParaRPr lang="en-US" sz="1200" dirty="0">
              <a:effectLst/>
              <a:latin typeface="Helvetica" pitchFamily="2" charset="0"/>
            </a:endParaRPr>
          </a:p>
          <a:p>
            <a:pPr marL="630936" lvl="2" indent="0" algn="l" rtl="0">
              <a:buNone/>
            </a:pPr>
            <a:endParaRPr lang="en-US" sz="1600" dirty="0">
              <a:effectLst/>
              <a:latin typeface="Helvetica" pitchFamily="2" charset="0"/>
            </a:endParaRPr>
          </a:p>
          <a:p>
            <a:pPr marL="630936" lvl="2" indent="0" algn="l" rtl="0">
              <a:buNone/>
            </a:pPr>
            <a:endParaRPr lang="en-US" sz="2000" dirty="0">
              <a:solidFill>
                <a:srgbClr val="000000"/>
              </a:solidFill>
              <a:latin typeface="MarkPro-NarrowBook"/>
            </a:endParaRPr>
          </a:p>
          <a:p>
            <a:pPr marL="630936" lvl="2" indent="0" algn="l" rtl="0">
              <a:buNone/>
            </a:pPr>
            <a:endParaRPr lang="en-US" sz="1000" dirty="0">
              <a:effectLst/>
              <a:latin typeface="Helvetica" pitchFamily="2" charset="0"/>
            </a:endParaRPr>
          </a:p>
          <a:p>
            <a:pPr marL="630936" lvl="2" indent="0" algn="l" rtl="0">
              <a:buNone/>
            </a:pPr>
            <a:endParaRPr lang="en-US" sz="1100" dirty="0">
              <a:effectLst/>
              <a:latin typeface="Helvetica" pitchFamily="2" charset="0"/>
            </a:endParaRPr>
          </a:p>
          <a:p>
            <a:pPr marL="630936" lvl="2" indent="0" algn="l" rtl="0">
              <a:buNone/>
            </a:pPr>
            <a:endParaRPr lang="en-US" sz="14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p:txBody>
      </p:sp>
      <p:sp>
        <p:nvSpPr>
          <p:cNvPr id="2" name="Title 1"/>
          <p:cNvSpPr>
            <a:spLocks noGrp="1"/>
          </p:cNvSpPr>
          <p:nvPr>
            <p:ph type="title"/>
          </p:nvPr>
        </p:nvSpPr>
        <p:spPr/>
        <p:txBody>
          <a:bodyPr>
            <a:normAutofit/>
          </a:bodyPr>
          <a:lstStyle/>
          <a:p>
            <a:r>
              <a:rPr lang="en-US" dirty="0"/>
              <a:t>Complex Event Processing</a:t>
            </a:r>
            <a:endParaRPr lang="he-IL" dirty="0"/>
          </a:p>
        </p:txBody>
      </p:sp>
      <p:sp>
        <p:nvSpPr>
          <p:cNvPr id="5" name="Content Placeholder 4">
            <a:extLst>
              <a:ext uri="{FF2B5EF4-FFF2-40B4-BE49-F238E27FC236}">
                <a16:creationId xmlns:a16="http://schemas.microsoft.com/office/drawing/2014/main" id="{CD0482F8-EC65-541A-7E83-8DB05B4ED04C}"/>
              </a:ext>
            </a:extLst>
          </p:cNvPr>
          <p:cNvSpPr txBox="1">
            <a:spLocks/>
          </p:cNvSpPr>
          <p:nvPr/>
        </p:nvSpPr>
        <p:spPr>
          <a:xfrm>
            <a:off x="1384160" y="5376671"/>
            <a:ext cx="10051095" cy="955661"/>
          </a:xfrm>
          <a:prstGeom prst="rect">
            <a:avLst/>
          </a:prstGeom>
        </p:spPr>
        <p:txBody>
          <a:bodyPr vert="horz" rtlCol="0">
            <a:normAutofit/>
          </a:bodyPr>
          <a:lstStyle>
            <a:lvl1pPr marL="365760" indent="-256032" algn="r" rtl="1"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r" rtl="1"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r" rtl="1"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r" rtl="1"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r" rtl="1"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r" rtl="1"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r" rtl="1"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l" rtl="0">
              <a:buFont typeface="Wingdings 3"/>
              <a:buNone/>
            </a:pPr>
            <a:r>
              <a:rPr lang="en-US" sz="1800" dirty="0"/>
              <a:t>SEQ(</a:t>
            </a:r>
            <a:r>
              <a:rPr lang="en-US" sz="1800" dirty="0" err="1">
                <a:solidFill>
                  <a:srgbClr val="00B050"/>
                </a:solidFill>
              </a:rPr>
              <a:t>AppleStockPriceUpdate</a:t>
            </a:r>
            <a:r>
              <a:rPr lang="en-US" sz="1800" dirty="0">
                <a:solidFill>
                  <a:srgbClr val="00B050"/>
                </a:solidFill>
              </a:rPr>
              <a:t> a</a:t>
            </a:r>
            <a:r>
              <a:rPr lang="en-US" sz="1800" dirty="0"/>
              <a:t>,</a:t>
            </a:r>
            <a:r>
              <a:rPr lang="en-US" sz="1800" dirty="0">
                <a:solidFill>
                  <a:srgbClr val="FF0000"/>
                </a:solidFill>
              </a:rPr>
              <a:t> </a:t>
            </a:r>
            <a:r>
              <a:rPr lang="en-US" sz="1800" dirty="0" err="1">
                <a:solidFill>
                  <a:srgbClr val="0070C0"/>
                </a:solidFill>
              </a:rPr>
              <a:t>MicrosoftStockPriceUpdate</a:t>
            </a:r>
            <a:r>
              <a:rPr lang="en-US" sz="1800" dirty="0">
                <a:solidFill>
                  <a:srgbClr val="0070C0"/>
                </a:solidFill>
              </a:rPr>
              <a:t> b</a:t>
            </a:r>
            <a:r>
              <a:rPr lang="en-US" sz="1800" dirty="0"/>
              <a:t>, </a:t>
            </a:r>
            <a:r>
              <a:rPr lang="en-US" sz="1800" dirty="0" err="1">
                <a:solidFill>
                  <a:srgbClr val="FF0000"/>
                </a:solidFill>
              </a:rPr>
              <a:t>GoogleStockPriceUpdate</a:t>
            </a:r>
            <a:r>
              <a:rPr lang="en-US" sz="1800" dirty="0">
                <a:solidFill>
                  <a:srgbClr val="FF0000"/>
                </a:solidFill>
              </a:rPr>
              <a:t> c</a:t>
            </a:r>
            <a:r>
              <a:rPr lang="en-US" sz="1800" dirty="0"/>
              <a:t>)</a:t>
            </a:r>
          </a:p>
          <a:p>
            <a:pPr algn="l" rtl="0">
              <a:buFont typeface="Wingdings 3"/>
              <a:buNone/>
            </a:pPr>
            <a:r>
              <a:rPr lang="en-US" sz="1800" dirty="0"/>
              <a:t>WHERE ((</a:t>
            </a:r>
            <a:r>
              <a:rPr lang="en-US" sz="1800" dirty="0" err="1">
                <a:solidFill>
                  <a:srgbClr val="00B050"/>
                </a:solidFill>
              </a:rPr>
              <a:t>a.price</a:t>
            </a:r>
            <a:r>
              <a:rPr lang="en-US" sz="1800" dirty="0">
                <a:solidFill>
                  <a:srgbClr val="00B050"/>
                </a:solidFill>
              </a:rPr>
              <a:t> </a:t>
            </a:r>
            <a:r>
              <a:rPr lang="en-US" sz="1800" dirty="0"/>
              <a:t>&lt;</a:t>
            </a:r>
            <a:r>
              <a:rPr lang="en-US" sz="1800" dirty="0">
                <a:solidFill>
                  <a:srgbClr val="0070C0"/>
                </a:solidFill>
              </a:rPr>
              <a:t> </a:t>
            </a:r>
            <a:r>
              <a:rPr lang="en-US" sz="1800" dirty="0" err="1">
                <a:solidFill>
                  <a:srgbClr val="0070C0"/>
                </a:solidFill>
              </a:rPr>
              <a:t>b.price</a:t>
            </a:r>
            <a:r>
              <a:rPr lang="en-US" sz="1800" dirty="0"/>
              <a:t>) AND (</a:t>
            </a:r>
            <a:r>
              <a:rPr lang="en-US" sz="1800" dirty="0" err="1">
                <a:solidFill>
                  <a:srgbClr val="0070C0"/>
                </a:solidFill>
              </a:rPr>
              <a:t>b.price</a:t>
            </a:r>
            <a:r>
              <a:rPr lang="en-US" sz="1800" dirty="0">
                <a:solidFill>
                  <a:srgbClr val="0070C0"/>
                </a:solidFill>
              </a:rPr>
              <a:t> </a:t>
            </a:r>
            <a:r>
              <a:rPr lang="en-US" sz="1800" dirty="0"/>
              <a:t>&lt; </a:t>
            </a:r>
            <a:r>
              <a:rPr lang="en-US" sz="1800" dirty="0" err="1">
                <a:solidFill>
                  <a:srgbClr val="FF0000"/>
                </a:solidFill>
              </a:rPr>
              <a:t>c.price</a:t>
            </a:r>
            <a:r>
              <a:rPr lang="en-US" sz="1800" dirty="0"/>
              <a:t>)) WITHIN 10 minutes</a:t>
            </a:r>
          </a:p>
        </p:txBody>
      </p:sp>
      <p:sp>
        <p:nvSpPr>
          <p:cNvPr id="6" name="Oval 5">
            <a:extLst>
              <a:ext uri="{FF2B5EF4-FFF2-40B4-BE49-F238E27FC236}">
                <a16:creationId xmlns:a16="http://schemas.microsoft.com/office/drawing/2014/main" id="{CDDD04CC-65A2-9BC2-7215-9BBC0AC70D94}"/>
              </a:ext>
            </a:extLst>
          </p:cNvPr>
          <p:cNvSpPr/>
          <p:nvPr/>
        </p:nvSpPr>
        <p:spPr>
          <a:xfrm>
            <a:off x="1211318" y="33528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Q</a:t>
            </a:r>
            <a:r>
              <a:rPr lang="en-US" dirty="0"/>
              <a:t>1</a:t>
            </a:r>
            <a:endParaRPr lang="en-US" sz="3200" dirty="0"/>
          </a:p>
        </p:txBody>
      </p:sp>
      <p:sp>
        <p:nvSpPr>
          <p:cNvPr id="7" name="Oval 6">
            <a:extLst>
              <a:ext uri="{FF2B5EF4-FFF2-40B4-BE49-F238E27FC236}">
                <a16:creationId xmlns:a16="http://schemas.microsoft.com/office/drawing/2014/main" id="{38476BD5-C3F1-10C3-ADF8-26D8D3B8026B}"/>
              </a:ext>
            </a:extLst>
          </p:cNvPr>
          <p:cNvSpPr/>
          <p:nvPr/>
        </p:nvSpPr>
        <p:spPr>
          <a:xfrm>
            <a:off x="3998255" y="3350802"/>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Q</a:t>
            </a:r>
            <a:r>
              <a:rPr lang="en-US" dirty="0"/>
              <a:t>2</a:t>
            </a:r>
            <a:endParaRPr lang="en-US" sz="3200" dirty="0"/>
          </a:p>
        </p:txBody>
      </p:sp>
      <p:sp>
        <p:nvSpPr>
          <p:cNvPr id="8" name="Oval 7">
            <a:extLst>
              <a:ext uri="{FF2B5EF4-FFF2-40B4-BE49-F238E27FC236}">
                <a16:creationId xmlns:a16="http://schemas.microsoft.com/office/drawing/2014/main" id="{B235F2A2-6A85-736A-960B-0BFAE4BF2328}"/>
              </a:ext>
            </a:extLst>
          </p:cNvPr>
          <p:cNvSpPr/>
          <p:nvPr/>
        </p:nvSpPr>
        <p:spPr>
          <a:xfrm>
            <a:off x="6773918" y="33528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Q</a:t>
            </a:r>
            <a:r>
              <a:rPr lang="en-US" dirty="0"/>
              <a:t>3</a:t>
            </a:r>
            <a:endParaRPr lang="en-US" sz="3200" dirty="0"/>
          </a:p>
        </p:txBody>
      </p:sp>
      <p:sp>
        <p:nvSpPr>
          <p:cNvPr id="9" name="Oval 8">
            <a:extLst>
              <a:ext uri="{FF2B5EF4-FFF2-40B4-BE49-F238E27FC236}">
                <a16:creationId xmlns:a16="http://schemas.microsoft.com/office/drawing/2014/main" id="{8BC79110-51D9-FA3E-662D-BBD07321AEE8}"/>
              </a:ext>
            </a:extLst>
          </p:cNvPr>
          <p:cNvSpPr/>
          <p:nvPr/>
        </p:nvSpPr>
        <p:spPr>
          <a:xfrm>
            <a:off x="9549581" y="3350802"/>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a:t>
            </a:r>
          </a:p>
        </p:txBody>
      </p:sp>
      <p:cxnSp>
        <p:nvCxnSpPr>
          <p:cNvPr id="10" name="Straight Arrow Connector 9">
            <a:extLst>
              <a:ext uri="{FF2B5EF4-FFF2-40B4-BE49-F238E27FC236}">
                <a16:creationId xmlns:a16="http://schemas.microsoft.com/office/drawing/2014/main" id="{1FB572CC-4369-5DA9-9187-1E2BD73EBE45}"/>
              </a:ext>
            </a:extLst>
          </p:cNvPr>
          <p:cNvCxnSpPr>
            <a:cxnSpLocks/>
            <a:stCxn id="6" idx="6"/>
            <a:endCxn id="7" idx="2"/>
          </p:cNvCxnSpPr>
          <p:nvPr/>
        </p:nvCxnSpPr>
        <p:spPr>
          <a:xfrm flipV="1">
            <a:off x="2430518" y="3922302"/>
            <a:ext cx="1567737" cy="199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B236A19-AE0C-4338-30C7-E146B512A56D}"/>
              </a:ext>
            </a:extLst>
          </p:cNvPr>
          <p:cNvCxnSpPr>
            <a:cxnSpLocks/>
            <a:stCxn id="8" idx="6"/>
            <a:endCxn id="9" idx="2"/>
          </p:cNvCxnSpPr>
          <p:nvPr/>
        </p:nvCxnSpPr>
        <p:spPr>
          <a:xfrm flipV="1">
            <a:off x="7993118" y="3922302"/>
            <a:ext cx="1556463" cy="199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02640B7-5E98-B889-664A-FC638100A52D}"/>
              </a:ext>
            </a:extLst>
          </p:cNvPr>
          <p:cNvCxnSpPr>
            <a:cxnSpLocks/>
            <a:stCxn id="7" idx="6"/>
            <a:endCxn id="8" idx="2"/>
          </p:cNvCxnSpPr>
          <p:nvPr/>
        </p:nvCxnSpPr>
        <p:spPr>
          <a:xfrm>
            <a:off x="5217455" y="3922302"/>
            <a:ext cx="1556463" cy="199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12EED7D-0755-367D-11A5-29CBC9EBE8B7}"/>
              </a:ext>
            </a:extLst>
          </p:cNvPr>
          <p:cNvSpPr/>
          <p:nvPr/>
        </p:nvSpPr>
        <p:spPr>
          <a:xfrm>
            <a:off x="1627130" y="2482754"/>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2E8B5E2-03A0-0547-3176-0D86162C85EB}"/>
              </a:ext>
            </a:extLst>
          </p:cNvPr>
          <p:cNvCxnSpPr>
            <a:cxnSpLocks/>
            <a:stCxn id="13" idx="5"/>
          </p:cNvCxnSpPr>
          <p:nvPr/>
        </p:nvCxnSpPr>
        <p:spPr>
          <a:xfrm rot="5400000">
            <a:off x="1945799" y="3184337"/>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221E5B-8D36-1235-259B-41C9B6FF380B}"/>
              </a:ext>
            </a:extLst>
          </p:cNvPr>
          <p:cNvSpPr/>
          <p:nvPr/>
        </p:nvSpPr>
        <p:spPr>
          <a:xfrm>
            <a:off x="4352924" y="2490267"/>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B22EF4F-BE41-57B5-8040-06677FFD5C42}"/>
              </a:ext>
            </a:extLst>
          </p:cNvPr>
          <p:cNvCxnSpPr>
            <a:cxnSpLocks/>
            <a:stCxn id="15" idx="5"/>
          </p:cNvCxnSpPr>
          <p:nvPr/>
        </p:nvCxnSpPr>
        <p:spPr>
          <a:xfrm rot="5400000">
            <a:off x="4671593" y="3191850"/>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4CEE74B-6E61-8669-B532-C683E2F2F02C}"/>
              </a:ext>
            </a:extLst>
          </p:cNvPr>
          <p:cNvSpPr/>
          <p:nvPr/>
        </p:nvSpPr>
        <p:spPr>
          <a:xfrm>
            <a:off x="7078718" y="25146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5B9F1DB-F1AF-FE15-C7F1-B058A8D18708}"/>
              </a:ext>
            </a:extLst>
          </p:cNvPr>
          <p:cNvCxnSpPr>
            <a:cxnSpLocks/>
            <a:stCxn id="17" idx="5"/>
          </p:cNvCxnSpPr>
          <p:nvPr/>
        </p:nvCxnSpPr>
        <p:spPr>
          <a:xfrm rot="5400000">
            <a:off x="7397387" y="3216183"/>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6259C7-18AC-2C13-CE5C-C6F4D78D318A}"/>
              </a:ext>
            </a:extLst>
          </p:cNvPr>
          <p:cNvSpPr txBox="1"/>
          <p:nvPr/>
        </p:nvSpPr>
        <p:spPr>
          <a:xfrm>
            <a:off x="2855942" y="3562010"/>
            <a:ext cx="864339" cy="369332"/>
          </a:xfrm>
          <a:prstGeom prst="rect">
            <a:avLst/>
          </a:prstGeom>
          <a:noFill/>
        </p:spPr>
        <p:txBody>
          <a:bodyPr wrap="none" rtlCol="0">
            <a:spAutoFit/>
          </a:bodyPr>
          <a:lstStyle/>
          <a:p>
            <a:r>
              <a:rPr lang="en-US" dirty="0"/>
              <a:t>take </a:t>
            </a:r>
            <a:r>
              <a:rPr lang="en-US" i="1" dirty="0"/>
              <a:t>a</a:t>
            </a:r>
          </a:p>
        </p:txBody>
      </p:sp>
      <p:sp>
        <p:nvSpPr>
          <p:cNvPr id="20" name="TextBox 19">
            <a:extLst>
              <a:ext uri="{FF2B5EF4-FFF2-40B4-BE49-F238E27FC236}">
                <a16:creationId xmlns:a16="http://schemas.microsoft.com/office/drawing/2014/main" id="{B1BA7455-8FE3-2356-FCB1-480D438D098D}"/>
              </a:ext>
            </a:extLst>
          </p:cNvPr>
          <p:cNvSpPr txBox="1"/>
          <p:nvPr/>
        </p:nvSpPr>
        <p:spPr>
          <a:xfrm>
            <a:off x="5527734" y="3526808"/>
            <a:ext cx="881973" cy="369332"/>
          </a:xfrm>
          <a:prstGeom prst="rect">
            <a:avLst/>
          </a:prstGeom>
          <a:noFill/>
        </p:spPr>
        <p:txBody>
          <a:bodyPr wrap="none" rtlCol="0">
            <a:spAutoFit/>
          </a:bodyPr>
          <a:lstStyle/>
          <a:p>
            <a:r>
              <a:rPr lang="en-US" dirty="0"/>
              <a:t>take </a:t>
            </a:r>
            <a:r>
              <a:rPr lang="en-US" i="1" dirty="0"/>
              <a:t>b</a:t>
            </a:r>
          </a:p>
        </p:txBody>
      </p:sp>
      <p:sp>
        <p:nvSpPr>
          <p:cNvPr id="21" name="TextBox 20">
            <a:extLst>
              <a:ext uri="{FF2B5EF4-FFF2-40B4-BE49-F238E27FC236}">
                <a16:creationId xmlns:a16="http://schemas.microsoft.com/office/drawing/2014/main" id="{373392D8-CD60-61EE-A0D8-C5DD1624B0E2}"/>
              </a:ext>
            </a:extLst>
          </p:cNvPr>
          <p:cNvSpPr txBox="1"/>
          <p:nvPr/>
        </p:nvSpPr>
        <p:spPr>
          <a:xfrm>
            <a:off x="8308601" y="3504690"/>
            <a:ext cx="854721" cy="369332"/>
          </a:xfrm>
          <a:prstGeom prst="rect">
            <a:avLst/>
          </a:prstGeom>
          <a:noFill/>
        </p:spPr>
        <p:txBody>
          <a:bodyPr wrap="none" rtlCol="0">
            <a:spAutoFit/>
          </a:bodyPr>
          <a:lstStyle/>
          <a:p>
            <a:r>
              <a:rPr lang="en-US" dirty="0"/>
              <a:t>take </a:t>
            </a:r>
            <a:r>
              <a:rPr lang="en-US" i="1" dirty="0"/>
              <a:t>c</a:t>
            </a:r>
          </a:p>
        </p:txBody>
      </p:sp>
      <p:sp>
        <p:nvSpPr>
          <p:cNvPr id="22" name="TextBox 21">
            <a:extLst>
              <a:ext uri="{FF2B5EF4-FFF2-40B4-BE49-F238E27FC236}">
                <a16:creationId xmlns:a16="http://schemas.microsoft.com/office/drawing/2014/main" id="{39F964F3-A129-A292-7CE2-EA8EF83B5BAC}"/>
              </a:ext>
            </a:extLst>
          </p:cNvPr>
          <p:cNvSpPr txBox="1"/>
          <p:nvPr/>
        </p:nvSpPr>
        <p:spPr>
          <a:xfrm>
            <a:off x="1274540" y="2101757"/>
            <a:ext cx="1314784" cy="369332"/>
          </a:xfrm>
          <a:prstGeom prst="rect">
            <a:avLst/>
          </a:prstGeom>
          <a:noFill/>
        </p:spPr>
        <p:txBody>
          <a:bodyPr wrap="none" rtlCol="0">
            <a:spAutoFit/>
          </a:bodyPr>
          <a:lstStyle/>
          <a:p>
            <a:r>
              <a:rPr lang="en-US" dirty="0"/>
              <a:t>ignore </a:t>
            </a:r>
            <a:r>
              <a:rPr lang="en-US" i="1" dirty="0" err="1"/>
              <a:t>b,c</a:t>
            </a:r>
            <a:endParaRPr lang="en-US" i="1" dirty="0"/>
          </a:p>
        </p:txBody>
      </p:sp>
      <p:sp>
        <p:nvSpPr>
          <p:cNvPr id="23" name="TextBox 22">
            <a:extLst>
              <a:ext uri="{FF2B5EF4-FFF2-40B4-BE49-F238E27FC236}">
                <a16:creationId xmlns:a16="http://schemas.microsoft.com/office/drawing/2014/main" id="{72943A7C-5D90-F0CF-50A2-E1F30F190914}"/>
              </a:ext>
            </a:extLst>
          </p:cNvPr>
          <p:cNvSpPr txBox="1"/>
          <p:nvPr/>
        </p:nvSpPr>
        <p:spPr>
          <a:xfrm>
            <a:off x="3959280" y="2145268"/>
            <a:ext cx="1297150" cy="369332"/>
          </a:xfrm>
          <a:prstGeom prst="rect">
            <a:avLst/>
          </a:prstGeom>
          <a:noFill/>
        </p:spPr>
        <p:txBody>
          <a:bodyPr wrap="none" rtlCol="0">
            <a:spAutoFit/>
          </a:bodyPr>
          <a:lstStyle/>
          <a:p>
            <a:r>
              <a:rPr lang="en-US" dirty="0"/>
              <a:t>ignore </a:t>
            </a:r>
            <a:r>
              <a:rPr lang="en-US" i="1" dirty="0" err="1"/>
              <a:t>a,c</a:t>
            </a:r>
            <a:endParaRPr lang="en-US" i="1" dirty="0"/>
          </a:p>
        </p:txBody>
      </p:sp>
      <p:sp>
        <p:nvSpPr>
          <p:cNvPr id="24" name="TextBox 23">
            <a:extLst>
              <a:ext uri="{FF2B5EF4-FFF2-40B4-BE49-F238E27FC236}">
                <a16:creationId xmlns:a16="http://schemas.microsoft.com/office/drawing/2014/main" id="{B6106447-F5E4-0735-8CC9-34AF6D9F5005}"/>
              </a:ext>
            </a:extLst>
          </p:cNvPr>
          <p:cNvSpPr txBox="1"/>
          <p:nvPr/>
        </p:nvSpPr>
        <p:spPr>
          <a:xfrm>
            <a:off x="6808730" y="2145268"/>
            <a:ext cx="1324402" cy="369332"/>
          </a:xfrm>
          <a:prstGeom prst="rect">
            <a:avLst/>
          </a:prstGeom>
          <a:noFill/>
        </p:spPr>
        <p:txBody>
          <a:bodyPr wrap="none" rtlCol="0">
            <a:spAutoFit/>
          </a:bodyPr>
          <a:lstStyle/>
          <a:p>
            <a:r>
              <a:rPr lang="en-US" dirty="0"/>
              <a:t>ignore </a:t>
            </a:r>
            <a:r>
              <a:rPr lang="en-US" i="1" dirty="0" err="1"/>
              <a:t>a,b</a:t>
            </a:r>
            <a:endParaRPr lang="en-US" i="1" dirty="0"/>
          </a:p>
        </p:txBody>
      </p:sp>
      <p:sp>
        <p:nvSpPr>
          <p:cNvPr id="25" name="TextBox 24">
            <a:extLst>
              <a:ext uri="{FF2B5EF4-FFF2-40B4-BE49-F238E27FC236}">
                <a16:creationId xmlns:a16="http://schemas.microsoft.com/office/drawing/2014/main" id="{C0D090F3-3855-5E2E-C480-C0682C6BDDF4}"/>
              </a:ext>
            </a:extLst>
          </p:cNvPr>
          <p:cNvSpPr txBox="1"/>
          <p:nvPr/>
        </p:nvSpPr>
        <p:spPr>
          <a:xfrm>
            <a:off x="5076203" y="4135128"/>
            <a:ext cx="1838965" cy="338554"/>
          </a:xfrm>
          <a:prstGeom prst="rect">
            <a:avLst/>
          </a:prstGeom>
          <a:noFill/>
        </p:spPr>
        <p:txBody>
          <a:bodyPr wrap="none" rtlCol="0">
            <a:spAutoFit/>
          </a:bodyPr>
          <a:lstStyle/>
          <a:p>
            <a:r>
              <a:rPr lang="en-US" sz="1600" i="1" dirty="0" err="1"/>
              <a:t>a.price</a:t>
            </a:r>
            <a:r>
              <a:rPr lang="en-US" sz="1600" i="1" dirty="0"/>
              <a:t> &lt; </a:t>
            </a:r>
            <a:r>
              <a:rPr lang="en-US" sz="1600" i="1" dirty="0" err="1"/>
              <a:t>b.price</a:t>
            </a:r>
            <a:endParaRPr lang="en-US" i="1" dirty="0"/>
          </a:p>
        </p:txBody>
      </p:sp>
      <p:sp>
        <p:nvSpPr>
          <p:cNvPr id="26" name="TextBox 25">
            <a:extLst>
              <a:ext uri="{FF2B5EF4-FFF2-40B4-BE49-F238E27FC236}">
                <a16:creationId xmlns:a16="http://schemas.microsoft.com/office/drawing/2014/main" id="{034AD77D-06FD-C094-6A1D-B9B66F818D95}"/>
              </a:ext>
            </a:extLst>
          </p:cNvPr>
          <p:cNvSpPr txBox="1"/>
          <p:nvPr/>
        </p:nvSpPr>
        <p:spPr>
          <a:xfrm>
            <a:off x="7820487" y="4157246"/>
            <a:ext cx="1830950" cy="338554"/>
          </a:xfrm>
          <a:prstGeom prst="rect">
            <a:avLst/>
          </a:prstGeom>
          <a:noFill/>
        </p:spPr>
        <p:txBody>
          <a:bodyPr wrap="none" rtlCol="0">
            <a:spAutoFit/>
          </a:bodyPr>
          <a:lstStyle/>
          <a:p>
            <a:r>
              <a:rPr lang="en-US" sz="1600" i="1" dirty="0" err="1"/>
              <a:t>b.price</a:t>
            </a:r>
            <a:r>
              <a:rPr lang="en-US" sz="1600" i="1" dirty="0"/>
              <a:t> &lt; </a:t>
            </a:r>
            <a:r>
              <a:rPr lang="en-US" sz="1600" i="1" dirty="0" err="1"/>
              <a:t>c.price</a:t>
            </a:r>
            <a:endParaRPr lang="en-US" i="1" dirty="0"/>
          </a:p>
        </p:txBody>
      </p:sp>
    </p:spTree>
    <p:extLst>
      <p:ext uri="{BB962C8B-B14F-4D97-AF65-F5344CB8AC3E}">
        <p14:creationId xmlns:p14="http://schemas.microsoft.com/office/powerpoint/2010/main" val="1460762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27420"/>
            <a:ext cx="10972800" cy="4525963"/>
          </a:xfrm>
        </p:spPr>
        <p:txBody>
          <a:bodyPr/>
          <a:lstStyle/>
          <a:p>
            <a:pPr algn="l" rtl="0"/>
            <a:r>
              <a:rPr lang="en-US" dirty="0"/>
              <a:t>Data Streams</a:t>
            </a:r>
          </a:p>
          <a:p>
            <a:pPr algn="l" rtl="0"/>
            <a:r>
              <a:rPr lang="en-US" dirty="0"/>
              <a:t>Complex Event Processing - CEP</a:t>
            </a:r>
          </a:p>
          <a:p>
            <a:pPr algn="l" rtl="0"/>
            <a:r>
              <a:rPr lang="en-US" dirty="0"/>
              <a:t>Parallel CEP</a:t>
            </a:r>
          </a:p>
          <a:p>
            <a:pPr algn="l" rtl="0"/>
            <a:r>
              <a:rPr lang="en-US" dirty="0"/>
              <a:t>HYPERSONIC - Hybrid-Parallel</a:t>
            </a:r>
          </a:p>
          <a:p>
            <a:pPr lvl="1" algn="l" rtl="0"/>
            <a:r>
              <a:rPr lang="en-US" dirty="0"/>
              <a:t>Design</a:t>
            </a:r>
          </a:p>
          <a:p>
            <a:pPr lvl="1" algn="l" rtl="0"/>
            <a:r>
              <a:rPr lang="en-US" dirty="0"/>
              <a:t>Extensions</a:t>
            </a:r>
          </a:p>
          <a:p>
            <a:pPr lvl="1" algn="l" rtl="0"/>
            <a:r>
              <a:rPr lang="en-US" dirty="0"/>
              <a:t>Experimental evaluation</a:t>
            </a:r>
            <a:endParaRPr lang="he-IL" dirty="0"/>
          </a:p>
        </p:txBody>
      </p:sp>
      <p:sp>
        <p:nvSpPr>
          <p:cNvPr id="2" name="Title 1"/>
          <p:cNvSpPr>
            <a:spLocks noGrp="1"/>
          </p:cNvSpPr>
          <p:nvPr>
            <p:ph type="title"/>
          </p:nvPr>
        </p:nvSpPr>
        <p:spPr/>
        <p:txBody>
          <a:bodyPr/>
          <a:lstStyle/>
          <a:p>
            <a:r>
              <a:rPr lang="en-US" dirty="0"/>
              <a:t>Overview</a:t>
            </a:r>
            <a:endParaRPr lang="he-IL" dirty="0"/>
          </a:p>
        </p:txBody>
      </p:sp>
    </p:spTree>
    <p:extLst>
      <p:ext uri="{BB962C8B-B14F-4D97-AF65-F5344CB8AC3E}">
        <p14:creationId xmlns:p14="http://schemas.microsoft.com/office/powerpoint/2010/main" val="275280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rtl="1"/>
            <a:r>
              <a:rPr lang="en-US" sz="4100" b="1" dirty="0">
                <a:solidFill>
                  <a:schemeClr val="tx2"/>
                </a:solidFill>
                <a:effectLst>
                  <a:outerShdw blurRad="31750" dist="25400" dir="5400000" algn="tl" rotWithShape="0">
                    <a:srgbClr val="000000">
                      <a:alpha val="25000"/>
                    </a:srgbClr>
                  </a:outerShdw>
                </a:effectLst>
              </a:rPr>
              <a:t>NFA-Based Detection Example</a:t>
            </a:r>
          </a:p>
        </p:txBody>
      </p:sp>
      <p:sp>
        <p:nvSpPr>
          <p:cNvPr id="4" name="TextBox 3"/>
          <p:cNvSpPr txBox="1"/>
          <p:nvPr/>
        </p:nvSpPr>
        <p:spPr>
          <a:xfrm>
            <a:off x="5715000" y="1459468"/>
            <a:ext cx="6096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a</a:t>
            </a:r>
            <a:r>
              <a:rPr lang="en-US" baseline="-25000" dirty="0">
                <a:solidFill>
                  <a:prstClr val="black"/>
                </a:solidFill>
                <a:latin typeface="Calibri"/>
              </a:rPr>
              <a:t>1</a:t>
            </a:r>
            <a:r>
              <a:rPr lang="en-US" baseline="30000" dirty="0">
                <a:solidFill>
                  <a:prstClr val="black"/>
                </a:solidFill>
                <a:latin typeface="Calibri"/>
              </a:rPr>
              <a:t>p=1</a:t>
            </a:r>
            <a:endParaRPr lang="en-US" dirty="0">
              <a:solidFill>
                <a:prstClr val="black"/>
              </a:solidFill>
              <a:latin typeface="Calibri"/>
            </a:endParaRPr>
          </a:p>
        </p:txBody>
      </p:sp>
      <p:sp>
        <p:nvSpPr>
          <p:cNvPr id="10" name="TextBox 9"/>
          <p:cNvSpPr txBox="1"/>
          <p:nvPr/>
        </p:nvSpPr>
        <p:spPr>
          <a:xfrm>
            <a:off x="6324600" y="1459468"/>
            <a:ext cx="6096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a</a:t>
            </a:r>
            <a:r>
              <a:rPr lang="en-US" baseline="-25000" dirty="0">
                <a:solidFill>
                  <a:prstClr val="black"/>
                </a:solidFill>
                <a:latin typeface="Calibri"/>
              </a:rPr>
              <a:t>2</a:t>
            </a:r>
            <a:r>
              <a:rPr lang="en-US" baseline="30000" dirty="0">
                <a:solidFill>
                  <a:prstClr val="black"/>
                </a:solidFill>
                <a:latin typeface="Calibri"/>
              </a:rPr>
              <a:t>p=1</a:t>
            </a:r>
            <a:endParaRPr lang="en-US" dirty="0">
              <a:solidFill>
                <a:prstClr val="black"/>
              </a:solidFill>
              <a:latin typeface="Calibri"/>
            </a:endParaRPr>
          </a:p>
        </p:txBody>
      </p:sp>
      <p:sp>
        <p:nvSpPr>
          <p:cNvPr id="11" name="TextBox 10"/>
          <p:cNvSpPr txBox="1"/>
          <p:nvPr/>
        </p:nvSpPr>
        <p:spPr>
          <a:xfrm>
            <a:off x="6934200" y="1459468"/>
            <a:ext cx="6096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a</a:t>
            </a:r>
            <a:r>
              <a:rPr lang="en-US" baseline="-25000" dirty="0">
                <a:solidFill>
                  <a:prstClr val="black"/>
                </a:solidFill>
                <a:latin typeface="Calibri"/>
              </a:rPr>
              <a:t>3</a:t>
            </a:r>
            <a:r>
              <a:rPr lang="en-US" baseline="30000" dirty="0">
                <a:solidFill>
                  <a:prstClr val="black"/>
                </a:solidFill>
                <a:latin typeface="Calibri"/>
              </a:rPr>
              <a:t>p=4</a:t>
            </a:r>
            <a:endParaRPr lang="en-US" dirty="0">
              <a:solidFill>
                <a:prstClr val="black"/>
              </a:solidFill>
              <a:latin typeface="Calibri"/>
            </a:endParaRPr>
          </a:p>
        </p:txBody>
      </p:sp>
      <p:sp>
        <p:nvSpPr>
          <p:cNvPr id="12" name="TextBox 11"/>
          <p:cNvSpPr txBox="1"/>
          <p:nvPr/>
        </p:nvSpPr>
        <p:spPr>
          <a:xfrm>
            <a:off x="7543800" y="1459468"/>
            <a:ext cx="6858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b</a:t>
            </a:r>
            <a:r>
              <a:rPr lang="en-US" baseline="-25000" dirty="0">
                <a:solidFill>
                  <a:prstClr val="black"/>
                </a:solidFill>
                <a:latin typeface="Calibri"/>
              </a:rPr>
              <a:t>1</a:t>
            </a:r>
            <a:r>
              <a:rPr lang="en-US" baseline="30000" dirty="0">
                <a:solidFill>
                  <a:prstClr val="black"/>
                </a:solidFill>
                <a:latin typeface="Calibri"/>
              </a:rPr>
              <a:t>p=7</a:t>
            </a:r>
            <a:endParaRPr lang="en-US" dirty="0">
              <a:solidFill>
                <a:prstClr val="black"/>
              </a:solidFill>
              <a:latin typeface="Calibri"/>
            </a:endParaRPr>
          </a:p>
        </p:txBody>
      </p:sp>
      <p:sp>
        <p:nvSpPr>
          <p:cNvPr id="13" name="TextBox 12"/>
          <p:cNvSpPr txBox="1"/>
          <p:nvPr/>
        </p:nvSpPr>
        <p:spPr>
          <a:xfrm>
            <a:off x="8229600" y="1459468"/>
            <a:ext cx="6858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b</a:t>
            </a:r>
            <a:r>
              <a:rPr lang="en-US" baseline="-25000" dirty="0">
                <a:solidFill>
                  <a:prstClr val="black"/>
                </a:solidFill>
                <a:latin typeface="Calibri"/>
              </a:rPr>
              <a:t>2</a:t>
            </a:r>
            <a:r>
              <a:rPr lang="en-US" baseline="30000" dirty="0">
                <a:solidFill>
                  <a:prstClr val="black"/>
                </a:solidFill>
                <a:latin typeface="Calibri"/>
              </a:rPr>
              <a:t>p=9</a:t>
            </a:r>
            <a:endParaRPr lang="en-US" dirty="0">
              <a:solidFill>
                <a:prstClr val="black"/>
              </a:solidFill>
              <a:latin typeface="Calibri"/>
            </a:endParaRPr>
          </a:p>
        </p:txBody>
      </p:sp>
      <p:sp>
        <p:nvSpPr>
          <p:cNvPr id="14" name="TextBox 13"/>
          <p:cNvSpPr txBox="1"/>
          <p:nvPr/>
        </p:nvSpPr>
        <p:spPr>
          <a:xfrm>
            <a:off x="8915400" y="1459468"/>
            <a:ext cx="6858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b</a:t>
            </a:r>
            <a:r>
              <a:rPr lang="en-US" baseline="-25000" dirty="0">
                <a:solidFill>
                  <a:prstClr val="black"/>
                </a:solidFill>
                <a:latin typeface="Calibri"/>
              </a:rPr>
              <a:t>3</a:t>
            </a:r>
            <a:r>
              <a:rPr lang="en-US" baseline="30000" dirty="0">
                <a:solidFill>
                  <a:prstClr val="black"/>
                </a:solidFill>
                <a:latin typeface="Calibri"/>
              </a:rPr>
              <a:t>p=5</a:t>
            </a:r>
            <a:endParaRPr lang="en-US" dirty="0">
              <a:solidFill>
                <a:prstClr val="black"/>
              </a:solidFill>
              <a:latin typeface="Calibri"/>
            </a:endParaRPr>
          </a:p>
        </p:txBody>
      </p:sp>
      <p:sp>
        <p:nvSpPr>
          <p:cNvPr id="15" name="TextBox 14"/>
          <p:cNvSpPr txBox="1"/>
          <p:nvPr/>
        </p:nvSpPr>
        <p:spPr>
          <a:xfrm>
            <a:off x="9601200" y="1459468"/>
            <a:ext cx="6858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c</a:t>
            </a:r>
            <a:r>
              <a:rPr lang="en-US" baseline="-25000" dirty="0">
                <a:solidFill>
                  <a:prstClr val="black"/>
                </a:solidFill>
                <a:latin typeface="Calibri"/>
              </a:rPr>
              <a:t>1</a:t>
            </a:r>
            <a:r>
              <a:rPr lang="en-US" baseline="30000" dirty="0">
                <a:solidFill>
                  <a:prstClr val="black"/>
                </a:solidFill>
                <a:latin typeface="Calibri"/>
              </a:rPr>
              <a:t>p=6</a:t>
            </a:r>
            <a:endParaRPr lang="en-US" dirty="0">
              <a:solidFill>
                <a:prstClr val="black"/>
              </a:solidFill>
              <a:latin typeface="Calibri"/>
            </a:endParaRPr>
          </a:p>
        </p:txBody>
      </p:sp>
      <p:sp>
        <p:nvSpPr>
          <p:cNvPr id="16" name="Up Arrow 15"/>
          <p:cNvSpPr/>
          <p:nvPr/>
        </p:nvSpPr>
        <p:spPr>
          <a:xfrm>
            <a:off x="5486400" y="1828800"/>
            <a:ext cx="484632"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TextBox 30"/>
          <p:cNvSpPr txBox="1"/>
          <p:nvPr/>
        </p:nvSpPr>
        <p:spPr>
          <a:xfrm>
            <a:off x="428336" y="1459468"/>
            <a:ext cx="838200" cy="369332"/>
          </a:xfrm>
          <a:prstGeom prst="rect">
            <a:avLst/>
          </a:prstGeom>
          <a:solidFill>
            <a:srgbClr val="FFFF00"/>
          </a:solidFill>
          <a:ln>
            <a:solidFill>
              <a:schemeClr val="tx1"/>
            </a:solidFill>
          </a:ln>
        </p:spPr>
        <p:txBody>
          <a:bodyPr wrap="square" rtlCol="0">
            <a:spAutoFit/>
          </a:bodyPr>
          <a:lstStyle/>
          <a:p>
            <a:endParaRPr lang="en-US" dirty="0">
              <a:solidFill>
                <a:prstClr val="black"/>
              </a:solidFill>
              <a:latin typeface="Calibri"/>
            </a:endParaRPr>
          </a:p>
        </p:txBody>
      </p:sp>
      <p:graphicFrame>
        <p:nvGraphicFramePr>
          <p:cNvPr id="33" name="Object 32"/>
          <p:cNvGraphicFramePr>
            <a:graphicFrameLocks noChangeAspect="1"/>
          </p:cNvGraphicFramePr>
          <p:nvPr>
            <p:extLst>
              <p:ext uri="{D42A27DB-BD31-4B8C-83A1-F6EECF244321}">
                <p14:modId xmlns:p14="http://schemas.microsoft.com/office/powerpoint/2010/main" val="3383231340"/>
              </p:ext>
            </p:extLst>
          </p:nvPr>
        </p:nvGraphicFramePr>
        <p:xfrm>
          <a:off x="672358" y="1447800"/>
          <a:ext cx="365579" cy="393700"/>
        </p:xfrm>
        <a:graphic>
          <a:graphicData uri="http://schemas.openxmlformats.org/presentationml/2006/ole">
            <mc:AlternateContent xmlns:mc="http://schemas.openxmlformats.org/markup-compatibility/2006">
              <mc:Choice xmlns:v="urn:schemas-microsoft-com:vml" Requires="v">
                <p:oleObj name="Equation" r:id="rId3" imgW="164880" imgH="177480" progId="Equation.3">
                  <p:embed/>
                </p:oleObj>
              </mc:Choice>
              <mc:Fallback>
                <p:oleObj name="Equation" r:id="rId3" imgW="164880" imgH="177480" progId="Equation.3">
                  <p:embed/>
                  <p:pic>
                    <p:nvPicPr>
                      <p:cNvPr id="33"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58" y="1447800"/>
                        <a:ext cx="365579"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33"/>
          <p:cNvSpPr txBox="1"/>
          <p:nvPr/>
        </p:nvSpPr>
        <p:spPr>
          <a:xfrm>
            <a:off x="428336" y="1840468"/>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1</a:t>
            </a:r>
            <a:endParaRPr lang="en-US" dirty="0">
              <a:solidFill>
                <a:prstClr val="black"/>
              </a:solidFill>
              <a:latin typeface="Calibri"/>
            </a:endParaRPr>
          </a:p>
        </p:txBody>
      </p:sp>
      <p:sp>
        <p:nvSpPr>
          <p:cNvPr id="36" name="TextBox 35"/>
          <p:cNvSpPr txBox="1"/>
          <p:nvPr/>
        </p:nvSpPr>
        <p:spPr>
          <a:xfrm>
            <a:off x="428336" y="2221468"/>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2</a:t>
            </a:r>
            <a:endParaRPr lang="en-US" dirty="0">
              <a:solidFill>
                <a:prstClr val="black"/>
              </a:solidFill>
              <a:latin typeface="Calibri"/>
            </a:endParaRPr>
          </a:p>
        </p:txBody>
      </p:sp>
      <p:sp>
        <p:nvSpPr>
          <p:cNvPr id="37" name="TextBox 36"/>
          <p:cNvSpPr txBox="1"/>
          <p:nvPr/>
        </p:nvSpPr>
        <p:spPr>
          <a:xfrm>
            <a:off x="428336" y="2602468"/>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3</a:t>
            </a:r>
            <a:endParaRPr lang="en-US" dirty="0">
              <a:solidFill>
                <a:prstClr val="black"/>
              </a:solidFill>
              <a:latin typeface="Calibri"/>
            </a:endParaRPr>
          </a:p>
        </p:txBody>
      </p:sp>
      <p:sp>
        <p:nvSpPr>
          <p:cNvPr id="38" name="TextBox 37"/>
          <p:cNvSpPr txBox="1"/>
          <p:nvPr/>
        </p:nvSpPr>
        <p:spPr>
          <a:xfrm>
            <a:off x="428336" y="2971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1</a:t>
            </a:r>
            <a:r>
              <a:rPr lang="en-US" dirty="0">
                <a:solidFill>
                  <a:prstClr val="black"/>
                </a:solidFill>
                <a:latin typeface="Calibri"/>
              </a:rPr>
              <a:t>b</a:t>
            </a:r>
            <a:r>
              <a:rPr lang="en-US" baseline="-25000" dirty="0">
                <a:solidFill>
                  <a:prstClr val="black"/>
                </a:solidFill>
                <a:latin typeface="Calibri"/>
              </a:rPr>
              <a:t>1</a:t>
            </a:r>
            <a:endParaRPr lang="en-US" dirty="0">
              <a:solidFill>
                <a:prstClr val="black"/>
              </a:solidFill>
              <a:latin typeface="Calibri"/>
            </a:endParaRPr>
          </a:p>
        </p:txBody>
      </p:sp>
      <p:sp>
        <p:nvSpPr>
          <p:cNvPr id="39" name="TextBox 38"/>
          <p:cNvSpPr txBox="1"/>
          <p:nvPr/>
        </p:nvSpPr>
        <p:spPr>
          <a:xfrm>
            <a:off x="428336" y="3352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2</a:t>
            </a:r>
            <a:r>
              <a:rPr lang="en-US" dirty="0">
                <a:solidFill>
                  <a:prstClr val="black"/>
                </a:solidFill>
                <a:latin typeface="Calibri"/>
              </a:rPr>
              <a:t>b</a:t>
            </a:r>
            <a:r>
              <a:rPr lang="en-US" baseline="-25000" dirty="0">
                <a:solidFill>
                  <a:prstClr val="black"/>
                </a:solidFill>
                <a:latin typeface="Calibri"/>
              </a:rPr>
              <a:t>1</a:t>
            </a:r>
            <a:endParaRPr lang="en-US" dirty="0">
              <a:solidFill>
                <a:prstClr val="black"/>
              </a:solidFill>
              <a:latin typeface="Calibri"/>
            </a:endParaRPr>
          </a:p>
        </p:txBody>
      </p:sp>
      <p:sp>
        <p:nvSpPr>
          <p:cNvPr id="40" name="TextBox 39"/>
          <p:cNvSpPr txBox="1"/>
          <p:nvPr/>
        </p:nvSpPr>
        <p:spPr>
          <a:xfrm>
            <a:off x="428336" y="3733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3</a:t>
            </a:r>
            <a:r>
              <a:rPr lang="en-US" dirty="0">
                <a:solidFill>
                  <a:prstClr val="black"/>
                </a:solidFill>
                <a:latin typeface="Calibri"/>
              </a:rPr>
              <a:t>b</a:t>
            </a:r>
            <a:r>
              <a:rPr lang="en-US" baseline="-25000" dirty="0">
                <a:solidFill>
                  <a:prstClr val="black"/>
                </a:solidFill>
                <a:latin typeface="Calibri"/>
              </a:rPr>
              <a:t>1</a:t>
            </a:r>
            <a:endParaRPr lang="en-US" dirty="0">
              <a:solidFill>
                <a:prstClr val="black"/>
              </a:solidFill>
              <a:latin typeface="Calibri"/>
            </a:endParaRPr>
          </a:p>
        </p:txBody>
      </p:sp>
      <p:sp>
        <p:nvSpPr>
          <p:cNvPr id="41" name="TextBox 40"/>
          <p:cNvSpPr txBox="1"/>
          <p:nvPr/>
        </p:nvSpPr>
        <p:spPr>
          <a:xfrm>
            <a:off x="428336" y="4114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1</a:t>
            </a:r>
            <a:r>
              <a:rPr lang="en-US" dirty="0">
                <a:solidFill>
                  <a:prstClr val="black"/>
                </a:solidFill>
                <a:latin typeface="Calibri"/>
              </a:rPr>
              <a:t>b</a:t>
            </a:r>
            <a:r>
              <a:rPr lang="en-US" baseline="-25000" dirty="0">
                <a:solidFill>
                  <a:prstClr val="black"/>
                </a:solidFill>
                <a:latin typeface="Calibri"/>
              </a:rPr>
              <a:t>2</a:t>
            </a:r>
            <a:endParaRPr lang="en-US" dirty="0">
              <a:solidFill>
                <a:prstClr val="black"/>
              </a:solidFill>
              <a:latin typeface="Calibri"/>
            </a:endParaRPr>
          </a:p>
        </p:txBody>
      </p:sp>
      <p:sp>
        <p:nvSpPr>
          <p:cNvPr id="42" name="TextBox 41"/>
          <p:cNvSpPr txBox="1"/>
          <p:nvPr/>
        </p:nvSpPr>
        <p:spPr>
          <a:xfrm>
            <a:off x="428336" y="4495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2</a:t>
            </a:r>
            <a:r>
              <a:rPr lang="en-US" dirty="0">
                <a:solidFill>
                  <a:prstClr val="black"/>
                </a:solidFill>
                <a:latin typeface="Calibri"/>
              </a:rPr>
              <a:t>b</a:t>
            </a:r>
            <a:r>
              <a:rPr lang="en-US" baseline="-25000" dirty="0">
                <a:solidFill>
                  <a:prstClr val="black"/>
                </a:solidFill>
                <a:latin typeface="Calibri"/>
              </a:rPr>
              <a:t>2</a:t>
            </a:r>
            <a:endParaRPr lang="en-US" dirty="0">
              <a:solidFill>
                <a:prstClr val="black"/>
              </a:solidFill>
              <a:latin typeface="Calibri"/>
            </a:endParaRPr>
          </a:p>
        </p:txBody>
      </p:sp>
      <p:sp>
        <p:nvSpPr>
          <p:cNvPr id="43" name="TextBox 42"/>
          <p:cNvSpPr txBox="1"/>
          <p:nvPr/>
        </p:nvSpPr>
        <p:spPr>
          <a:xfrm>
            <a:off x="428336" y="4876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3</a:t>
            </a:r>
            <a:r>
              <a:rPr lang="en-US" dirty="0">
                <a:solidFill>
                  <a:prstClr val="black"/>
                </a:solidFill>
                <a:latin typeface="Calibri"/>
              </a:rPr>
              <a:t>b</a:t>
            </a:r>
            <a:r>
              <a:rPr lang="en-US" baseline="-25000" dirty="0">
                <a:solidFill>
                  <a:prstClr val="black"/>
                </a:solidFill>
                <a:latin typeface="Calibri"/>
              </a:rPr>
              <a:t>2</a:t>
            </a:r>
            <a:endParaRPr lang="en-US" dirty="0">
              <a:solidFill>
                <a:prstClr val="black"/>
              </a:solidFill>
              <a:latin typeface="Calibri"/>
            </a:endParaRPr>
          </a:p>
        </p:txBody>
      </p:sp>
      <p:sp>
        <p:nvSpPr>
          <p:cNvPr id="44" name="TextBox 43"/>
          <p:cNvSpPr txBox="1"/>
          <p:nvPr/>
        </p:nvSpPr>
        <p:spPr>
          <a:xfrm>
            <a:off x="428336" y="5257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1</a:t>
            </a:r>
            <a:r>
              <a:rPr lang="en-US" dirty="0">
                <a:solidFill>
                  <a:prstClr val="black"/>
                </a:solidFill>
                <a:latin typeface="Calibri"/>
              </a:rPr>
              <a:t>b</a:t>
            </a:r>
            <a:r>
              <a:rPr lang="en-US" baseline="-25000" dirty="0">
                <a:solidFill>
                  <a:prstClr val="black"/>
                </a:solidFill>
                <a:latin typeface="Calibri"/>
              </a:rPr>
              <a:t>3</a:t>
            </a:r>
            <a:endParaRPr lang="en-US" dirty="0">
              <a:solidFill>
                <a:prstClr val="black"/>
              </a:solidFill>
              <a:latin typeface="Calibri"/>
            </a:endParaRPr>
          </a:p>
        </p:txBody>
      </p:sp>
      <p:sp>
        <p:nvSpPr>
          <p:cNvPr id="45" name="TextBox 44"/>
          <p:cNvSpPr txBox="1"/>
          <p:nvPr/>
        </p:nvSpPr>
        <p:spPr>
          <a:xfrm>
            <a:off x="428336" y="5638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2</a:t>
            </a:r>
            <a:r>
              <a:rPr lang="en-US" dirty="0">
                <a:solidFill>
                  <a:prstClr val="black"/>
                </a:solidFill>
                <a:latin typeface="Calibri"/>
              </a:rPr>
              <a:t>b</a:t>
            </a:r>
            <a:r>
              <a:rPr lang="en-US" baseline="-25000" dirty="0">
                <a:solidFill>
                  <a:prstClr val="black"/>
                </a:solidFill>
                <a:latin typeface="Calibri"/>
              </a:rPr>
              <a:t>3</a:t>
            </a:r>
            <a:endParaRPr lang="en-US" dirty="0">
              <a:solidFill>
                <a:prstClr val="black"/>
              </a:solidFill>
              <a:latin typeface="Calibri"/>
            </a:endParaRPr>
          </a:p>
        </p:txBody>
      </p:sp>
      <p:sp>
        <p:nvSpPr>
          <p:cNvPr id="46" name="TextBox 45"/>
          <p:cNvSpPr txBox="1"/>
          <p:nvPr/>
        </p:nvSpPr>
        <p:spPr>
          <a:xfrm>
            <a:off x="428336" y="6019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3</a:t>
            </a:r>
            <a:r>
              <a:rPr lang="en-US" dirty="0">
                <a:solidFill>
                  <a:prstClr val="black"/>
                </a:solidFill>
                <a:latin typeface="Calibri"/>
              </a:rPr>
              <a:t>b</a:t>
            </a:r>
            <a:r>
              <a:rPr lang="en-US" baseline="-25000" dirty="0">
                <a:solidFill>
                  <a:prstClr val="black"/>
                </a:solidFill>
                <a:latin typeface="Calibri"/>
              </a:rPr>
              <a:t>3</a:t>
            </a:r>
            <a:endParaRPr lang="en-US" dirty="0">
              <a:solidFill>
                <a:prstClr val="black"/>
              </a:solidFill>
              <a:latin typeface="Calibri"/>
            </a:endParaRPr>
          </a:p>
        </p:txBody>
      </p:sp>
      <p:grpSp>
        <p:nvGrpSpPr>
          <p:cNvPr id="3" name="Group 51"/>
          <p:cNvGrpSpPr/>
          <p:nvPr/>
        </p:nvGrpSpPr>
        <p:grpSpPr>
          <a:xfrm>
            <a:off x="3962400" y="2971800"/>
            <a:ext cx="4419600" cy="1143000"/>
            <a:chOff x="609600" y="2819400"/>
            <a:chExt cx="8229600" cy="1981200"/>
          </a:xfrm>
        </p:grpSpPr>
        <p:sp>
          <p:nvSpPr>
            <p:cNvPr id="53" name="Oval 52"/>
            <p:cNvSpPr/>
            <p:nvPr/>
          </p:nvSpPr>
          <p:spPr>
            <a:xfrm>
              <a:off x="609600" y="3657600"/>
              <a:ext cx="1219201"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54" name="Oval 53"/>
            <p:cNvSpPr/>
            <p:nvPr/>
          </p:nvSpPr>
          <p:spPr>
            <a:xfrm>
              <a:off x="2971800" y="36576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55" name="Oval 54"/>
            <p:cNvSpPr/>
            <p:nvPr/>
          </p:nvSpPr>
          <p:spPr>
            <a:xfrm>
              <a:off x="5334000" y="36576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56" name="Oval 55"/>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57" name="Straight Arrow Connector 56"/>
            <p:cNvCxnSpPr>
              <a:stCxn id="53" idx="6"/>
              <a:endCxn id="54"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5" idx="6"/>
              <a:endCxn id="56"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4" idx="6"/>
              <a:endCxn id="55"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61" name="Straight Arrow Connector 60"/>
            <p:cNvCxnSpPr>
              <a:stCxn id="60"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63" name="Straight Arrow Connector 62"/>
            <p:cNvCxnSpPr>
              <a:stCxn id="62"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65" name="Straight Arrow Connector 64"/>
            <p:cNvCxnSpPr>
              <a:stCxn id="64"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5" name="Group 66"/>
          <p:cNvGrpSpPr/>
          <p:nvPr/>
        </p:nvGrpSpPr>
        <p:grpSpPr>
          <a:xfrm>
            <a:off x="3962400" y="2971800"/>
            <a:ext cx="4419600" cy="1143000"/>
            <a:chOff x="609600" y="2819400"/>
            <a:chExt cx="8229600" cy="1981200"/>
          </a:xfrm>
        </p:grpSpPr>
        <p:sp>
          <p:nvSpPr>
            <p:cNvPr id="68" name="Oval 67"/>
            <p:cNvSpPr/>
            <p:nvPr/>
          </p:nvSpPr>
          <p:spPr>
            <a:xfrm>
              <a:off x="609600" y="3657600"/>
              <a:ext cx="1219201"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69" name="Oval 68"/>
            <p:cNvSpPr/>
            <p:nvPr/>
          </p:nvSpPr>
          <p:spPr>
            <a:xfrm>
              <a:off x="2971800" y="36576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70" name="Oval 69"/>
            <p:cNvSpPr/>
            <p:nvPr/>
          </p:nvSpPr>
          <p:spPr>
            <a:xfrm>
              <a:off x="5334000" y="36576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71" name="Oval 70"/>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72" name="Straight Arrow Connector 71"/>
            <p:cNvCxnSpPr>
              <a:stCxn id="68" idx="6"/>
              <a:endCxn id="69"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70" idx="6"/>
              <a:endCxn id="71"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9" idx="6"/>
              <a:endCxn id="70"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6" name="Straight Arrow Connector 75"/>
            <p:cNvCxnSpPr>
              <a:stCxn id="75"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8" name="Straight Arrow Connector 77"/>
            <p:cNvCxnSpPr>
              <a:stCxn id="77"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80" name="Straight Arrow Connector 79"/>
            <p:cNvCxnSpPr>
              <a:stCxn id="79"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6" name="Group 80"/>
          <p:cNvGrpSpPr/>
          <p:nvPr/>
        </p:nvGrpSpPr>
        <p:grpSpPr>
          <a:xfrm>
            <a:off x="3962400" y="2971800"/>
            <a:ext cx="4419600" cy="1143000"/>
            <a:chOff x="609600" y="2819400"/>
            <a:chExt cx="8229600" cy="1981200"/>
          </a:xfrm>
        </p:grpSpPr>
        <p:sp>
          <p:nvSpPr>
            <p:cNvPr id="82" name="Oval 81"/>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83" name="Oval 82"/>
            <p:cNvSpPr/>
            <p:nvPr/>
          </p:nvSpPr>
          <p:spPr>
            <a:xfrm>
              <a:off x="2971800" y="3657600"/>
              <a:ext cx="1219201"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84" name="Oval 83"/>
            <p:cNvSpPr/>
            <p:nvPr/>
          </p:nvSpPr>
          <p:spPr>
            <a:xfrm>
              <a:off x="5334000" y="36576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85" name="Oval 84"/>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86" name="Straight Arrow Connector 85"/>
            <p:cNvCxnSpPr>
              <a:stCxn id="82" idx="6"/>
              <a:endCxn id="83"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4" idx="6"/>
              <a:endCxn id="85"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3" idx="6"/>
              <a:endCxn id="84"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0" name="Straight Arrow Connector 89"/>
            <p:cNvCxnSpPr>
              <a:stCxn id="89"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2" name="Straight Arrow Connector 91"/>
            <p:cNvCxnSpPr>
              <a:stCxn id="91"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4" name="Straight Arrow Connector 93"/>
            <p:cNvCxnSpPr>
              <a:stCxn id="93"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7" name="Group 95"/>
          <p:cNvGrpSpPr/>
          <p:nvPr/>
        </p:nvGrpSpPr>
        <p:grpSpPr>
          <a:xfrm>
            <a:off x="3962400" y="2971800"/>
            <a:ext cx="4419600" cy="1143000"/>
            <a:chOff x="609600" y="2819400"/>
            <a:chExt cx="8229600" cy="1981200"/>
          </a:xfrm>
        </p:grpSpPr>
        <p:sp>
          <p:nvSpPr>
            <p:cNvPr id="97" name="Oval 96"/>
            <p:cNvSpPr/>
            <p:nvPr/>
          </p:nvSpPr>
          <p:spPr>
            <a:xfrm>
              <a:off x="609600" y="3657600"/>
              <a:ext cx="1219201"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98" name="Oval 97"/>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99" name="Oval 98"/>
            <p:cNvSpPr/>
            <p:nvPr/>
          </p:nvSpPr>
          <p:spPr>
            <a:xfrm>
              <a:off x="5334000" y="36576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00" name="Oval 99"/>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101" name="Straight Arrow Connector 100"/>
            <p:cNvCxnSpPr>
              <a:stCxn id="97" idx="6"/>
              <a:endCxn id="98"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99" idx="6"/>
              <a:endCxn id="100"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8" idx="6"/>
              <a:endCxn id="99"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05" name="Straight Arrow Connector 104"/>
            <p:cNvCxnSpPr>
              <a:stCxn id="104"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07" name="Straight Arrow Connector 106"/>
            <p:cNvCxnSpPr>
              <a:stCxn id="106"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09" name="Straight Arrow Connector 108"/>
            <p:cNvCxnSpPr>
              <a:stCxn id="108"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8" name="Group 109"/>
          <p:cNvGrpSpPr/>
          <p:nvPr/>
        </p:nvGrpSpPr>
        <p:grpSpPr>
          <a:xfrm>
            <a:off x="3962400" y="2971800"/>
            <a:ext cx="4419600" cy="1143000"/>
            <a:chOff x="609600" y="2819400"/>
            <a:chExt cx="8229600" cy="1981200"/>
          </a:xfrm>
        </p:grpSpPr>
        <p:sp>
          <p:nvSpPr>
            <p:cNvPr id="111" name="Oval 110"/>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12" name="Oval 111"/>
            <p:cNvSpPr/>
            <p:nvPr/>
          </p:nvSpPr>
          <p:spPr>
            <a:xfrm>
              <a:off x="2971800" y="3657600"/>
              <a:ext cx="1219201"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13" name="Oval 112"/>
            <p:cNvSpPr/>
            <p:nvPr/>
          </p:nvSpPr>
          <p:spPr>
            <a:xfrm>
              <a:off x="5334000" y="36576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14" name="Oval 113"/>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115" name="Straight Arrow Connector 114"/>
            <p:cNvCxnSpPr>
              <a:stCxn id="111" idx="6"/>
              <a:endCxn id="112"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13" idx="6"/>
              <a:endCxn id="114"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12" idx="6"/>
              <a:endCxn id="113"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9" name="Straight Arrow Connector 118"/>
            <p:cNvCxnSpPr>
              <a:stCxn id="118"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0" name="Oval 119"/>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21" name="Straight Arrow Connector 120"/>
            <p:cNvCxnSpPr>
              <a:stCxn id="120"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23" name="Straight Arrow Connector 122"/>
            <p:cNvCxnSpPr>
              <a:stCxn id="122"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9" name="Group 124"/>
          <p:cNvGrpSpPr/>
          <p:nvPr/>
        </p:nvGrpSpPr>
        <p:grpSpPr>
          <a:xfrm>
            <a:off x="3962400" y="2971800"/>
            <a:ext cx="4419600" cy="1143000"/>
            <a:chOff x="609600" y="2819400"/>
            <a:chExt cx="8229600" cy="1981200"/>
          </a:xfrm>
        </p:grpSpPr>
        <p:sp>
          <p:nvSpPr>
            <p:cNvPr id="126" name="Oval 125"/>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27" name="Oval 126"/>
            <p:cNvSpPr/>
            <p:nvPr/>
          </p:nvSpPr>
          <p:spPr>
            <a:xfrm>
              <a:off x="2971800" y="3657600"/>
              <a:ext cx="1219201"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28" name="Oval 127"/>
            <p:cNvSpPr/>
            <p:nvPr/>
          </p:nvSpPr>
          <p:spPr>
            <a:xfrm>
              <a:off x="5334000" y="3657600"/>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29" name="Oval 128"/>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130" name="Straight Arrow Connector 129"/>
            <p:cNvCxnSpPr>
              <a:stCxn id="126" idx="6"/>
              <a:endCxn id="127"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28" idx="6"/>
              <a:endCxn id="129"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7" idx="6"/>
              <a:endCxn id="128"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3" name="Oval 132"/>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34" name="Straight Arrow Connector 133"/>
            <p:cNvCxnSpPr>
              <a:stCxn id="133"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36" name="Straight Arrow Connector 135"/>
            <p:cNvCxnSpPr>
              <a:stCxn id="135"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38" name="Straight Arrow Connector 137"/>
            <p:cNvCxnSpPr>
              <a:stCxn id="137"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7" name="Group 139"/>
          <p:cNvGrpSpPr/>
          <p:nvPr/>
        </p:nvGrpSpPr>
        <p:grpSpPr>
          <a:xfrm>
            <a:off x="3962400" y="2971800"/>
            <a:ext cx="4419600" cy="1143000"/>
            <a:chOff x="609600" y="2819400"/>
            <a:chExt cx="8229600" cy="1981200"/>
          </a:xfrm>
        </p:grpSpPr>
        <p:sp>
          <p:nvSpPr>
            <p:cNvPr id="141" name="Oval 140"/>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42" name="Oval 141"/>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43" name="Oval 142"/>
            <p:cNvSpPr/>
            <p:nvPr/>
          </p:nvSpPr>
          <p:spPr>
            <a:xfrm>
              <a:off x="5334000" y="3657600"/>
              <a:ext cx="1219200"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44" name="Oval 143"/>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145" name="Straight Arrow Connector 144"/>
            <p:cNvCxnSpPr>
              <a:stCxn id="141" idx="6"/>
              <a:endCxn id="142"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43" idx="6"/>
              <a:endCxn id="144"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42" idx="6"/>
              <a:endCxn id="143"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49" name="Straight Arrow Connector 148"/>
            <p:cNvCxnSpPr>
              <a:stCxn id="148"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51" name="Straight Arrow Connector 150"/>
            <p:cNvCxnSpPr>
              <a:stCxn id="150"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53" name="Straight Arrow Connector 152"/>
            <p:cNvCxnSpPr>
              <a:stCxn id="152"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8" name="Group 153"/>
          <p:cNvGrpSpPr/>
          <p:nvPr/>
        </p:nvGrpSpPr>
        <p:grpSpPr>
          <a:xfrm>
            <a:off x="3962400" y="2971800"/>
            <a:ext cx="4419600" cy="1143000"/>
            <a:chOff x="609600" y="2819400"/>
            <a:chExt cx="8229600" cy="1981200"/>
          </a:xfrm>
        </p:grpSpPr>
        <p:sp>
          <p:nvSpPr>
            <p:cNvPr id="155" name="Oval 154"/>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56" name="Oval 155"/>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57" name="Oval 156"/>
            <p:cNvSpPr/>
            <p:nvPr/>
          </p:nvSpPr>
          <p:spPr>
            <a:xfrm>
              <a:off x="5334000" y="3657600"/>
              <a:ext cx="1219200"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58" name="Oval 157"/>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159" name="Straight Arrow Connector 158"/>
            <p:cNvCxnSpPr>
              <a:stCxn id="155" idx="6"/>
              <a:endCxn id="156"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157" idx="6"/>
              <a:endCxn id="158"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56" idx="6"/>
              <a:endCxn id="157"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63" name="Straight Arrow Connector 162"/>
            <p:cNvCxnSpPr>
              <a:stCxn id="162"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4" name="Oval 163"/>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65" name="Straight Arrow Connector 164"/>
            <p:cNvCxnSpPr>
              <a:stCxn id="164"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67" name="Straight Arrow Connector 166"/>
            <p:cNvCxnSpPr>
              <a:stCxn id="166"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9" name="Group 167"/>
          <p:cNvGrpSpPr/>
          <p:nvPr/>
        </p:nvGrpSpPr>
        <p:grpSpPr>
          <a:xfrm>
            <a:off x="3962400" y="2971800"/>
            <a:ext cx="4419600" cy="1143000"/>
            <a:chOff x="609600" y="2819400"/>
            <a:chExt cx="8229600" cy="1981200"/>
          </a:xfrm>
        </p:grpSpPr>
        <p:sp>
          <p:nvSpPr>
            <p:cNvPr id="169" name="Oval 168"/>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70" name="Oval 169"/>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71" name="Oval 170"/>
            <p:cNvSpPr/>
            <p:nvPr/>
          </p:nvSpPr>
          <p:spPr>
            <a:xfrm>
              <a:off x="5334000" y="3657600"/>
              <a:ext cx="1219200"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172" name="Oval 171"/>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173" name="Straight Arrow Connector 172"/>
            <p:cNvCxnSpPr>
              <a:stCxn id="169" idx="6"/>
              <a:endCxn id="170"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71" idx="6"/>
              <a:endCxn id="172"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70" idx="6"/>
              <a:endCxn id="171"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77" name="Straight Arrow Connector 176"/>
            <p:cNvCxnSpPr>
              <a:stCxn id="176"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79" name="Straight Arrow Connector 178"/>
            <p:cNvCxnSpPr>
              <a:stCxn id="178"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81" name="Straight Arrow Connector 180"/>
            <p:cNvCxnSpPr>
              <a:stCxn id="180"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7"/>
          <p:cNvGrpSpPr/>
          <p:nvPr/>
        </p:nvGrpSpPr>
        <p:grpSpPr>
          <a:xfrm>
            <a:off x="3962400" y="2971800"/>
            <a:ext cx="4419600" cy="1143000"/>
            <a:chOff x="609600" y="2819400"/>
            <a:chExt cx="8229600" cy="1981200"/>
          </a:xfrm>
        </p:grpSpPr>
        <p:sp>
          <p:nvSpPr>
            <p:cNvPr id="199" name="Oval 198"/>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00" name="Oval 199"/>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01" name="Oval 200"/>
            <p:cNvSpPr/>
            <p:nvPr/>
          </p:nvSpPr>
          <p:spPr>
            <a:xfrm>
              <a:off x="5334000" y="3657600"/>
              <a:ext cx="1219200"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02" name="Oval 201"/>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203" name="Straight Arrow Connector 202"/>
            <p:cNvCxnSpPr>
              <a:stCxn id="199" idx="6"/>
              <a:endCxn id="200"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201" idx="6"/>
              <a:endCxn id="202"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200" idx="6"/>
              <a:endCxn id="201"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6" name="Oval 205"/>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07" name="Straight Arrow Connector 206"/>
            <p:cNvCxnSpPr>
              <a:stCxn id="206"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8" name="Oval 207"/>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09" name="Straight Arrow Connector 208"/>
            <p:cNvCxnSpPr>
              <a:stCxn id="208"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0" name="Oval 209"/>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11" name="Straight Arrow Connector 210"/>
            <p:cNvCxnSpPr>
              <a:stCxn id="210"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1" name="Group 211"/>
          <p:cNvGrpSpPr/>
          <p:nvPr/>
        </p:nvGrpSpPr>
        <p:grpSpPr>
          <a:xfrm>
            <a:off x="3962400" y="2971800"/>
            <a:ext cx="4419600" cy="1143000"/>
            <a:chOff x="609600" y="2819400"/>
            <a:chExt cx="8229600" cy="1981200"/>
          </a:xfrm>
        </p:grpSpPr>
        <p:sp>
          <p:nvSpPr>
            <p:cNvPr id="213" name="Oval 212"/>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14" name="Oval 213"/>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15" name="Oval 214"/>
            <p:cNvSpPr/>
            <p:nvPr/>
          </p:nvSpPr>
          <p:spPr>
            <a:xfrm>
              <a:off x="5334000" y="3657600"/>
              <a:ext cx="1219200"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16" name="Oval 215"/>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217" name="Straight Arrow Connector 216"/>
            <p:cNvCxnSpPr>
              <a:stCxn id="213" idx="6"/>
              <a:endCxn id="214"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5" idx="6"/>
              <a:endCxn id="216"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4" idx="6"/>
              <a:endCxn id="215"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0" name="Oval 219"/>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21" name="Straight Arrow Connector 220"/>
            <p:cNvCxnSpPr>
              <a:stCxn id="220"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2" name="Oval 221"/>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23" name="Straight Arrow Connector 222"/>
            <p:cNvCxnSpPr>
              <a:stCxn id="222"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4" name="Oval 223"/>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25" name="Straight Arrow Connector 224"/>
            <p:cNvCxnSpPr>
              <a:stCxn id="224"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2" name="Group 225"/>
          <p:cNvGrpSpPr/>
          <p:nvPr/>
        </p:nvGrpSpPr>
        <p:grpSpPr>
          <a:xfrm>
            <a:off x="3962400" y="2971800"/>
            <a:ext cx="4419600" cy="1143000"/>
            <a:chOff x="609600" y="2819400"/>
            <a:chExt cx="8229600" cy="1981200"/>
          </a:xfrm>
        </p:grpSpPr>
        <p:sp>
          <p:nvSpPr>
            <p:cNvPr id="227" name="Oval 226"/>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28" name="Oval 227"/>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29" name="Oval 228"/>
            <p:cNvSpPr/>
            <p:nvPr/>
          </p:nvSpPr>
          <p:spPr>
            <a:xfrm>
              <a:off x="5334000" y="3657600"/>
              <a:ext cx="1219200"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30" name="Oval 229"/>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231" name="Straight Arrow Connector 230"/>
            <p:cNvCxnSpPr>
              <a:stCxn id="227" idx="6"/>
              <a:endCxn id="228"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a:stCxn id="229" idx="6"/>
              <a:endCxn id="230"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228" idx="6"/>
              <a:endCxn id="229"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34" name="Oval 233"/>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35" name="Straight Arrow Connector 234"/>
            <p:cNvCxnSpPr>
              <a:stCxn id="234"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37" name="Straight Arrow Connector 236"/>
            <p:cNvCxnSpPr>
              <a:stCxn id="236"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39" name="Straight Arrow Connector 238"/>
            <p:cNvCxnSpPr>
              <a:stCxn id="238"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3" name="Group 241"/>
          <p:cNvGrpSpPr/>
          <p:nvPr/>
        </p:nvGrpSpPr>
        <p:grpSpPr>
          <a:xfrm>
            <a:off x="3962400" y="2971800"/>
            <a:ext cx="4419600" cy="1143000"/>
            <a:chOff x="609600" y="2819400"/>
            <a:chExt cx="8229600" cy="1981200"/>
          </a:xfrm>
        </p:grpSpPr>
        <p:sp>
          <p:nvSpPr>
            <p:cNvPr id="243" name="Oval 242"/>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44" name="Oval 243"/>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45" name="Oval 244"/>
            <p:cNvSpPr/>
            <p:nvPr/>
          </p:nvSpPr>
          <p:spPr>
            <a:xfrm>
              <a:off x="5334000" y="3657600"/>
              <a:ext cx="1219200"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46" name="Oval 245"/>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247" name="Straight Arrow Connector 246"/>
            <p:cNvCxnSpPr>
              <a:stCxn id="243" idx="6"/>
              <a:endCxn id="244"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45" idx="6"/>
              <a:endCxn id="246"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244" idx="6"/>
              <a:endCxn id="245"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0" name="Oval 249"/>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51" name="Straight Arrow Connector 250"/>
            <p:cNvCxnSpPr>
              <a:stCxn id="250"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2" name="Oval 251"/>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53" name="Straight Arrow Connector 252"/>
            <p:cNvCxnSpPr>
              <a:stCxn id="252"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4" name="Oval 253"/>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55" name="Straight Arrow Connector 254"/>
            <p:cNvCxnSpPr>
              <a:stCxn id="254"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4" name="Group 255"/>
          <p:cNvGrpSpPr/>
          <p:nvPr/>
        </p:nvGrpSpPr>
        <p:grpSpPr>
          <a:xfrm>
            <a:off x="3962400" y="2971800"/>
            <a:ext cx="4419600" cy="1143000"/>
            <a:chOff x="609600" y="2819400"/>
            <a:chExt cx="8229600" cy="1981200"/>
          </a:xfrm>
        </p:grpSpPr>
        <p:sp>
          <p:nvSpPr>
            <p:cNvPr id="257" name="Oval 256"/>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58" name="Oval 257"/>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59" name="Oval 258"/>
            <p:cNvSpPr/>
            <p:nvPr/>
          </p:nvSpPr>
          <p:spPr>
            <a:xfrm>
              <a:off x="5334000" y="3657600"/>
              <a:ext cx="1219200"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60" name="Oval 259"/>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261" name="Straight Arrow Connector 260"/>
            <p:cNvCxnSpPr>
              <a:stCxn id="257" idx="6"/>
              <a:endCxn id="258"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59" idx="6"/>
              <a:endCxn id="260"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58" idx="6"/>
              <a:endCxn id="259"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4" name="Oval 263"/>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65" name="Straight Arrow Connector 264"/>
            <p:cNvCxnSpPr>
              <a:stCxn id="264"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6" name="Oval 265"/>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67" name="Straight Arrow Connector 266"/>
            <p:cNvCxnSpPr>
              <a:stCxn id="266"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8" name="Oval 267"/>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69" name="Straight Arrow Connector 268"/>
            <p:cNvCxnSpPr>
              <a:stCxn id="268"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5" name="Group 269"/>
          <p:cNvGrpSpPr/>
          <p:nvPr/>
        </p:nvGrpSpPr>
        <p:grpSpPr>
          <a:xfrm>
            <a:off x="3962400" y="2971800"/>
            <a:ext cx="4419600" cy="1143000"/>
            <a:chOff x="609600" y="2819400"/>
            <a:chExt cx="8229600" cy="1981200"/>
          </a:xfrm>
        </p:grpSpPr>
        <p:sp>
          <p:nvSpPr>
            <p:cNvPr id="271" name="Oval 270"/>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72" name="Oval 271"/>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73" name="Oval 272"/>
            <p:cNvSpPr/>
            <p:nvPr/>
          </p:nvSpPr>
          <p:spPr>
            <a:xfrm>
              <a:off x="5334000" y="3657600"/>
              <a:ext cx="1219200" cy="1143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74" name="Oval 273"/>
            <p:cNvSpPr/>
            <p:nvPr/>
          </p:nvSpPr>
          <p:spPr>
            <a:xfrm>
              <a:off x="7620000" y="3657600"/>
              <a:ext cx="1219200" cy="1143000"/>
            </a:xfrm>
            <a:prstGeom prst="ellipse">
              <a:avLst/>
            </a:prstGeom>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275" name="Straight Arrow Connector 274"/>
            <p:cNvCxnSpPr>
              <a:stCxn id="271" idx="6"/>
              <a:endCxn id="272"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stCxn id="273" idx="6"/>
              <a:endCxn id="274"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a:stCxn id="272" idx="6"/>
              <a:endCxn id="273"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78" name="Oval 277"/>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79" name="Straight Arrow Connector 278"/>
            <p:cNvCxnSpPr>
              <a:stCxn id="278"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0" name="Oval 279"/>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1" name="Straight Arrow Connector 280"/>
            <p:cNvCxnSpPr>
              <a:stCxn id="280"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2" name="Oval 281"/>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83" name="Straight Arrow Connector 282"/>
            <p:cNvCxnSpPr>
              <a:stCxn id="282"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6" name="Group 285"/>
          <p:cNvGrpSpPr/>
          <p:nvPr/>
        </p:nvGrpSpPr>
        <p:grpSpPr>
          <a:xfrm>
            <a:off x="3962400" y="2971800"/>
            <a:ext cx="4419600" cy="1143000"/>
            <a:chOff x="609600" y="2819400"/>
            <a:chExt cx="8229600" cy="1981200"/>
          </a:xfrm>
        </p:grpSpPr>
        <p:sp>
          <p:nvSpPr>
            <p:cNvPr id="287" name="Oval 286"/>
            <p:cNvSpPr/>
            <p:nvPr/>
          </p:nvSpPr>
          <p:spPr>
            <a:xfrm>
              <a:off x="6096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88" name="Oval 287"/>
            <p:cNvSpPr/>
            <p:nvPr/>
          </p:nvSpPr>
          <p:spPr>
            <a:xfrm>
              <a:off x="2971800" y="3657600"/>
              <a:ext cx="1219201"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89" name="Oval 288"/>
            <p:cNvSpPr/>
            <p:nvPr/>
          </p:nvSpPr>
          <p:spPr>
            <a:xfrm>
              <a:off x="5334000" y="3657600"/>
              <a:ext cx="1219200" cy="1143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290" name="Oval 289"/>
            <p:cNvSpPr/>
            <p:nvPr/>
          </p:nvSpPr>
          <p:spPr>
            <a:xfrm>
              <a:off x="7620000" y="3657600"/>
              <a:ext cx="1219200" cy="1143000"/>
            </a:xfrm>
            <a:prstGeom prst="ellipse">
              <a:avLst/>
            </a:prstGeom>
            <a:solidFill>
              <a:srgbClr val="FFC000"/>
            </a:solidFill>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291" name="Straight Arrow Connector 290"/>
            <p:cNvCxnSpPr>
              <a:stCxn id="287" idx="6"/>
              <a:endCxn id="288" idx="2"/>
            </p:cNvCxnSpPr>
            <p:nvPr/>
          </p:nvCxnSpPr>
          <p:spPr>
            <a:xfrm>
              <a:off x="18288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92" name="Straight Arrow Connector 291"/>
            <p:cNvCxnSpPr>
              <a:stCxn id="289" idx="6"/>
              <a:endCxn id="290" idx="2"/>
            </p:cNvCxnSpPr>
            <p:nvPr/>
          </p:nvCxnSpPr>
          <p:spPr>
            <a:xfrm>
              <a:off x="6553200" y="4229100"/>
              <a:ext cx="1066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88" idx="6"/>
              <a:endCxn id="289" idx="2"/>
            </p:cNvCxnSpPr>
            <p:nvPr/>
          </p:nvCxnSpPr>
          <p:spPr>
            <a:xfrm>
              <a:off x="4191000" y="4229100"/>
              <a:ext cx="1143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4" name="Oval 293"/>
            <p:cNvSpPr/>
            <p:nvPr/>
          </p:nvSpPr>
          <p:spPr>
            <a:xfrm>
              <a:off x="9906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95" name="Straight Arrow Connector 294"/>
            <p:cNvCxnSpPr>
              <a:stCxn id="294" idx="5"/>
            </p:cNvCxnSpPr>
            <p:nvPr/>
          </p:nvCxnSpPr>
          <p:spPr>
            <a:xfrm rot="5400000">
              <a:off x="13092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6" name="Oval 295"/>
            <p:cNvSpPr/>
            <p:nvPr/>
          </p:nvSpPr>
          <p:spPr>
            <a:xfrm>
              <a:off x="3352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97" name="Straight Arrow Connector 296"/>
            <p:cNvCxnSpPr>
              <a:stCxn id="296" idx="5"/>
            </p:cNvCxnSpPr>
            <p:nvPr/>
          </p:nvCxnSpPr>
          <p:spPr>
            <a:xfrm rot="5400000">
              <a:off x="3671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8" name="Oval 297"/>
            <p:cNvSpPr/>
            <p:nvPr/>
          </p:nvSpPr>
          <p:spPr>
            <a:xfrm>
              <a:off x="5638800" y="2819400"/>
              <a:ext cx="533400" cy="838200"/>
            </a:xfrm>
            <a:prstGeom prst="ellipse">
              <a:avLst/>
            </a:prstGeom>
            <a:noFill/>
            <a:ln w="38100" cap="fla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99" name="Straight Arrow Connector 298"/>
            <p:cNvCxnSpPr>
              <a:stCxn id="298" idx="5"/>
            </p:cNvCxnSpPr>
            <p:nvPr/>
          </p:nvCxnSpPr>
          <p:spPr>
            <a:xfrm rot="5400000">
              <a:off x="5957468" y="3520982"/>
              <a:ext cx="122751" cy="1504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00" name="Multiply 299"/>
          <p:cNvSpPr/>
          <p:nvPr/>
        </p:nvSpPr>
        <p:spPr>
          <a:xfrm>
            <a:off x="504536" y="2819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1" name="Multiply 300"/>
          <p:cNvSpPr/>
          <p:nvPr/>
        </p:nvSpPr>
        <p:spPr>
          <a:xfrm>
            <a:off x="504536" y="3200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2" name="Multiply 301"/>
          <p:cNvSpPr/>
          <p:nvPr/>
        </p:nvSpPr>
        <p:spPr>
          <a:xfrm>
            <a:off x="504536" y="3581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3" name="Multiply 302"/>
          <p:cNvSpPr/>
          <p:nvPr/>
        </p:nvSpPr>
        <p:spPr>
          <a:xfrm>
            <a:off x="504536" y="3962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4" name="Multiply 303"/>
          <p:cNvSpPr/>
          <p:nvPr/>
        </p:nvSpPr>
        <p:spPr>
          <a:xfrm>
            <a:off x="504536" y="4343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5" name="Multiply 304"/>
          <p:cNvSpPr/>
          <p:nvPr/>
        </p:nvSpPr>
        <p:spPr>
          <a:xfrm>
            <a:off x="504536" y="4724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7" name="TextBox 316"/>
          <p:cNvSpPr txBox="1"/>
          <p:nvPr/>
        </p:nvSpPr>
        <p:spPr>
          <a:xfrm>
            <a:off x="5181601" y="2133601"/>
            <a:ext cx="2459845" cy="1015663"/>
          </a:xfrm>
          <a:prstGeom prst="rect">
            <a:avLst/>
          </a:prstGeom>
          <a:solidFill>
            <a:srgbClr val="00B050"/>
          </a:solidFill>
          <a:ln>
            <a:solidFill>
              <a:schemeClr val="accent1">
                <a:shade val="50000"/>
              </a:schemeClr>
            </a:solidFill>
          </a:ln>
        </p:spPr>
        <p:txBody>
          <a:bodyPr wrap="square" rtlCol="0">
            <a:spAutoFit/>
          </a:bodyPr>
          <a:lstStyle/>
          <a:p>
            <a:pPr algn="ctr"/>
            <a:r>
              <a:rPr lang="en-US" sz="6000" dirty="0">
                <a:solidFill>
                  <a:prstClr val="black"/>
                </a:solidFill>
                <a:latin typeface="Calibri"/>
              </a:rPr>
              <a:t>a</a:t>
            </a:r>
            <a:r>
              <a:rPr lang="en-US" sz="6000" baseline="-25000" dirty="0">
                <a:solidFill>
                  <a:prstClr val="black"/>
                </a:solidFill>
                <a:latin typeface="Calibri"/>
              </a:rPr>
              <a:t>1</a:t>
            </a:r>
            <a:r>
              <a:rPr lang="en-US" sz="6000" dirty="0">
                <a:solidFill>
                  <a:prstClr val="black"/>
                </a:solidFill>
                <a:latin typeface="Calibri"/>
              </a:rPr>
              <a:t>b</a:t>
            </a:r>
            <a:r>
              <a:rPr lang="en-US" sz="6000" baseline="-25000" dirty="0">
                <a:solidFill>
                  <a:prstClr val="black"/>
                </a:solidFill>
                <a:latin typeface="Calibri"/>
              </a:rPr>
              <a:t>3 </a:t>
            </a:r>
            <a:r>
              <a:rPr lang="ru-RU" sz="6000" dirty="0">
                <a:solidFill>
                  <a:prstClr val="black"/>
                </a:solidFill>
                <a:latin typeface="Calibri"/>
              </a:rPr>
              <a:t>с</a:t>
            </a:r>
            <a:r>
              <a:rPr lang="en-US" sz="6000" baseline="-25000" dirty="0">
                <a:solidFill>
                  <a:prstClr val="black"/>
                </a:solidFill>
                <a:latin typeface="Calibri"/>
              </a:rPr>
              <a:t>1</a:t>
            </a:r>
            <a:endParaRPr lang="en-US" sz="6000" dirty="0">
              <a:solidFill>
                <a:prstClr val="black"/>
              </a:solidFill>
              <a:latin typeface="Calibri"/>
            </a:endParaRPr>
          </a:p>
        </p:txBody>
      </p:sp>
      <p:sp>
        <p:nvSpPr>
          <p:cNvPr id="318" name="TextBox 317"/>
          <p:cNvSpPr txBox="1"/>
          <p:nvPr/>
        </p:nvSpPr>
        <p:spPr>
          <a:xfrm>
            <a:off x="5181601" y="3124201"/>
            <a:ext cx="2459845" cy="1015663"/>
          </a:xfrm>
          <a:prstGeom prst="rect">
            <a:avLst/>
          </a:prstGeom>
          <a:solidFill>
            <a:srgbClr val="00B050"/>
          </a:solidFill>
          <a:ln>
            <a:solidFill>
              <a:schemeClr val="accent1">
                <a:shade val="50000"/>
              </a:schemeClr>
            </a:solidFill>
          </a:ln>
        </p:spPr>
        <p:txBody>
          <a:bodyPr wrap="square" rtlCol="0">
            <a:spAutoFit/>
          </a:bodyPr>
          <a:lstStyle/>
          <a:p>
            <a:pPr algn="ctr"/>
            <a:r>
              <a:rPr lang="en-US" sz="6000" dirty="0">
                <a:solidFill>
                  <a:prstClr val="black"/>
                </a:solidFill>
                <a:latin typeface="Calibri"/>
              </a:rPr>
              <a:t>a</a:t>
            </a:r>
            <a:r>
              <a:rPr lang="ru-RU" sz="6000" baseline="-25000" dirty="0">
                <a:solidFill>
                  <a:prstClr val="black"/>
                </a:solidFill>
                <a:latin typeface="Calibri"/>
              </a:rPr>
              <a:t>2</a:t>
            </a:r>
            <a:r>
              <a:rPr lang="en-US" sz="6000" dirty="0">
                <a:solidFill>
                  <a:prstClr val="black"/>
                </a:solidFill>
                <a:latin typeface="Calibri"/>
              </a:rPr>
              <a:t>b</a:t>
            </a:r>
            <a:r>
              <a:rPr lang="en-US" sz="6000" baseline="-25000" dirty="0">
                <a:solidFill>
                  <a:prstClr val="black"/>
                </a:solidFill>
                <a:latin typeface="Calibri"/>
              </a:rPr>
              <a:t>3 </a:t>
            </a:r>
            <a:r>
              <a:rPr lang="ru-RU" sz="6000" dirty="0">
                <a:solidFill>
                  <a:prstClr val="black"/>
                </a:solidFill>
                <a:latin typeface="Calibri"/>
              </a:rPr>
              <a:t>с</a:t>
            </a:r>
            <a:r>
              <a:rPr lang="en-US" sz="6000" baseline="-25000" dirty="0">
                <a:solidFill>
                  <a:prstClr val="black"/>
                </a:solidFill>
                <a:latin typeface="Calibri"/>
              </a:rPr>
              <a:t>1</a:t>
            </a:r>
            <a:endParaRPr lang="en-US" sz="6000" dirty="0">
              <a:solidFill>
                <a:prstClr val="black"/>
              </a:solidFill>
              <a:latin typeface="Calibri"/>
            </a:endParaRPr>
          </a:p>
        </p:txBody>
      </p:sp>
      <p:sp>
        <p:nvSpPr>
          <p:cNvPr id="319" name="TextBox 318"/>
          <p:cNvSpPr txBox="1"/>
          <p:nvPr/>
        </p:nvSpPr>
        <p:spPr>
          <a:xfrm>
            <a:off x="5181601" y="4114801"/>
            <a:ext cx="2459845" cy="1015663"/>
          </a:xfrm>
          <a:prstGeom prst="rect">
            <a:avLst/>
          </a:prstGeom>
          <a:solidFill>
            <a:srgbClr val="00B050"/>
          </a:solidFill>
          <a:ln>
            <a:solidFill>
              <a:schemeClr val="accent1">
                <a:shade val="50000"/>
              </a:schemeClr>
            </a:solidFill>
          </a:ln>
        </p:spPr>
        <p:txBody>
          <a:bodyPr wrap="square" rtlCol="0">
            <a:spAutoFit/>
          </a:bodyPr>
          <a:lstStyle/>
          <a:p>
            <a:pPr algn="ctr"/>
            <a:r>
              <a:rPr lang="en-US" sz="6000" dirty="0">
                <a:solidFill>
                  <a:prstClr val="black"/>
                </a:solidFill>
                <a:latin typeface="Calibri"/>
              </a:rPr>
              <a:t>a</a:t>
            </a:r>
            <a:r>
              <a:rPr lang="ru-RU" sz="6000" baseline="-25000" dirty="0">
                <a:solidFill>
                  <a:prstClr val="black"/>
                </a:solidFill>
                <a:latin typeface="Calibri"/>
              </a:rPr>
              <a:t>3</a:t>
            </a:r>
            <a:r>
              <a:rPr lang="en-US" sz="6000" dirty="0">
                <a:solidFill>
                  <a:prstClr val="black"/>
                </a:solidFill>
                <a:latin typeface="Calibri"/>
              </a:rPr>
              <a:t>b</a:t>
            </a:r>
            <a:r>
              <a:rPr lang="en-US" sz="6000" baseline="-25000" dirty="0">
                <a:solidFill>
                  <a:prstClr val="black"/>
                </a:solidFill>
                <a:latin typeface="Calibri"/>
              </a:rPr>
              <a:t>3 </a:t>
            </a:r>
            <a:r>
              <a:rPr lang="ru-RU" sz="6000" dirty="0">
                <a:solidFill>
                  <a:prstClr val="black"/>
                </a:solidFill>
                <a:latin typeface="Calibri"/>
              </a:rPr>
              <a:t>с</a:t>
            </a:r>
            <a:r>
              <a:rPr lang="en-US" sz="6000" baseline="-25000" dirty="0">
                <a:solidFill>
                  <a:prstClr val="black"/>
                </a:solidFill>
                <a:latin typeface="Calibri"/>
              </a:rPr>
              <a:t>1</a:t>
            </a:r>
            <a:endParaRPr lang="en-US" sz="6000" dirty="0">
              <a:solidFill>
                <a:prstClr val="black"/>
              </a:solidFill>
              <a:latin typeface="Calibri"/>
            </a:endParaRPr>
          </a:p>
        </p:txBody>
      </p:sp>
      <p:sp>
        <p:nvSpPr>
          <p:cNvPr id="270" name="Content Placeholder 4"/>
          <p:cNvSpPr txBox="1">
            <a:spLocks noGrp="1"/>
          </p:cNvSpPr>
          <p:nvPr>
            <p:ph idx="1"/>
          </p:nvPr>
        </p:nvSpPr>
        <p:spPr>
          <a:xfrm>
            <a:off x="3516223" y="6009602"/>
            <a:ext cx="8740954" cy="697627"/>
          </a:xfrm>
          <a:prstGeom prst="rect">
            <a:avLst/>
          </a:prstGeom>
          <a:noFill/>
        </p:spPr>
        <p:txBody>
          <a:bodyPr wrap="square" rtlCol="0">
            <a:spAutoFit/>
          </a:bodyPr>
          <a:lstStyle/>
          <a:p>
            <a:pPr marL="365760" indent="-256032">
              <a:spcBef>
                <a:spcPts val="400"/>
              </a:spcBef>
              <a:buClr>
                <a:schemeClr val="accent1"/>
              </a:buClr>
              <a:buSzPct val="68000"/>
              <a:buNone/>
            </a:pPr>
            <a:r>
              <a:rPr lang="en-US" sz="1800" dirty="0"/>
              <a:t>SEQ(</a:t>
            </a:r>
            <a:r>
              <a:rPr lang="en-US" sz="1800" dirty="0" err="1">
                <a:solidFill>
                  <a:srgbClr val="00B050"/>
                </a:solidFill>
              </a:rPr>
              <a:t>AppleStockPriceUpdate</a:t>
            </a:r>
            <a:r>
              <a:rPr lang="en-US" sz="1800" dirty="0">
                <a:solidFill>
                  <a:srgbClr val="00B050"/>
                </a:solidFill>
              </a:rPr>
              <a:t> a</a:t>
            </a:r>
            <a:r>
              <a:rPr lang="en-US" sz="1800" dirty="0"/>
              <a:t>,</a:t>
            </a:r>
            <a:r>
              <a:rPr lang="en-US" sz="1800" dirty="0">
                <a:solidFill>
                  <a:srgbClr val="00B050"/>
                </a:solidFill>
              </a:rPr>
              <a:t> </a:t>
            </a:r>
            <a:r>
              <a:rPr lang="en-US" sz="1800" dirty="0" err="1">
                <a:solidFill>
                  <a:srgbClr val="0070C0"/>
                </a:solidFill>
              </a:rPr>
              <a:t>MicrosoftStockPriceUpdate</a:t>
            </a:r>
            <a:r>
              <a:rPr lang="en-US" sz="1800" dirty="0">
                <a:solidFill>
                  <a:srgbClr val="0070C0"/>
                </a:solidFill>
              </a:rPr>
              <a:t> b</a:t>
            </a:r>
            <a:r>
              <a:rPr lang="en-US" sz="1800" dirty="0"/>
              <a:t>,</a:t>
            </a:r>
            <a:r>
              <a:rPr lang="en-US" sz="1800" dirty="0">
                <a:solidFill>
                  <a:srgbClr val="00B050"/>
                </a:solidFill>
              </a:rPr>
              <a:t> </a:t>
            </a:r>
            <a:r>
              <a:rPr lang="en-US" sz="1800" dirty="0" err="1">
                <a:solidFill>
                  <a:srgbClr val="FF0000"/>
                </a:solidFill>
              </a:rPr>
              <a:t>GoogleStockPriceUpdate</a:t>
            </a:r>
            <a:r>
              <a:rPr lang="en-US" sz="1800" dirty="0">
                <a:solidFill>
                  <a:srgbClr val="FF0000"/>
                </a:solidFill>
              </a:rPr>
              <a:t> c</a:t>
            </a:r>
            <a:r>
              <a:rPr lang="en-US" sz="1800" dirty="0"/>
              <a:t>)</a:t>
            </a:r>
          </a:p>
          <a:p>
            <a:pPr marL="365760" indent="-256032">
              <a:spcBef>
                <a:spcPts val="400"/>
              </a:spcBef>
              <a:buClr>
                <a:schemeClr val="accent1"/>
              </a:buClr>
              <a:buSzPct val="68000"/>
              <a:buNone/>
            </a:pPr>
            <a:r>
              <a:rPr lang="en-US" sz="1800" dirty="0"/>
              <a:t>WHERE ((</a:t>
            </a:r>
            <a:r>
              <a:rPr lang="en-US" sz="1800" dirty="0" err="1">
                <a:solidFill>
                  <a:srgbClr val="00B050"/>
                </a:solidFill>
              </a:rPr>
              <a:t>a.price</a:t>
            </a:r>
            <a:r>
              <a:rPr lang="en-US" sz="1800" dirty="0">
                <a:solidFill>
                  <a:srgbClr val="00B050"/>
                </a:solidFill>
              </a:rPr>
              <a:t> </a:t>
            </a:r>
            <a:r>
              <a:rPr lang="en-US" sz="1800" dirty="0"/>
              <a:t>&lt;</a:t>
            </a:r>
            <a:r>
              <a:rPr lang="en-US" sz="1800" dirty="0">
                <a:solidFill>
                  <a:srgbClr val="0070C0"/>
                </a:solidFill>
              </a:rPr>
              <a:t> </a:t>
            </a:r>
            <a:r>
              <a:rPr lang="en-US" sz="1800" dirty="0" err="1">
                <a:solidFill>
                  <a:srgbClr val="0070C0"/>
                </a:solidFill>
              </a:rPr>
              <a:t>b.price</a:t>
            </a:r>
            <a:r>
              <a:rPr lang="en-US" sz="1800" dirty="0"/>
              <a:t>)</a:t>
            </a:r>
            <a:r>
              <a:rPr lang="en-US" sz="1800" dirty="0">
                <a:solidFill>
                  <a:srgbClr val="00B050"/>
                </a:solidFill>
              </a:rPr>
              <a:t> </a:t>
            </a:r>
            <a:r>
              <a:rPr lang="en-US" sz="1800" dirty="0"/>
              <a:t>AND</a:t>
            </a:r>
            <a:r>
              <a:rPr lang="en-US" sz="1800" dirty="0">
                <a:solidFill>
                  <a:srgbClr val="00B050"/>
                </a:solidFill>
              </a:rPr>
              <a:t> </a:t>
            </a:r>
            <a:r>
              <a:rPr lang="en-US" sz="1800" dirty="0"/>
              <a:t>(</a:t>
            </a:r>
            <a:r>
              <a:rPr lang="en-US" sz="1800" dirty="0" err="1">
                <a:solidFill>
                  <a:srgbClr val="0070C0"/>
                </a:solidFill>
              </a:rPr>
              <a:t>b.price</a:t>
            </a:r>
            <a:r>
              <a:rPr lang="en-US" sz="1800" dirty="0">
                <a:solidFill>
                  <a:srgbClr val="0070C0"/>
                </a:solidFill>
              </a:rPr>
              <a:t> </a:t>
            </a:r>
            <a:r>
              <a:rPr lang="en-US" sz="1800" dirty="0"/>
              <a:t>&lt;</a:t>
            </a:r>
            <a:r>
              <a:rPr lang="en-US" sz="1800" dirty="0">
                <a:solidFill>
                  <a:srgbClr val="00B050"/>
                </a:solidFill>
              </a:rPr>
              <a:t> </a:t>
            </a:r>
            <a:r>
              <a:rPr lang="en-US" sz="1800" dirty="0" err="1">
                <a:solidFill>
                  <a:srgbClr val="FF0000"/>
                </a:solidFill>
              </a:rPr>
              <a:t>c.price</a:t>
            </a:r>
            <a:r>
              <a:rPr lang="en-US" sz="1800" dirty="0"/>
              <a:t>)) WITHIN 10 minutes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animEffect transition="in" filter="box(in)">
                                      <p:cBhvr>
                                        <p:cTn id="7" dur="500"/>
                                        <p:tgtEl>
                                          <p:spTgt spid="270">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70">
                                            <p:txEl>
                                              <p:pRg st="1" end="1"/>
                                            </p:txEl>
                                          </p:spTgt>
                                        </p:tgtEl>
                                        <p:attrNameLst>
                                          <p:attrName>style.visibility</p:attrName>
                                        </p:attrNameLst>
                                      </p:cBhvr>
                                      <p:to>
                                        <p:strVal val="visible"/>
                                      </p:to>
                                    </p:set>
                                    <p:animEffect transition="in" filter="box(in)">
                                      <p:cBhvr>
                                        <p:cTn id="10" dur="500"/>
                                        <p:tgtEl>
                                          <p:spTgt spid="270">
                                            <p:txEl>
                                              <p:pRg st="1" end="1"/>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500"/>
                                        <p:tgtEl>
                                          <p:spTgt spid="4"/>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amond(in)">
                                      <p:cBhvr>
                                        <p:cTn id="16" dur="500"/>
                                        <p:tgtEl>
                                          <p:spTgt spid="10"/>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amond(in)">
                                      <p:cBhvr>
                                        <p:cTn id="19" dur="500"/>
                                        <p:tgtEl>
                                          <p:spTgt spid="11"/>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amond(in)">
                                      <p:cBhvr>
                                        <p:cTn id="22" dur="500"/>
                                        <p:tgtEl>
                                          <p:spTgt spid="12"/>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amond(in)">
                                      <p:cBhvr>
                                        <p:cTn id="25" dur="500"/>
                                        <p:tgtEl>
                                          <p:spTgt spid="13"/>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amond(in)">
                                      <p:cBhvr>
                                        <p:cTn id="28" dur="500"/>
                                        <p:tgtEl>
                                          <p:spTgt spid="14"/>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amond(in)">
                                      <p:cBhvr>
                                        <p:cTn id="31" dur="500"/>
                                        <p:tgtEl>
                                          <p:spTgt spid="15"/>
                                        </p:tgtEl>
                                      </p:cBhvr>
                                    </p:animEffect>
                                  </p:childTnLst>
                                </p:cTn>
                              </p:par>
                            </p:childTnLst>
                          </p:cTn>
                        </p:par>
                        <p:par>
                          <p:cTn id="32" fill="hold">
                            <p:stCondLst>
                              <p:cond delay="500"/>
                            </p:stCondLst>
                            <p:childTnLst>
                              <p:par>
                                <p:cTn id="33" presetID="4" presetClass="entr" presetSubtype="16"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ox(i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500"/>
                                        <p:tgtEl>
                                          <p:spTgt spid="3"/>
                                        </p:tgtEl>
                                      </p:cBhvr>
                                    </p:animEffect>
                                  </p:childTnLst>
                                </p:cTn>
                              </p:par>
                            </p:childTnLst>
                          </p:cTn>
                        </p:par>
                        <p:par>
                          <p:cTn id="41" fill="hold">
                            <p:stCondLst>
                              <p:cond delay="500"/>
                            </p:stCondLst>
                            <p:childTnLst>
                              <p:par>
                                <p:cTn id="42" presetID="4" presetClass="entr" presetSubtype="16"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ox(in)">
                                      <p:cBhvr>
                                        <p:cTn id="44" dur="500"/>
                                        <p:tgtEl>
                                          <p:spTgt spid="31"/>
                                        </p:tgtEl>
                                      </p:cBhvr>
                                    </p:animEffect>
                                  </p:childTnLst>
                                </p:cTn>
                              </p:par>
                              <p:par>
                                <p:cTn id="45" presetID="4" presetClass="entr" presetSubtype="16"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ox(in)">
                                      <p:cBhvr>
                                        <p:cTn id="47" dur="500"/>
                                        <p:tgtEl>
                                          <p:spTgt spid="33"/>
                                        </p:tgtEl>
                                      </p:cBhvr>
                                    </p:animEffect>
                                  </p:childTnLst>
                                </p:cTn>
                              </p:par>
                            </p:childTnLst>
                          </p:cTn>
                        </p:par>
                        <p:par>
                          <p:cTn id="48" fill="hold">
                            <p:stCondLst>
                              <p:cond delay="1000"/>
                            </p:stCondLst>
                            <p:childTnLst>
                              <p:par>
                                <p:cTn id="49" presetID="6" presetClass="emph" presetSubtype="0" fill="hold" nodeType="afterEffect">
                                  <p:stCondLst>
                                    <p:cond delay="0"/>
                                  </p:stCondLst>
                                  <p:childTnLst>
                                    <p:animScale>
                                      <p:cBhvr>
                                        <p:cTn id="50" dur="2000" fill="hold"/>
                                        <p:tgtEl>
                                          <p:spTgt spid="3"/>
                                        </p:tgtEl>
                                      </p:cBhvr>
                                      <p:by x="25000" y="25000"/>
                                    </p:animScale>
                                  </p:childTnLst>
                                </p:cTn>
                              </p:par>
                              <p:par>
                                <p:cTn id="51" presetID="0" presetClass="path" presetSubtype="0" accel="50000" decel="50000" fill="hold" nodeType="withEffect">
                                  <p:stCondLst>
                                    <p:cond delay="0"/>
                                  </p:stCondLst>
                                  <p:childTnLst>
                                    <p:animMotion origin="layout" path="M 0.00834 -0.01667 L -0.325 -0.28334 " pathEditMode="relative" rAng="0" ptsTypes="AA">
                                      <p:cBhvr>
                                        <p:cTn id="52" dur="2000" fill="hold"/>
                                        <p:tgtEl>
                                          <p:spTgt spid="3"/>
                                        </p:tgtEl>
                                        <p:attrNameLst>
                                          <p:attrName>ppt_x</p:attrName>
                                          <p:attrName>ppt_y</p:attrName>
                                        </p:attrNameLst>
                                      </p:cBhvr>
                                      <p:rCtr x="-167" y="-133"/>
                                    </p:animMotion>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0 0 L 0.06667 0 " pathEditMode="relative" ptsTypes="AA">
                                      <p:cBhvr>
                                        <p:cTn id="56" dur="2000" fill="hold"/>
                                        <p:tgtEl>
                                          <p:spTgt spid="16"/>
                                        </p:tgtEl>
                                        <p:attrNameLst>
                                          <p:attrName>ppt_x</p:attrName>
                                          <p:attrName>ppt_y</p:attrName>
                                        </p:attrNameLst>
                                      </p:cBhvr>
                                    </p:animMotion>
                                  </p:childTnLst>
                                </p:cTn>
                              </p:par>
                              <p:par>
                                <p:cTn id="57" presetID="1" presetClass="emph" presetSubtype="2" fill="hold" nodeType="withEffect">
                                  <p:stCondLst>
                                    <p:cond delay="0"/>
                                  </p:stCondLst>
                                  <p:childTnLst>
                                    <p:animClr clrSpc="rgb" dir="cw">
                                      <p:cBhvr>
                                        <p:cTn id="58" dur="2000" fill="hold"/>
                                        <p:tgtEl>
                                          <p:spTgt spid="4"/>
                                        </p:tgtEl>
                                        <p:attrNameLst>
                                          <p:attrName>fillcolor</p:attrName>
                                        </p:attrNameLst>
                                      </p:cBhvr>
                                      <p:to>
                                        <a:schemeClr val="accent2"/>
                                      </p:to>
                                    </p:animClr>
                                    <p:set>
                                      <p:cBhvr>
                                        <p:cTn id="59" dur="2000" fill="hold"/>
                                        <p:tgtEl>
                                          <p:spTgt spid="4"/>
                                        </p:tgtEl>
                                        <p:attrNameLst>
                                          <p:attrName>fill.type</p:attrName>
                                        </p:attrNameLst>
                                      </p:cBhvr>
                                      <p:to>
                                        <p:strVal val="solid"/>
                                      </p:to>
                                    </p:set>
                                    <p:set>
                                      <p:cBhvr>
                                        <p:cTn id="60" dur="2000" fill="hold"/>
                                        <p:tgtEl>
                                          <p:spTgt spid="4"/>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blinds(horizontal)">
                                      <p:cBhvr>
                                        <p:cTn id="65" dur="500"/>
                                        <p:tgtEl>
                                          <p:spTgt spid="5"/>
                                        </p:tgtEl>
                                      </p:cBhvr>
                                    </p:animEffect>
                                  </p:childTnLst>
                                </p:cTn>
                              </p:par>
                            </p:childTnLst>
                          </p:cTn>
                        </p:par>
                        <p:par>
                          <p:cTn id="66" fill="hold">
                            <p:stCondLst>
                              <p:cond delay="500"/>
                            </p:stCondLst>
                            <p:childTnLst>
                              <p:par>
                                <p:cTn id="67" presetID="1" presetClass="exit" presetSubtype="0" fill="hold" nodeType="afterEffect">
                                  <p:stCondLst>
                                    <p:cond delay="0"/>
                                  </p:stCondLst>
                                  <p:childTnLst>
                                    <p:set>
                                      <p:cBhvr>
                                        <p:cTn id="68" dur="1" fill="hold">
                                          <p:stCondLst>
                                            <p:cond delay="0"/>
                                          </p:stCondLst>
                                        </p:cTn>
                                        <p:tgtEl>
                                          <p:spTgt spid="5"/>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par>
                          <p:cTn id="71" fill="hold">
                            <p:stCondLst>
                              <p:cond delay="500"/>
                            </p:stCondLst>
                            <p:childTnLst>
                              <p:par>
                                <p:cTn id="72" presetID="4" presetClass="entr" presetSubtype="16" fill="hold" grpId="0"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box(in)">
                                      <p:cBhvr>
                                        <p:cTn id="74" dur="500"/>
                                        <p:tgtEl>
                                          <p:spTgt spid="34"/>
                                        </p:tgtEl>
                                      </p:cBhvr>
                                    </p:animEffect>
                                  </p:childTnLst>
                                </p:cTn>
                              </p:par>
                            </p:childTnLst>
                          </p:cTn>
                        </p:par>
                        <p:par>
                          <p:cTn id="75" fill="hold">
                            <p:stCondLst>
                              <p:cond delay="1000"/>
                            </p:stCondLst>
                            <p:childTnLst>
                              <p:par>
                                <p:cTn id="76" presetID="6" presetClass="emph" presetSubtype="0" fill="hold" nodeType="afterEffect">
                                  <p:stCondLst>
                                    <p:cond delay="0"/>
                                  </p:stCondLst>
                                  <p:childTnLst>
                                    <p:animScale>
                                      <p:cBhvr>
                                        <p:cTn id="77" dur="2000" fill="hold"/>
                                        <p:tgtEl>
                                          <p:spTgt spid="6"/>
                                        </p:tgtEl>
                                      </p:cBhvr>
                                      <p:by x="25000" y="25000"/>
                                    </p:animScale>
                                  </p:childTnLst>
                                </p:cTn>
                              </p:par>
                              <p:par>
                                <p:cTn id="78" presetID="0" presetClass="path" presetSubtype="0" accel="50000" decel="50000" fill="hold" nodeType="withEffect">
                                  <p:stCondLst>
                                    <p:cond delay="0"/>
                                  </p:stCondLst>
                                  <p:childTnLst>
                                    <p:animMotion origin="layout" path="M -3.33333E-6 3.33333E-6 L -0.325 -0.22778 " pathEditMode="relative" rAng="0" ptsTypes="AA">
                                      <p:cBhvr>
                                        <p:cTn id="79" dur="2000" fill="hold"/>
                                        <p:tgtEl>
                                          <p:spTgt spid="6"/>
                                        </p:tgtEl>
                                        <p:attrNameLst>
                                          <p:attrName>ppt_x</p:attrName>
                                          <p:attrName>ppt_y</p:attrName>
                                        </p:attrNameLst>
                                      </p:cBhvr>
                                      <p:rCtr x="-162" y="-114"/>
                                    </p:animMotion>
                                  </p:childTnLst>
                                </p:cTn>
                              </p:par>
                            </p:childTnLst>
                          </p:cTn>
                        </p:par>
                      </p:childTnLst>
                    </p:cTn>
                  </p:par>
                  <p:par>
                    <p:cTn id="80" fill="hold">
                      <p:stCondLst>
                        <p:cond delay="indefinite"/>
                      </p:stCondLst>
                      <p:childTnLst>
                        <p:par>
                          <p:cTn id="81" fill="hold">
                            <p:stCondLst>
                              <p:cond delay="0"/>
                            </p:stCondLst>
                            <p:childTnLst>
                              <p:par>
                                <p:cTn id="82" presetID="0" presetClass="path" presetSubtype="0" accel="50000" decel="50000" fill="hold" grpId="2" nodeType="clickEffect">
                                  <p:stCondLst>
                                    <p:cond delay="0"/>
                                  </p:stCondLst>
                                  <p:childTnLst>
                                    <p:animMotion origin="layout" path="M 0.06528 -1.11111E-6 L 0.13195 -1.11111E-6 " pathEditMode="relative" rAng="0" ptsTypes="AA">
                                      <p:cBhvr>
                                        <p:cTn id="83" dur="2000" fill="hold"/>
                                        <p:tgtEl>
                                          <p:spTgt spid="16"/>
                                        </p:tgtEl>
                                        <p:attrNameLst>
                                          <p:attrName>ppt_x</p:attrName>
                                          <p:attrName>ppt_y</p:attrName>
                                        </p:attrNameLst>
                                      </p:cBhvr>
                                      <p:rCtr x="33" y="0"/>
                                    </p:animMotion>
                                  </p:childTnLst>
                                </p:cTn>
                              </p:par>
                              <p:par>
                                <p:cTn id="84" presetID="1" presetClass="emph" presetSubtype="2" fill="hold" nodeType="withEffect">
                                  <p:stCondLst>
                                    <p:cond delay="0"/>
                                  </p:stCondLst>
                                  <p:childTnLst>
                                    <p:animClr clrSpc="rgb" dir="cw">
                                      <p:cBhvr>
                                        <p:cTn id="85" dur="2000" fill="hold"/>
                                        <p:tgtEl>
                                          <p:spTgt spid="10"/>
                                        </p:tgtEl>
                                        <p:attrNameLst>
                                          <p:attrName>fillcolor</p:attrName>
                                        </p:attrNameLst>
                                      </p:cBhvr>
                                      <p:to>
                                        <a:schemeClr val="accent2"/>
                                      </p:to>
                                    </p:animClr>
                                    <p:set>
                                      <p:cBhvr>
                                        <p:cTn id="86" dur="2000" fill="hold"/>
                                        <p:tgtEl>
                                          <p:spTgt spid="10"/>
                                        </p:tgtEl>
                                        <p:attrNameLst>
                                          <p:attrName>fill.type</p:attrName>
                                        </p:attrNameLst>
                                      </p:cBhvr>
                                      <p:to>
                                        <p:strVal val="solid"/>
                                      </p:to>
                                    </p:set>
                                    <p:set>
                                      <p:cBhvr>
                                        <p:cTn id="87" dur="2000" fill="hold"/>
                                        <p:tgtEl>
                                          <p:spTgt spid="10"/>
                                        </p:tgtEl>
                                        <p:attrNameLst>
                                          <p:attrName>fill.on</p:attrName>
                                        </p:attrNameLst>
                                      </p:cBhvr>
                                      <p:to>
                                        <p:strVal val="true"/>
                                      </p:to>
                                    </p:set>
                                  </p:childTnLst>
                                </p:cTn>
                              </p:par>
                              <p:par>
                                <p:cTn id="88" presetID="1" presetClass="emph" presetSubtype="2" fill="hold" nodeType="withEffect">
                                  <p:stCondLst>
                                    <p:cond delay="0"/>
                                  </p:stCondLst>
                                  <p:childTnLst>
                                    <p:animClr clrSpc="rgb" dir="cw">
                                      <p:cBhvr>
                                        <p:cTn id="89" dur="2000" fill="hold"/>
                                        <p:tgtEl>
                                          <p:spTgt spid="4"/>
                                        </p:tgtEl>
                                        <p:attrNameLst>
                                          <p:attrName>fillcolor</p:attrName>
                                        </p:attrNameLst>
                                      </p:cBhvr>
                                      <p:to>
                                        <a:schemeClr val="hlink"/>
                                      </p:to>
                                    </p:animClr>
                                    <p:set>
                                      <p:cBhvr>
                                        <p:cTn id="90" dur="2000" fill="hold"/>
                                        <p:tgtEl>
                                          <p:spTgt spid="4"/>
                                        </p:tgtEl>
                                        <p:attrNameLst>
                                          <p:attrName>fill.type</p:attrName>
                                        </p:attrNameLst>
                                      </p:cBhvr>
                                      <p:to>
                                        <p:strVal val="solid"/>
                                      </p:to>
                                    </p:set>
                                    <p:set>
                                      <p:cBhvr>
                                        <p:cTn id="91" dur="2000" fill="hold"/>
                                        <p:tgtEl>
                                          <p:spTgt spid="4"/>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7"/>
                                        </p:tgtEl>
                                        <p:attrNameLst>
                                          <p:attrName>style.visibility</p:attrName>
                                        </p:attrNameLst>
                                      </p:cBhvr>
                                      <p:to>
                                        <p:strVal val="visible"/>
                                      </p:to>
                                    </p:set>
                                    <p:animEffect transition="in" filter="blinds(horizontal)">
                                      <p:cBhvr>
                                        <p:cTn id="96" dur="500"/>
                                        <p:tgtEl>
                                          <p:spTgt spid="7"/>
                                        </p:tgtEl>
                                      </p:cBhvr>
                                    </p:animEffect>
                                  </p:childTnLst>
                                </p:cTn>
                              </p:par>
                            </p:childTnLst>
                          </p:cTn>
                        </p:par>
                        <p:par>
                          <p:cTn id="97" fill="hold">
                            <p:stCondLst>
                              <p:cond delay="500"/>
                            </p:stCondLst>
                            <p:childTnLst>
                              <p:par>
                                <p:cTn id="98" presetID="1" presetClass="exit" presetSubtype="0" fill="hold" nodeType="afterEffect">
                                  <p:stCondLst>
                                    <p:cond delay="0"/>
                                  </p:stCondLst>
                                  <p:childTnLst>
                                    <p:set>
                                      <p:cBhvr>
                                        <p:cTn id="99" dur="1" fill="hold">
                                          <p:stCondLst>
                                            <p:cond delay="0"/>
                                          </p:stCondLst>
                                        </p:cTn>
                                        <p:tgtEl>
                                          <p:spTgt spid="7"/>
                                        </p:tgtEl>
                                        <p:attrNameLst>
                                          <p:attrName>style.visibility</p:attrName>
                                        </p:attrNameLst>
                                      </p:cBhvr>
                                      <p:to>
                                        <p:strVal val="hidden"/>
                                      </p:to>
                                    </p:set>
                                  </p:childTnLst>
                                </p:cTn>
                              </p:par>
                              <p:par>
                                <p:cTn id="100" presetID="1" presetClass="entr" presetSubtype="0"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childTnLst>
                                </p:cTn>
                              </p:par>
                            </p:childTnLst>
                          </p:cTn>
                        </p:par>
                        <p:par>
                          <p:cTn id="102" fill="hold">
                            <p:stCondLst>
                              <p:cond delay="500"/>
                            </p:stCondLst>
                            <p:childTnLst>
                              <p:par>
                                <p:cTn id="103" presetID="4" presetClass="entr" presetSubtype="16"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box(in)">
                                      <p:cBhvr>
                                        <p:cTn id="105" dur="500"/>
                                        <p:tgtEl>
                                          <p:spTgt spid="36"/>
                                        </p:tgtEl>
                                      </p:cBhvr>
                                    </p:animEffect>
                                  </p:childTnLst>
                                </p:cTn>
                              </p:par>
                            </p:childTnLst>
                          </p:cTn>
                        </p:par>
                        <p:par>
                          <p:cTn id="106" fill="hold">
                            <p:stCondLst>
                              <p:cond delay="1000"/>
                            </p:stCondLst>
                            <p:childTnLst>
                              <p:par>
                                <p:cTn id="107" presetID="6" presetClass="emph" presetSubtype="0" fill="hold" nodeType="afterEffect">
                                  <p:stCondLst>
                                    <p:cond delay="0"/>
                                  </p:stCondLst>
                                  <p:childTnLst>
                                    <p:animScale>
                                      <p:cBhvr>
                                        <p:cTn id="108" dur="2000" fill="hold"/>
                                        <p:tgtEl>
                                          <p:spTgt spid="8"/>
                                        </p:tgtEl>
                                      </p:cBhvr>
                                      <p:by x="25000" y="25000"/>
                                    </p:animScale>
                                  </p:childTnLst>
                                </p:cTn>
                              </p:par>
                              <p:par>
                                <p:cTn id="109" presetID="0" presetClass="path" presetSubtype="0" accel="50000" decel="50000" fill="hold" nodeType="withEffect">
                                  <p:stCondLst>
                                    <p:cond delay="0"/>
                                  </p:stCondLst>
                                  <p:childTnLst>
                                    <p:animMotion origin="layout" path="M 0.04167 0.10555 L -0.325 -0.17223 " pathEditMode="relative" rAng="0" ptsTypes="AA">
                                      <p:cBhvr>
                                        <p:cTn id="110" dur="2000" fill="hold"/>
                                        <p:tgtEl>
                                          <p:spTgt spid="8"/>
                                        </p:tgtEl>
                                        <p:attrNameLst>
                                          <p:attrName>ppt_x</p:attrName>
                                          <p:attrName>ppt_y</p:attrName>
                                        </p:attrNameLst>
                                      </p:cBhvr>
                                      <p:rCtr x="-183" y="-139"/>
                                    </p:animMotion>
                                  </p:childTnLst>
                                </p:cTn>
                              </p:par>
                            </p:childTnLst>
                          </p:cTn>
                        </p:par>
                      </p:childTnLst>
                    </p:cTn>
                  </p:par>
                  <p:par>
                    <p:cTn id="111" fill="hold">
                      <p:stCondLst>
                        <p:cond delay="indefinite"/>
                      </p:stCondLst>
                      <p:childTnLst>
                        <p:par>
                          <p:cTn id="112" fill="hold">
                            <p:stCondLst>
                              <p:cond delay="0"/>
                            </p:stCondLst>
                            <p:childTnLst>
                              <p:par>
                                <p:cTn id="113" presetID="0" presetClass="path" presetSubtype="0" accel="50000" decel="50000" fill="hold" grpId="3" nodeType="clickEffect">
                                  <p:stCondLst>
                                    <p:cond delay="0"/>
                                  </p:stCondLst>
                                  <p:childTnLst>
                                    <p:animMotion origin="layout" path="M 0.13195 -1.11111E-6 L 0.19861 -1.11111E-6 " pathEditMode="relative" rAng="0" ptsTypes="AA">
                                      <p:cBhvr>
                                        <p:cTn id="114" dur="2000" fill="hold"/>
                                        <p:tgtEl>
                                          <p:spTgt spid="16"/>
                                        </p:tgtEl>
                                        <p:attrNameLst>
                                          <p:attrName>ppt_x</p:attrName>
                                          <p:attrName>ppt_y</p:attrName>
                                        </p:attrNameLst>
                                      </p:cBhvr>
                                      <p:rCtr x="33" y="0"/>
                                    </p:animMotion>
                                  </p:childTnLst>
                                </p:cTn>
                              </p:par>
                              <p:par>
                                <p:cTn id="115" presetID="1" presetClass="emph" presetSubtype="2" fill="hold" nodeType="withEffect">
                                  <p:stCondLst>
                                    <p:cond delay="0"/>
                                  </p:stCondLst>
                                  <p:childTnLst>
                                    <p:animClr clrSpc="rgb" dir="cw">
                                      <p:cBhvr>
                                        <p:cTn id="116" dur="2000" fill="hold"/>
                                        <p:tgtEl>
                                          <p:spTgt spid="11"/>
                                        </p:tgtEl>
                                        <p:attrNameLst>
                                          <p:attrName>fillcolor</p:attrName>
                                        </p:attrNameLst>
                                      </p:cBhvr>
                                      <p:to>
                                        <a:schemeClr val="accent2"/>
                                      </p:to>
                                    </p:animClr>
                                    <p:set>
                                      <p:cBhvr>
                                        <p:cTn id="117" dur="2000" fill="hold"/>
                                        <p:tgtEl>
                                          <p:spTgt spid="11"/>
                                        </p:tgtEl>
                                        <p:attrNameLst>
                                          <p:attrName>fill.type</p:attrName>
                                        </p:attrNameLst>
                                      </p:cBhvr>
                                      <p:to>
                                        <p:strVal val="solid"/>
                                      </p:to>
                                    </p:set>
                                    <p:set>
                                      <p:cBhvr>
                                        <p:cTn id="118" dur="2000" fill="hold"/>
                                        <p:tgtEl>
                                          <p:spTgt spid="11"/>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2000" fill="hold"/>
                                        <p:tgtEl>
                                          <p:spTgt spid="10"/>
                                        </p:tgtEl>
                                        <p:attrNameLst>
                                          <p:attrName>fillcolor</p:attrName>
                                        </p:attrNameLst>
                                      </p:cBhvr>
                                      <p:to>
                                        <a:schemeClr val="hlink"/>
                                      </p:to>
                                    </p:animClr>
                                    <p:set>
                                      <p:cBhvr>
                                        <p:cTn id="121" dur="2000" fill="hold"/>
                                        <p:tgtEl>
                                          <p:spTgt spid="10"/>
                                        </p:tgtEl>
                                        <p:attrNameLst>
                                          <p:attrName>fill.type</p:attrName>
                                        </p:attrNameLst>
                                      </p:cBhvr>
                                      <p:to>
                                        <p:strVal val="solid"/>
                                      </p:to>
                                    </p:set>
                                    <p:set>
                                      <p:cBhvr>
                                        <p:cTn id="122" dur="2000" fill="hold"/>
                                        <p:tgtEl>
                                          <p:spTgt spid="10"/>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9"/>
                                        </p:tgtEl>
                                        <p:attrNameLst>
                                          <p:attrName>style.visibility</p:attrName>
                                        </p:attrNameLst>
                                      </p:cBhvr>
                                      <p:to>
                                        <p:strVal val="visible"/>
                                      </p:to>
                                    </p:set>
                                  </p:childTnLst>
                                </p:cTn>
                              </p:par>
                            </p:childTnLst>
                          </p:cTn>
                        </p:par>
                        <p:par>
                          <p:cTn id="127" fill="hold">
                            <p:stCondLst>
                              <p:cond delay="0"/>
                            </p:stCondLst>
                            <p:childTnLst>
                              <p:par>
                                <p:cTn id="128" presetID="4" presetClass="entr" presetSubtype="16" fill="hold" grpId="0" nodeType="after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box(in)">
                                      <p:cBhvr>
                                        <p:cTn id="130" dur="500"/>
                                        <p:tgtEl>
                                          <p:spTgt spid="37"/>
                                        </p:tgtEl>
                                      </p:cBhvr>
                                    </p:animEffect>
                                  </p:childTnLst>
                                </p:cTn>
                              </p:par>
                            </p:childTnLst>
                          </p:cTn>
                        </p:par>
                        <p:par>
                          <p:cTn id="131" fill="hold">
                            <p:stCondLst>
                              <p:cond delay="500"/>
                            </p:stCondLst>
                            <p:childTnLst>
                              <p:par>
                                <p:cTn id="132" presetID="6" presetClass="emph" presetSubtype="0" fill="hold" nodeType="afterEffect">
                                  <p:stCondLst>
                                    <p:cond delay="0"/>
                                  </p:stCondLst>
                                  <p:childTnLst>
                                    <p:animScale>
                                      <p:cBhvr>
                                        <p:cTn id="133" dur="2000" fill="hold"/>
                                        <p:tgtEl>
                                          <p:spTgt spid="9"/>
                                        </p:tgtEl>
                                      </p:cBhvr>
                                      <p:by x="25000" y="25000"/>
                                    </p:animScale>
                                  </p:childTnLst>
                                </p:cTn>
                              </p:par>
                              <p:par>
                                <p:cTn id="134" presetID="0" presetClass="path" presetSubtype="0" accel="50000" decel="50000" fill="hold" nodeType="withEffect">
                                  <p:stCondLst>
                                    <p:cond delay="0"/>
                                  </p:stCondLst>
                                  <p:childTnLst>
                                    <p:animMotion origin="layout" path="M 0.04167 0.10555 L -0.325 -0.11667 " pathEditMode="relative" rAng="0" ptsTypes="AA">
                                      <p:cBhvr>
                                        <p:cTn id="135" dur="2000" fill="hold"/>
                                        <p:tgtEl>
                                          <p:spTgt spid="9"/>
                                        </p:tgtEl>
                                        <p:attrNameLst>
                                          <p:attrName>ppt_x</p:attrName>
                                          <p:attrName>ppt_y</p:attrName>
                                        </p:attrNameLst>
                                      </p:cBhvr>
                                      <p:rCtr x="-183" y="-111"/>
                                    </p:animMotion>
                                  </p:childTnLst>
                                </p:cTn>
                              </p:par>
                            </p:childTnLst>
                          </p:cTn>
                        </p:par>
                      </p:childTnLst>
                    </p:cTn>
                  </p:par>
                  <p:par>
                    <p:cTn id="136" fill="hold">
                      <p:stCondLst>
                        <p:cond delay="indefinite"/>
                      </p:stCondLst>
                      <p:childTnLst>
                        <p:par>
                          <p:cTn id="137" fill="hold">
                            <p:stCondLst>
                              <p:cond delay="0"/>
                            </p:stCondLst>
                            <p:childTnLst>
                              <p:par>
                                <p:cTn id="138" presetID="0" presetClass="path" presetSubtype="0" accel="50000" decel="50000" fill="hold" grpId="4" nodeType="clickEffect">
                                  <p:stCondLst>
                                    <p:cond delay="0"/>
                                  </p:stCondLst>
                                  <p:childTnLst>
                                    <p:animMotion origin="layout" path="M 0.19861 -1.11111E-6 L 0.27361 -1.11111E-6 " pathEditMode="relative" rAng="0" ptsTypes="AA">
                                      <p:cBhvr>
                                        <p:cTn id="139" dur="2000" fill="hold"/>
                                        <p:tgtEl>
                                          <p:spTgt spid="16"/>
                                        </p:tgtEl>
                                        <p:attrNameLst>
                                          <p:attrName>ppt_x</p:attrName>
                                          <p:attrName>ppt_y</p:attrName>
                                        </p:attrNameLst>
                                      </p:cBhvr>
                                      <p:rCtr x="38" y="0"/>
                                    </p:animMotion>
                                  </p:childTnLst>
                                </p:cTn>
                              </p:par>
                              <p:par>
                                <p:cTn id="140" presetID="1" presetClass="emph" presetSubtype="2" fill="hold" nodeType="withEffect">
                                  <p:stCondLst>
                                    <p:cond delay="0"/>
                                  </p:stCondLst>
                                  <p:childTnLst>
                                    <p:animClr clrSpc="rgb" dir="cw">
                                      <p:cBhvr>
                                        <p:cTn id="141" dur="2000" fill="hold"/>
                                        <p:tgtEl>
                                          <p:spTgt spid="11"/>
                                        </p:tgtEl>
                                        <p:attrNameLst>
                                          <p:attrName>fillcolor</p:attrName>
                                        </p:attrNameLst>
                                      </p:cBhvr>
                                      <p:to>
                                        <a:schemeClr val="hlink"/>
                                      </p:to>
                                    </p:animClr>
                                    <p:set>
                                      <p:cBhvr>
                                        <p:cTn id="142" dur="2000" fill="hold"/>
                                        <p:tgtEl>
                                          <p:spTgt spid="11"/>
                                        </p:tgtEl>
                                        <p:attrNameLst>
                                          <p:attrName>fill.type</p:attrName>
                                        </p:attrNameLst>
                                      </p:cBhvr>
                                      <p:to>
                                        <p:strVal val="solid"/>
                                      </p:to>
                                    </p:set>
                                    <p:set>
                                      <p:cBhvr>
                                        <p:cTn id="143" dur="2000" fill="hold"/>
                                        <p:tgtEl>
                                          <p:spTgt spid="11"/>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2000" fill="hold"/>
                                        <p:tgtEl>
                                          <p:spTgt spid="12"/>
                                        </p:tgtEl>
                                        <p:attrNameLst>
                                          <p:attrName>fillcolor</p:attrName>
                                        </p:attrNameLst>
                                      </p:cBhvr>
                                      <p:to>
                                        <a:schemeClr val="accent2"/>
                                      </p:to>
                                    </p:animClr>
                                    <p:set>
                                      <p:cBhvr>
                                        <p:cTn id="146" dur="2000" fill="hold"/>
                                        <p:tgtEl>
                                          <p:spTgt spid="12"/>
                                        </p:tgtEl>
                                        <p:attrNameLst>
                                          <p:attrName>fill.type</p:attrName>
                                        </p:attrNameLst>
                                      </p:cBhvr>
                                      <p:to>
                                        <p:strVal val="solid"/>
                                      </p:to>
                                    </p:set>
                                    <p:set>
                                      <p:cBhvr>
                                        <p:cTn id="147" dur="2000" fill="hold"/>
                                        <p:tgtEl>
                                          <p:spTgt spid="12"/>
                                        </p:tgtEl>
                                        <p:attrNameLst>
                                          <p:attrName>fill.on</p:attrName>
                                        </p:attrNameLst>
                                      </p:cBhvr>
                                      <p:to>
                                        <p:strVal val="tru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17"/>
                                        </p:tgtEl>
                                        <p:attrNameLst>
                                          <p:attrName>style.visibility</p:attrName>
                                        </p:attrNameLst>
                                      </p:cBhvr>
                                      <p:to>
                                        <p:strVal val="visible"/>
                                      </p:to>
                                    </p:set>
                                  </p:childTnLst>
                                </p:cTn>
                              </p:par>
                            </p:childTnLst>
                          </p:cTn>
                        </p:par>
                        <p:par>
                          <p:cTn id="152" fill="hold">
                            <p:stCondLst>
                              <p:cond delay="0"/>
                            </p:stCondLst>
                            <p:childTnLst>
                              <p:par>
                                <p:cTn id="153" presetID="4" presetClass="entr" presetSubtype="16"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box(in)">
                                      <p:cBhvr>
                                        <p:cTn id="155" dur="500"/>
                                        <p:tgtEl>
                                          <p:spTgt spid="38"/>
                                        </p:tgtEl>
                                      </p:cBhvr>
                                    </p:animEffect>
                                  </p:childTnLst>
                                </p:cTn>
                              </p:par>
                            </p:childTnLst>
                          </p:cTn>
                        </p:par>
                        <p:par>
                          <p:cTn id="156" fill="hold">
                            <p:stCondLst>
                              <p:cond delay="500"/>
                            </p:stCondLst>
                            <p:childTnLst>
                              <p:par>
                                <p:cTn id="157" presetID="6" presetClass="emph" presetSubtype="0" fill="hold" nodeType="afterEffect">
                                  <p:stCondLst>
                                    <p:cond delay="0"/>
                                  </p:stCondLst>
                                  <p:childTnLst>
                                    <p:animScale>
                                      <p:cBhvr>
                                        <p:cTn id="158" dur="2000" fill="hold"/>
                                        <p:tgtEl>
                                          <p:spTgt spid="17"/>
                                        </p:tgtEl>
                                      </p:cBhvr>
                                      <p:by x="25000" y="25000"/>
                                    </p:animScale>
                                  </p:childTnLst>
                                </p:cTn>
                              </p:par>
                              <p:par>
                                <p:cTn id="159" presetID="0" presetClass="path" presetSubtype="0" accel="50000" decel="50000" fill="hold" nodeType="withEffect">
                                  <p:stCondLst>
                                    <p:cond delay="0"/>
                                  </p:stCondLst>
                                  <p:childTnLst>
                                    <p:animMotion origin="layout" path="M 0.04167 0.10555 L -0.325 -0.06111 " pathEditMode="relative" rAng="0" ptsTypes="AA">
                                      <p:cBhvr>
                                        <p:cTn id="160" dur="2000" fill="hold"/>
                                        <p:tgtEl>
                                          <p:spTgt spid="17"/>
                                        </p:tgtEl>
                                        <p:attrNameLst>
                                          <p:attrName>ppt_x</p:attrName>
                                          <p:attrName>ppt_y</p:attrName>
                                        </p:attrNameLst>
                                      </p:cBhvr>
                                      <p:rCtr x="-183" y="-83"/>
                                    </p:animMotion>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18"/>
                                        </p:tgtEl>
                                        <p:attrNameLst>
                                          <p:attrName>style.visibility</p:attrName>
                                        </p:attrNameLst>
                                      </p:cBhvr>
                                      <p:to>
                                        <p:strVal val="visible"/>
                                      </p:to>
                                    </p:set>
                                  </p:childTnLst>
                                </p:cTn>
                              </p:par>
                            </p:childTnLst>
                          </p:cTn>
                        </p:par>
                        <p:par>
                          <p:cTn id="165" fill="hold">
                            <p:stCondLst>
                              <p:cond delay="0"/>
                            </p:stCondLst>
                            <p:childTnLst>
                              <p:par>
                                <p:cTn id="166" presetID="4" presetClass="entr" presetSubtype="16" fill="hold" grpId="0"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box(in)">
                                      <p:cBhvr>
                                        <p:cTn id="168" dur="500"/>
                                        <p:tgtEl>
                                          <p:spTgt spid="39"/>
                                        </p:tgtEl>
                                      </p:cBhvr>
                                    </p:animEffect>
                                  </p:childTnLst>
                                </p:cTn>
                              </p:par>
                            </p:childTnLst>
                          </p:cTn>
                        </p:par>
                        <p:par>
                          <p:cTn id="169" fill="hold">
                            <p:stCondLst>
                              <p:cond delay="500"/>
                            </p:stCondLst>
                            <p:childTnLst>
                              <p:par>
                                <p:cTn id="170" presetID="6" presetClass="emph" presetSubtype="0" fill="hold" nodeType="afterEffect">
                                  <p:stCondLst>
                                    <p:cond delay="0"/>
                                  </p:stCondLst>
                                  <p:childTnLst>
                                    <p:animScale>
                                      <p:cBhvr>
                                        <p:cTn id="171" dur="2000" fill="hold"/>
                                        <p:tgtEl>
                                          <p:spTgt spid="18"/>
                                        </p:tgtEl>
                                      </p:cBhvr>
                                      <p:by x="25000" y="25000"/>
                                    </p:animScale>
                                  </p:childTnLst>
                                </p:cTn>
                              </p:par>
                              <p:par>
                                <p:cTn id="172" presetID="0" presetClass="path" presetSubtype="0" accel="50000" decel="50000" fill="hold" nodeType="withEffect">
                                  <p:stCondLst>
                                    <p:cond delay="0"/>
                                  </p:stCondLst>
                                  <p:childTnLst>
                                    <p:animMotion origin="layout" path="M 0.05 0.12777 L -0.325 -0.00556 " pathEditMode="relative" rAng="0" ptsTypes="AA">
                                      <p:cBhvr>
                                        <p:cTn id="173" dur="2000" fill="hold"/>
                                        <p:tgtEl>
                                          <p:spTgt spid="18"/>
                                        </p:tgtEl>
                                        <p:attrNameLst>
                                          <p:attrName>ppt_x</p:attrName>
                                          <p:attrName>ppt_y</p:attrName>
                                        </p:attrNameLst>
                                      </p:cBhvr>
                                      <p:rCtr x="-188" y="-67"/>
                                    </p:animMotion>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nodeType="clickEffect">
                                  <p:stCondLst>
                                    <p:cond delay="0"/>
                                  </p:stCondLst>
                                  <p:childTnLst>
                                    <p:set>
                                      <p:cBhvr>
                                        <p:cTn id="177" dur="1" fill="hold">
                                          <p:stCondLst>
                                            <p:cond delay="0"/>
                                          </p:stCondLst>
                                        </p:cTn>
                                        <p:tgtEl>
                                          <p:spTgt spid="19"/>
                                        </p:tgtEl>
                                        <p:attrNameLst>
                                          <p:attrName>style.visibility</p:attrName>
                                        </p:attrNameLst>
                                      </p:cBhvr>
                                      <p:to>
                                        <p:strVal val="visible"/>
                                      </p:to>
                                    </p:set>
                                  </p:childTnLst>
                                </p:cTn>
                              </p:par>
                            </p:childTnLst>
                          </p:cTn>
                        </p:par>
                        <p:par>
                          <p:cTn id="178" fill="hold">
                            <p:stCondLst>
                              <p:cond delay="0"/>
                            </p:stCondLst>
                            <p:childTnLst>
                              <p:par>
                                <p:cTn id="179" presetID="4" presetClass="entr" presetSubtype="16" fill="hold" grpId="0" nodeType="afterEffect">
                                  <p:stCondLst>
                                    <p:cond delay="0"/>
                                  </p:stCondLst>
                                  <p:childTnLst>
                                    <p:set>
                                      <p:cBhvr>
                                        <p:cTn id="180" dur="1" fill="hold">
                                          <p:stCondLst>
                                            <p:cond delay="0"/>
                                          </p:stCondLst>
                                        </p:cTn>
                                        <p:tgtEl>
                                          <p:spTgt spid="40"/>
                                        </p:tgtEl>
                                        <p:attrNameLst>
                                          <p:attrName>style.visibility</p:attrName>
                                        </p:attrNameLst>
                                      </p:cBhvr>
                                      <p:to>
                                        <p:strVal val="visible"/>
                                      </p:to>
                                    </p:set>
                                    <p:animEffect transition="in" filter="box(in)">
                                      <p:cBhvr>
                                        <p:cTn id="181" dur="500"/>
                                        <p:tgtEl>
                                          <p:spTgt spid="40"/>
                                        </p:tgtEl>
                                      </p:cBhvr>
                                    </p:animEffect>
                                  </p:childTnLst>
                                </p:cTn>
                              </p:par>
                            </p:childTnLst>
                          </p:cTn>
                        </p:par>
                        <p:par>
                          <p:cTn id="182" fill="hold">
                            <p:stCondLst>
                              <p:cond delay="500"/>
                            </p:stCondLst>
                            <p:childTnLst>
                              <p:par>
                                <p:cTn id="183" presetID="6" presetClass="emph" presetSubtype="0" fill="hold" nodeType="afterEffect">
                                  <p:stCondLst>
                                    <p:cond delay="0"/>
                                  </p:stCondLst>
                                  <p:childTnLst>
                                    <p:animScale>
                                      <p:cBhvr>
                                        <p:cTn id="184" dur="2000" fill="hold"/>
                                        <p:tgtEl>
                                          <p:spTgt spid="19"/>
                                        </p:tgtEl>
                                      </p:cBhvr>
                                      <p:by x="25000" y="25000"/>
                                    </p:animScale>
                                  </p:childTnLst>
                                </p:cTn>
                              </p:par>
                              <p:par>
                                <p:cTn id="185" presetID="0" presetClass="path" presetSubtype="0" accel="50000" decel="50000" fill="hold" nodeType="withEffect">
                                  <p:stCondLst>
                                    <p:cond delay="0"/>
                                  </p:stCondLst>
                                  <p:childTnLst>
                                    <p:animMotion origin="layout" path="M 0.05 0.12777 L -0.325 0.05 " pathEditMode="relative" rAng="0" ptsTypes="AA">
                                      <p:cBhvr>
                                        <p:cTn id="186" dur="2000" fill="hold"/>
                                        <p:tgtEl>
                                          <p:spTgt spid="19"/>
                                        </p:tgtEl>
                                        <p:attrNameLst>
                                          <p:attrName>ppt_x</p:attrName>
                                          <p:attrName>ppt_y</p:attrName>
                                        </p:attrNameLst>
                                      </p:cBhvr>
                                      <p:rCtr x="-188" y="-39"/>
                                    </p:animMotion>
                                  </p:childTnLst>
                                </p:cTn>
                              </p:par>
                            </p:childTnLst>
                          </p:cTn>
                        </p:par>
                      </p:childTnLst>
                    </p:cTn>
                  </p:par>
                  <p:par>
                    <p:cTn id="187" fill="hold">
                      <p:stCondLst>
                        <p:cond delay="indefinite"/>
                      </p:stCondLst>
                      <p:childTnLst>
                        <p:par>
                          <p:cTn id="188" fill="hold">
                            <p:stCondLst>
                              <p:cond delay="0"/>
                            </p:stCondLst>
                            <p:childTnLst>
                              <p:par>
                                <p:cTn id="189" presetID="0" presetClass="path" presetSubtype="0" accel="50000" decel="50000" fill="hold" grpId="5" nodeType="clickEffect">
                                  <p:stCondLst>
                                    <p:cond delay="0"/>
                                  </p:stCondLst>
                                  <p:childTnLst>
                                    <p:animMotion origin="layout" path="M 0.27361 -1.11111E-6 L 0.34861 -1.11111E-6 " pathEditMode="relative" rAng="0" ptsTypes="AA">
                                      <p:cBhvr>
                                        <p:cTn id="190" dur="2000" fill="hold"/>
                                        <p:tgtEl>
                                          <p:spTgt spid="16"/>
                                        </p:tgtEl>
                                        <p:attrNameLst>
                                          <p:attrName>ppt_x</p:attrName>
                                          <p:attrName>ppt_y</p:attrName>
                                        </p:attrNameLst>
                                      </p:cBhvr>
                                      <p:rCtr x="38" y="0"/>
                                    </p:animMotion>
                                  </p:childTnLst>
                                </p:cTn>
                              </p:par>
                              <p:par>
                                <p:cTn id="191" presetID="1" presetClass="emph" presetSubtype="2" fill="hold" nodeType="withEffect">
                                  <p:stCondLst>
                                    <p:cond delay="0"/>
                                  </p:stCondLst>
                                  <p:childTnLst>
                                    <p:animClr clrSpc="rgb" dir="cw">
                                      <p:cBhvr>
                                        <p:cTn id="192" dur="2000" fill="hold"/>
                                        <p:tgtEl>
                                          <p:spTgt spid="12"/>
                                        </p:tgtEl>
                                        <p:attrNameLst>
                                          <p:attrName>fillcolor</p:attrName>
                                        </p:attrNameLst>
                                      </p:cBhvr>
                                      <p:to>
                                        <a:schemeClr val="hlink"/>
                                      </p:to>
                                    </p:animClr>
                                    <p:set>
                                      <p:cBhvr>
                                        <p:cTn id="193" dur="2000" fill="hold"/>
                                        <p:tgtEl>
                                          <p:spTgt spid="12"/>
                                        </p:tgtEl>
                                        <p:attrNameLst>
                                          <p:attrName>fill.type</p:attrName>
                                        </p:attrNameLst>
                                      </p:cBhvr>
                                      <p:to>
                                        <p:strVal val="solid"/>
                                      </p:to>
                                    </p:set>
                                    <p:set>
                                      <p:cBhvr>
                                        <p:cTn id="194" dur="2000" fill="hold"/>
                                        <p:tgtEl>
                                          <p:spTgt spid="12"/>
                                        </p:tgtEl>
                                        <p:attrNameLst>
                                          <p:attrName>fill.on</p:attrName>
                                        </p:attrNameLst>
                                      </p:cBhvr>
                                      <p:to>
                                        <p:strVal val="true"/>
                                      </p:to>
                                    </p:set>
                                  </p:childTnLst>
                                </p:cTn>
                              </p:par>
                              <p:par>
                                <p:cTn id="195" presetID="1" presetClass="emph" presetSubtype="2" fill="hold" nodeType="withEffect">
                                  <p:stCondLst>
                                    <p:cond delay="0"/>
                                  </p:stCondLst>
                                  <p:childTnLst>
                                    <p:animClr clrSpc="rgb" dir="cw">
                                      <p:cBhvr>
                                        <p:cTn id="196" dur="2000" fill="hold"/>
                                        <p:tgtEl>
                                          <p:spTgt spid="13"/>
                                        </p:tgtEl>
                                        <p:attrNameLst>
                                          <p:attrName>fillcolor</p:attrName>
                                        </p:attrNameLst>
                                      </p:cBhvr>
                                      <p:to>
                                        <a:schemeClr val="accent2"/>
                                      </p:to>
                                    </p:animClr>
                                    <p:set>
                                      <p:cBhvr>
                                        <p:cTn id="197" dur="2000" fill="hold"/>
                                        <p:tgtEl>
                                          <p:spTgt spid="13"/>
                                        </p:tgtEl>
                                        <p:attrNameLst>
                                          <p:attrName>fill.type</p:attrName>
                                        </p:attrNameLst>
                                      </p:cBhvr>
                                      <p:to>
                                        <p:strVal val="solid"/>
                                      </p:to>
                                    </p:set>
                                    <p:set>
                                      <p:cBhvr>
                                        <p:cTn id="198" dur="2000" fill="hold"/>
                                        <p:tgtEl>
                                          <p:spTgt spid="13"/>
                                        </p:tgtEl>
                                        <p:attrNameLst>
                                          <p:attrName>fill.on</p:attrName>
                                        </p:attrNameLst>
                                      </p:cBhvr>
                                      <p:to>
                                        <p:strVal val="tru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20"/>
                                        </p:tgtEl>
                                        <p:attrNameLst>
                                          <p:attrName>style.visibility</p:attrName>
                                        </p:attrNameLst>
                                      </p:cBhvr>
                                      <p:to>
                                        <p:strVal val="visible"/>
                                      </p:to>
                                    </p:set>
                                  </p:childTnLst>
                                </p:cTn>
                              </p:par>
                            </p:childTnLst>
                          </p:cTn>
                        </p:par>
                        <p:par>
                          <p:cTn id="203" fill="hold">
                            <p:stCondLst>
                              <p:cond delay="0"/>
                            </p:stCondLst>
                            <p:childTnLst>
                              <p:par>
                                <p:cTn id="204" presetID="4" presetClass="entr" presetSubtype="16" fill="hold" grpId="0" nodeType="afterEffect">
                                  <p:stCondLst>
                                    <p:cond delay="0"/>
                                  </p:stCondLst>
                                  <p:childTnLst>
                                    <p:set>
                                      <p:cBhvr>
                                        <p:cTn id="205" dur="1" fill="hold">
                                          <p:stCondLst>
                                            <p:cond delay="0"/>
                                          </p:stCondLst>
                                        </p:cTn>
                                        <p:tgtEl>
                                          <p:spTgt spid="41"/>
                                        </p:tgtEl>
                                        <p:attrNameLst>
                                          <p:attrName>style.visibility</p:attrName>
                                        </p:attrNameLst>
                                      </p:cBhvr>
                                      <p:to>
                                        <p:strVal val="visible"/>
                                      </p:to>
                                    </p:set>
                                    <p:animEffect transition="in" filter="box(in)">
                                      <p:cBhvr>
                                        <p:cTn id="206" dur="500"/>
                                        <p:tgtEl>
                                          <p:spTgt spid="41"/>
                                        </p:tgtEl>
                                      </p:cBhvr>
                                    </p:animEffect>
                                  </p:childTnLst>
                                </p:cTn>
                              </p:par>
                            </p:childTnLst>
                          </p:cTn>
                        </p:par>
                        <p:par>
                          <p:cTn id="207" fill="hold">
                            <p:stCondLst>
                              <p:cond delay="500"/>
                            </p:stCondLst>
                            <p:childTnLst>
                              <p:par>
                                <p:cTn id="208" presetID="6" presetClass="emph" presetSubtype="0" fill="hold" nodeType="afterEffect">
                                  <p:stCondLst>
                                    <p:cond delay="0"/>
                                  </p:stCondLst>
                                  <p:childTnLst>
                                    <p:animScale>
                                      <p:cBhvr>
                                        <p:cTn id="209" dur="2000" fill="hold"/>
                                        <p:tgtEl>
                                          <p:spTgt spid="20"/>
                                        </p:tgtEl>
                                      </p:cBhvr>
                                      <p:by x="25000" y="25000"/>
                                    </p:animScale>
                                  </p:childTnLst>
                                </p:cTn>
                              </p:par>
                              <p:par>
                                <p:cTn id="210" presetID="0" presetClass="path" presetSubtype="0" accel="50000" decel="50000" fill="hold" nodeType="withEffect">
                                  <p:stCondLst>
                                    <p:cond delay="0"/>
                                  </p:stCondLst>
                                  <p:childTnLst>
                                    <p:animMotion origin="layout" path="M 0.05 0.12777 L -0.325 0.10555 " pathEditMode="relative" rAng="0" ptsTypes="AA">
                                      <p:cBhvr>
                                        <p:cTn id="211" dur="2000" fill="hold"/>
                                        <p:tgtEl>
                                          <p:spTgt spid="20"/>
                                        </p:tgtEl>
                                        <p:attrNameLst>
                                          <p:attrName>ppt_x</p:attrName>
                                          <p:attrName>ppt_y</p:attrName>
                                        </p:attrNameLst>
                                      </p:cBhvr>
                                      <p:rCtr x="-188" y="-11"/>
                                    </p:animMotion>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nodeType="clickEffect">
                                  <p:stCondLst>
                                    <p:cond delay="0"/>
                                  </p:stCondLst>
                                  <p:childTnLst>
                                    <p:set>
                                      <p:cBhvr>
                                        <p:cTn id="215" dur="1" fill="hold">
                                          <p:stCondLst>
                                            <p:cond delay="0"/>
                                          </p:stCondLst>
                                        </p:cTn>
                                        <p:tgtEl>
                                          <p:spTgt spid="21"/>
                                        </p:tgtEl>
                                        <p:attrNameLst>
                                          <p:attrName>style.visibility</p:attrName>
                                        </p:attrNameLst>
                                      </p:cBhvr>
                                      <p:to>
                                        <p:strVal val="visible"/>
                                      </p:to>
                                    </p:set>
                                  </p:childTnLst>
                                </p:cTn>
                              </p:par>
                            </p:childTnLst>
                          </p:cTn>
                        </p:par>
                        <p:par>
                          <p:cTn id="216" fill="hold">
                            <p:stCondLst>
                              <p:cond delay="0"/>
                            </p:stCondLst>
                            <p:childTnLst>
                              <p:par>
                                <p:cTn id="217" presetID="4" presetClass="entr" presetSubtype="16" fill="hold" grpId="0" nodeType="afterEffect">
                                  <p:stCondLst>
                                    <p:cond delay="0"/>
                                  </p:stCondLst>
                                  <p:childTnLst>
                                    <p:set>
                                      <p:cBhvr>
                                        <p:cTn id="218" dur="1" fill="hold">
                                          <p:stCondLst>
                                            <p:cond delay="0"/>
                                          </p:stCondLst>
                                        </p:cTn>
                                        <p:tgtEl>
                                          <p:spTgt spid="42"/>
                                        </p:tgtEl>
                                        <p:attrNameLst>
                                          <p:attrName>style.visibility</p:attrName>
                                        </p:attrNameLst>
                                      </p:cBhvr>
                                      <p:to>
                                        <p:strVal val="visible"/>
                                      </p:to>
                                    </p:set>
                                    <p:animEffect transition="in" filter="box(in)">
                                      <p:cBhvr>
                                        <p:cTn id="219" dur="500"/>
                                        <p:tgtEl>
                                          <p:spTgt spid="42"/>
                                        </p:tgtEl>
                                      </p:cBhvr>
                                    </p:animEffect>
                                  </p:childTnLst>
                                </p:cTn>
                              </p:par>
                            </p:childTnLst>
                          </p:cTn>
                        </p:par>
                        <p:par>
                          <p:cTn id="220" fill="hold">
                            <p:stCondLst>
                              <p:cond delay="500"/>
                            </p:stCondLst>
                            <p:childTnLst>
                              <p:par>
                                <p:cTn id="221" presetID="6" presetClass="emph" presetSubtype="0" fill="hold" nodeType="afterEffect">
                                  <p:stCondLst>
                                    <p:cond delay="0"/>
                                  </p:stCondLst>
                                  <p:childTnLst>
                                    <p:animScale>
                                      <p:cBhvr>
                                        <p:cTn id="222" dur="2000" fill="hold"/>
                                        <p:tgtEl>
                                          <p:spTgt spid="21"/>
                                        </p:tgtEl>
                                      </p:cBhvr>
                                      <p:by x="25000" y="25000"/>
                                    </p:animScale>
                                  </p:childTnLst>
                                </p:cTn>
                              </p:par>
                              <p:par>
                                <p:cTn id="223" presetID="0" presetClass="path" presetSubtype="0" accel="50000" decel="50000" fill="hold" nodeType="withEffect">
                                  <p:stCondLst>
                                    <p:cond delay="0"/>
                                  </p:stCondLst>
                                  <p:childTnLst>
                                    <p:animMotion origin="layout" path="M 0.05 0.12777 L -0.325 0.16111 " pathEditMode="relative" rAng="0" ptsTypes="AA">
                                      <p:cBhvr>
                                        <p:cTn id="224" dur="2000" fill="hold"/>
                                        <p:tgtEl>
                                          <p:spTgt spid="21"/>
                                        </p:tgtEl>
                                        <p:attrNameLst>
                                          <p:attrName>ppt_x</p:attrName>
                                          <p:attrName>ppt_y</p:attrName>
                                        </p:attrNameLst>
                                      </p:cBhvr>
                                      <p:rCtr x="-188" y="17"/>
                                    </p:animMotion>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nodeType="clickEffect">
                                  <p:stCondLst>
                                    <p:cond delay="0"/>
                                  </p:stCondLst>
                                  <p:childTnLst>
                                    <p:set>
                                      <p:cBhvr>
                                        <p:cTn id="228" dur="1" fill="hold">
                                          <p:stCondLst>
                                            <p:cond delay="0"/>
                                          </p:stCondLst>
                                        </p:cTn>
                                        <p:tgtEl>
                                          <p:spTgt spid="22"/>
                                        </p:tgtEl>
                                        <p:attrNameLst>
                                          <p:attrName>style.visibility</p:attrName>
                                        </p:attrNameLst>
                                      </p:cBhvr>
                                      <p:to>
                                        <p:strVal val="visible"/>
                                      </p:to>
                                    </p:set>
                                  </p:childTnLst>
                                </p:cTn>
                              </p:par>
                            </p:childTnLst>
                          </p:cTn>
                        </p:par>
                        <p:par>
                          <p:cTn id="229" fill="hold">
                            <p:stCondLst>
                              <p:cond delay="0"/>
                            </p:stCondLst>
                            <p:childTnLst>
                              <p:par>
                                <p:cTn id="230" presetID="4" presetClass="entr" presetSubtype="16" fill="hold" grpId="0" nodeType="afterEffect">
                                  <p:stCondLst>
                                    <p:cond delay="0"/>
                                  </p:stCondLst>
                                  <p:childTnLst>
                                    <p:set>
                                      <p:cBhvr>
                                        <p:cTn id="231" dur="1" fill="hold">
                                          <p:stCondLst>
                                            <p:cond delay="0"/>
                                          </p:stCondLst>
                                        </p:cTn>
                                        <p:tgtEl>
                                          <p:spTgt spid="43"/>
                                        </p:tgtEl>
                                        <p:attrNameLst>
                                          <p:attrName>style.visibility</p:attrName>
                                        </p:attrNameLst>
                                      </p:cBhvr>
                                      <p:to>
                                        <p:strVal val="visible"/>
                                      </p:to>
                                    </p:set>
                                    <p:animEffect transition="in" filter="box(in)">
                                      <p:cBhvr>
                                        <p:cTn id="232" dur="500"/>
                                        <p:tgtEl>
                                          <p:spTgt spid="43"/>
                                        </p:tgtEl>
                                      </p:cBhvr>
                                    </p:animEffect>
                                  </p:childTnLst>
                                </p:cTn>
                              </p:par>
                            </p:childTnLst>
                          </p:cTn>
                        </p:par>
                        <p:par>
                          <p:cTn id="233" fill="hold">
                            <p:stCondLst>
                              <p:cond delay="500"/>
                            </p:stCondLst>
                            <p:childTnLst>
                              <p:par>
                                <p:cTn id="234" presetID="6" presetClass="emph" presetSubtype="0" fill="hold" nodeType="afterEffect">
                                  <p:stCondLst>
                                    <p:cond delay="0"/>
                                  </p:stCondLst>
                                  <p:childTnLst>
                                    <p:animScale>
                                      <p:cBhvr>
                                        <p:cTn id="235" dur="2000" fill="hold"/>
                                        <p:tgtEl>
                                          <p:spTgt spid="22"/>
                                        </p:tgtEl>
                                      </p:cBhvr>
                                      <p:by x="25000" y="25000"/>
                                    </p:animScale>
                                  </p:childTnLst>
                                </p:cTn>
                              </p:par>
                              <p:par>
                                <p:cTn id="236" presetID="0" presetClass="path" presetSubtype="0" accel="50000" decel="50000" fill="hold" nodeType="withEffect">
                                  <p:stCondLst>
                                    <p:cond delay="0"/>
                                  </p:stCondLst>
                                  <p:childTnLst>
                                    <p:animMotion origin="layout" path="M 0.05 0.13889 L -0.325 0.21666 " pathEditMode="relative" rAng="0" ptsTypes="AA">
                                      <p:cBhvr>
                                        <p:cTn id="237" dur="2000" fill="hold"/>
                                        <p:tgtEl>
                                          <p:spTgt spid="22"/>
                                        </p:tgtEl>
                                        <p:attrNameLst>
                                          <p:attrName>ppt_x</p:attrName>
                                          <p:attrName>ppt_y</p:attrName>
                                        </p:attrNameLst>
                                      </p:cBhvr>
                                      <p:rCtr x="-188" y="39"/>
                                    </p:animMotion>
                                  </p:childTnLst>
                                </p:cTn>
                              </p:par>
                            </p:childTnLst>
                          </p:cTn>
                        </p:par>
                      </p:childTnLst>
                    </p:cTn>
                  </p:par>
                  <p:par>
                    <p:cTn id="238" fill="hold">
                      <p:stCondLst>
                        <p:cond delay="indefinite"/>
                      </p:stCondLst>
                      <p:childTnLst>
                        <p:par>
                          <p:cTn id="239" fill="hold">
                            <p:stCondLst>
                              <p:cond delay="0"/>
                            </p:stCondLst>
                            <p:childTnLst>
                              <p:par>
                                <p:cTn id="240" presetID="0" presetClass="path" presetSubtype="0" accel="50000" decel="50000" fill="hold" grpId="6" nodeType="clickEffect">
                                  <p:stCondLst>
                                    <p:cond delay="0"/>
                                  </p:stCondLst>
                                  <p:childTnLst>
                                    <p:animMotion origin="layout" path="M 0.34861 -1.11111E-6 L 0.42361 -1.11111E-6 " pathEditMode="relative" rAng="0" ptsTypes="AA">
                                      <p:cBhvr>
                                        <p:cTn id="241" dur="2000" fill="hold"/>
                                        <p:tgtEl>
                                          <p:spTgt spid="16"/>
                                        </p:tgtEl>
                                        <p:attrNameLst>
                                          <p:attrName>ppt_x</p:attrName>
                                          <p:attrName>ppt_y</p:attrName>
                                        </p:attrNameLst>
                                      </p:cBhvr>
                                      <p:rCtr x="38" y="0"/>
                                    </p:animMotion>
                                  </p:childTnLst>
                                </p:cTn>
                              </p:par>
                              <p:par>
                                <p:cTn id="242" presetID="1" presetClass="emph" presetSubtype="2" fill="hold" nodeType="withEffect">
                                  <p:stCondLst>
                                    <p:cond delay="0"/>
                                  </p:stCondLst>
                                  <p:childTnLst>
                                    <p:animClr clrSpc="rgb" dir="cw">
                                      <p:cBhvr>
                                        <p:cTn id="243" dur="2000" fill="hold"/>
                                        <p:tgtEl>
                                          <p:spTgt spid="13"/>
                                        </p:tgtEl>
                                        <p:attrNameLst>
                                          <p:attrName>fillcolor</p:attrName>
                                        </p:attrNameLst>
                                      </p:cBhvr>
                                      <p:to>
                                        <a:schemeClr val="hlink"/>
                                      </p:to>
                                    </p:animClr>
                                    <p:set>
                                      <p:cBhvr>
                                        <p:cTn id="244" dur="2000" fill="hold"/>
                                        <p:tgtEl>
                                          <p:spTgt spid="13"/>
                                        </p:tgtEl>
                                        <p:attrNameLst>
                                          <p:attrName>fill.type</p:attrName>
                                        </p:attrNameLst>
                                      </p:cBhvr>
                                      <p:to>
                                        <p:strVal val="solid"/>
                                      </p:to>
                                    </p:set>
                                    <p:set>
                                      <p:cBhvr>
                                        <p:cTn id="245" dur="2000" fill="hold"/>
                                        <p:tgtEl>
                                          <p:spTgt spid="13"/>
                                        </p:tgtEl>
                                        <p:attrNameLst>
                                          <p:attrName>fill.on</p:attrName>
                                        </p:attrNameLst>
                                      </p:cBhvr>
                                      <p:to>
                                        <p:strVal val="true"/>
                                      </p:to>
                                    </p:set>
                                  </p:childTnLst>
                                </p:cTn>
                              </p:par>
                              <p:par>
                                <p:cTn id="246" presetID="1" presetClass="emph" presetSubtype="2" fill="hold" nodeType="withEffect">
                                  <p:stCondLst>
                                    <p:cond delay="0"/>
                                  </p:stCondLst>
                                  <p:childTnLst>
                                    <p:animClr clrSpc="rgb" dir="cw">
                                      <p:cBhvr>
                                        <p:cTn id="247" dur="2000" fill="hold"/>
                                        <p:tgtEl>
                                          <p:spTgt spid="14"/>
                                        </p:tgtEl>
                                        <p:attrNameLst>
                                          <p:attrName>fillcolor</p:attrName>
                                        </p:attrNameLst>
                                      </p:cBhvr>
                                      <p:to>
                                        <a:schemeClr val="accent2"/>
                                      </p:to>
                                    </p:animClr>
                                    <p:set>
                                      <p:cBhvr>
                                        <p:cTn id="248" dur="2000" fill="hold"/>
                                        <p:tgtEl>
                                          <p:spTgt spid="14"/>
                                        </p:tgtEl>
                                        <p:attrNameLst>
                                          <p:attrName>fill.type</p:attrName>
                                        </p:attrNameLst>
                                      </p:cBhvr>
                                      <p:to>
                                        <p:strVal val="solid"/>
                                      </p:to>
                                    </p:set>
                                    <p:set>
                                      <p:cBhvr>
                                        <p:cTn id="249" dur="2000" fill="hold"/>
                                        <p:tgtEl>
                                          <p:spTgt spid="14"/>
                                        </p:tgtEl>
                                        <p:attrNameLst>
                                          <p:attrName>fill.on</p:attrName>
                                        </p:attrNameLst>
                                      </p:cBhvr>
                                      <p:to>
                                        <p:strVal val="true"/>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nodeType="clickEffect">
                                  <p:stCondLst>
                                    <p:cond delay="0"/>
                                  </p:stCondLst>
                                  <p:childTnLst>
                                    <p:set>
                                      <p:cBhvr>
                                        <p:cTn id="253" dur="1" fill="hold">
                                          <p:stCondLst>
                                            <p:cond delay="0"/>
                                          </p:stCondLst>
                                        </p:cTn>
                                        <p:tgtEl>
                                          <p:spTgt spid="23"/>
                                        </p:tgtEl>
                                        <p:attrNameLst>
                                          <p:attrName>style.visibility</p:attrName>
                                        </p:attrNameLst>
                                      </p:cBhvr>
                                      <p:to>
                                        <p:strVal val="visible"/>
                                      </p:to>
                                    </p:set>
                                  </p:childTnLst>
                                </p:cTn>
                              </p:par>
                            </p:childTnLst>
                          </p:cTn>
                        </p:par>
                        <p:par>
                          <p:cTn id="254" fill="hold">
                            <p:stCondLst>
                              <p:cond delay="0"/>
                            </p:stCondLst>
                            <p:childTnLst>
                              <p:par>
                                <p:cTn id="255" presetID="4" presetClass="entr" presetSubtype="16" fill="hold" grpId="0" nodeType="afterEffect">
                                  <p:stCondLst>
                                    <p:cond delay="0"/>
                                  </p:stCondLst>
                                  <p:childTnLst>
                                    <p:set>
                                      <p:cBhvr>
                                        <p:cTn id="256" dur="1" fill="hold">
                                          <p:stCondLst>
                                            <p:cond delay="0"/>
                                          </p:stCondLst>
                                        </p:cTn>
                                        <p:tgtEl>
                                          <p:spTgt spid="44"/>
                                        </p:tgtEl>
                                        <p:attrNameLst>
                                          <p:attrName>style.visibility</p:attrName>
                                        </p:attrNameLst>
                                      </p:cBhvr>
                                      <p:to>
                                        <p:strVal val="visible"/>
                                      </p:to>
                                    </p:set>
                                    <p:animEffect transition="in" filter="box(in)">
                                      <p:cBhvr>
                                        <p:cTn id="257" dur="500"/>
                                        <p:tgtEl>
                                          <p:spTgt spid="44"/>
                                        </p:tgtEl>
                                      </p:cBhvr>
                                    </p:animEffect>
                                  </p:childTnLst>
                                </p:cTn>
                              </p:par>
                            </p:childTnLst>
                          </p:cTn>
                        </p:par>
                        <p:par>
                          <p:cTn id="258" fill="hold">
                            <p:stCondLst>
                              <p:cond delay="500"/>
                            </p:stCondLst>
                            <p:childTnLst>
                              <p:par>
                                <p:cTn id="259" presetID="6" presetClass="emph" presetSubtype="0" fill="hold" nodeType="afterEffect">
                                  <p:stCondLst>
                                    <p:cond delay="0"/>
                                  </p:stCondLst>
                                  <p:childTnLst>
                                    <p:animScale>
                                      <p:cBhvr>
                                        <p:cTn id="260" dur="2000" fill="hold"/>
                                        <p:tgtEl>
                                          <p:spTgt spid="23"/>
                                        </p:tgtEl>
                                      </p:cBhvr>
                                      <p:by x="25000" y="25000"/>
                                    </p:animScale>
                                  </p:childTnLst>
                                </p:cTn>
                              </p:par>
                              <p:par>
                                <p:cTn id="261" presetID="0" presetClass="path" presetSubtype="0" accel="50000" decel="50000" fill="hold" nodeType="withEffect">
                                  <p:stCondLst>
                                    <p:cond delay="0"/>
                                  </p:stCondLst>
                                  <p:childTnLst>
                                    <p:animMotion origin="layout" path="M 0.05 0.13889 L -0.325 0.27222 " pathEditMode="relative" rAng="0" ptsTypes="AA">
                                      <p:cBhvr>
                                        <p:cTn id="262" dur="2000" fill="hold"/>
                                        <p:tgtEl>
                                          <p:spTgt spid="23"/>
                                        </p:tgtEl>
                                        <p:attrNameLst>
                                          <p:attrName>ppt_x</p:attrName>
                                          <p:attrName>ppt_y</p:attrName>
                                        </p:attrNameLst>
                                      </p:cBhvr>
                                      <p:rCtr x="-188" y="67"/>
                                    </p:animMotion>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nodeType="clickEffect">
                                  <p:stCondLst>
                                    <p:cond delay="0"/>
                                  </p:stCondLst>
                                  <p:childTnLst>
                                    <p:set>
                                      <p:cBhvr>
                                        <p:cTn id="266" dur="1" fill="hold">
                                          <p:stCondLst>
                                            <p:cond delay="0"/>
                                          </p:stCondLst>
                                        </p:cTn>
                                        <p:tgtEl>
                                          <p:spTgt spid="24"/>
                                        </p:tgtEl>
                                        <p:attrNameLst>
                                          <p:attrName>style.visibility</p:attrName>
                                        </p:attrNameLst>
                                      </p:cBhvr>
                                      <p:to>
                                        <p:strVal val="visible"/>
                                      </p:to>
                                    </p:set>
                                  </p:childTnLst>
                                </p:cTn>
                              </p:par>
                            </p:childTnLst>
                          </p:cTn>
                        </p:par>
                        <p:par>
                          <p:cTn id="267" fill="hold">
                            <p:stCondLst>
                              <p:cond delay="0"/>
                            </p:stCondLst>
                            <p:childTnLst>
                              <p:par>
                                <p:cTn id="268" presetID="4" presetClass="entr" presetSubtype="16" fill="hold" grpId="0" nodeType="afterEffect">
                                  <p:stCondLst>
                                    <p:cond delay="0"/>
                                  </p:stCondLst>
                                  <p:childTnLst>
                                    <p:set>
                                      <p:cBhvr>
                                        <p:cTn id="269" dur="1" fill="hold">
                                          <p:stCondLst>
                                            <p:cond delay="0"/>
                                          </p:stCondLst>
                                        </p:cTn>
                                        <p:tgtEl>
                                          <p:spTgt spid="45"/>
                                        </p:tgtEl>
                                        <p:attrNameLst>
                                          <p:attrName>style.visibility</p:attrName>
                                        </p:attrNameLst>
                                      </p:cBhvr>
                                      <p:to>
                                        <p:strVal val="visible"/>
                                      </p:to>
                                    </p:set>
                                    <p:animEffect transition="in" filter="box(in)">
                                      <p:cBhvr>
                                        <p:cTn id="270" dur="500"/>
                                        <p:tgtEl>
                                          <p:spTgt spid="45"/>
                                        </p:tgtEl>
                                      </p:cBhvr>
                                    </p:animEffect>
                                  </p:childTnLst>
                                </p:cTn>
                              </p:par>
                            </p:childTnLst>
                          </p:cTn>
                        </p:par>
                        <p:par>
                          <p:cTn id="271" fill="hold">
                            <p:stCondLst>
                              <p:cond delay="500"/>
                            </p:stCondLst>
                            <p:childTnLst>
                              <p:par>
                                <p:cTn id="272" presetID="6" presetClass="emph" presetSubtype="0" fill="hold" nodeType="afterEffect">
                                  <p:stCondLst>
                                    <p:cond delay="0"/>
                                  </p:stCondLst>
                                  <p:childTnLst>
                                    <p:animScale>
                                      <p:cBhvr>
                                        <p:cTn id="273" dur="2000" fill="hold"/>
                                        <p:tgtEl>
                                          <p:spTgt spid="24"/>
                                        </p:tgtEl>
                                      </p:cBhvr>
                                      <p:by x="25000" y="25000"/>
                                    </p:animScale>
                                  </p:childTnLst>
                                </p:cTn>
                              </p:par>
                              <p:par>
                                <p:cTn id="274" presetID="0" presetClass="path" presetSubtype="0" accel="50000" decel="50000" fill="hold" nodeType="withEffect">
                                  <p:stCondLst>
                                    <p:cond delay="0"/>
                                  </p:stCondLst>
                                  <p:childTnLst>
                                    <p:animMotion origin="layout" path="M 0.05 0.13889 L -0.325 0.32777 " pathEditMode="relative" rAng="0" ptsTypes="AA">
                                      <p:cBhvr>
                                        <p:cTn id="275" dur="2000" fill="hold"/>
                                        <p:tgtEl>
                                          <p:spTgt spid="24"/>
                                        </p:tgtEl>
                                        <p:attrNameLst>
                                          <p:attrName>ppt_x</p:attrName>
                                          <p:attrName>ppt_y</p:attrName>
                                        </p:attrNameLst>
                                      </p:cBhvr>
                                      <p:rCtr x="-188" y="94"/>
                                    </p:animMotion>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nodeType="clickEffect">
                                  <p:stCondLst>
                                    <p:cond delay="0"/>
                                  </p:stCondLst>
                                  <p:childTnLst>
                                    <p:set>
                                      <p:cBhvr>
                                        <p:cTn id="279" dur="1" fill="hold">
                                          <p:stCondLst>
                                            <p:cond delay="0"/>
                                          </p:stCondLst>
                                        </p:cTn>
                                        <p:tgtEl>
                                          <p:spTgt spid="25"/>
                                        </p:tgtEl>
                                        <p:attrNameLst>
                                          <p:attrName>style.visibility</p:attrName>
                                        </p:attrNameLst>
                                      </p:cBhvr>
                                      <p:to>
                                        <p:strVal val="visible"/>
                                      </p:to>
                                    </p:set>
                                  </p:childTnLst>
                                </p:cTn>
                              </p:par>
                            </p:childTnLst>
                          </p:cTn>
                        </p:par>
                        <p:par>
                          <p:cTn id="280" fill="hold">
                            <p:stCondLst>
                              <p:cond delay="0"/>
                            </p:stCondLst>
                            <p:childTnLst>
                              <p:par>
                                <p:cTn id="281" presetID="4" presetClass="entr" presetSubtype="16" fill="hold" grpId="0" nodeType="afterEffect">
                                  <p:stCondLst>
                                    <p:cond delay="0"/>
                                  </p:stCondLst>
                                  <p:childTnLst>
                                    <p:set>
                                      <p:cBhvr>
                                        <p:cTn id="282" dur="1" fill="hold">
                                          <p:stCondLst>
                                            <p:cond delay="0"/>
                                          </p:stCondLst>
                                        </p:cTn>
                                        <p:tgtEl>
                                          <p:spTgt spid="46"/>
                                        </p:tgtEl>
                                        <p:attrNameLst>
                                          <p:attrName>style.visibility</p:attrName>
                                        </p:attrNameLst>
                                      </p:cBhvr>
                                      <p:to>
                                        <p:strVal val="visible"/>
                                      </p:to>
                                    </p:set>
                                    <p:animEffect transition="in" filter="box(in)">
                                      <p:cBhvr>
                                        <p:cTn id="283" dur="500"/>
                                        <p:tgtEl>
                                          <p:spTgt spid="46"/>
                                        </p:tgtEl>
                                      </p:cBhvr>
                                    </p:animEffect>
                                  </p:childTnLst>
                                </p:cTn>
                              </p:par>
                            </p:childTnLst>
                          </p:cTn>
                        </p:par>
                        <p:par>
                          <p:cTn id="284" fill="hold">
                            <p:stCondLst>
                              <p:cond delay="500"/>
                            </p:stCondLst>
                            <p:childTnLst>
                              <p:par>
                                <p:cTn id="285" presetID="6" presetClass="emph" presetSubtype="0" fill="hold" nodeType="afterEffect">
                                  <p:stCondLst>
                                    <p:cond delay="0"/>
                                  </p:stCondLst>
                                  <p:childTnLst>
                                    <p:animScale>
                                      <p:cBhvr>
                                        <p:cTn id="286" dur="2000" fill="hold"/>
                                        <p:tgtEl>
                                          <p:spTgt spid="25"/>
                                        </p:tgtEl>
                                      </p:cBhvr>
                                      <p:by x="25000" y="25000"/>
                                    </p:animScale>
                                  </p:childTnLst>
                                </p:cTn>
                              </p:par>
                              <p:par>
                                <p:cTn id="287" presetID="0" presetClass="path" presetSubtype="0" accel="50000" decel="50000" fill="hold" nodeType="withEffect">
                                  <p:stCondLst>
                                    <p:cond delay="0"/>
                                  </p:stCondLst>
                                  <p:childTnLst>
                                    <p:animMotion origin="layout" path="M 0.05 0.13889 L -0.325 0.38333 " pathEditMode="relative" rAng="0" ptsTypes="AA">
                                      <p:cBhvr>
                                        <p:cTn id="288" dur="2000" fill="hold"/>
                                        <p:tgtEl>
                                          <p:spTgt spid="25"/>
                                        </p:tgtEl>
                                        <p:attrNameLst>
                                          <p:attrName>ppt_x</p:attrName>
                                          <p:attrName>ppt_y</p:attrName>
                                        </p:attrNameLst>
                                      </p:cBhvr>
                                      <p:rCtr x="-188" y="122"/>
                                    </p:animMotion>
                                  </p:childTnLst>
                                </p:cTn>
                              </p:par>
                            </p:childTnLst>
                          </p:cTn>
                        </p:par>
                      </p:childTnLst>
                    </p:cTn>
                  </p:par>
                  <p:par>
                    <p:cTn id="289" fill="hold">
                      <p:stCondLst>
                        <p:cond delay="indefinite"/>
                      </p:stCondLst>
                      <p:childTnLst>
                        <p:par>
                          <p:cTn id="290" fill="hold">
                            <p:stCondLst>
                              <p:cond delay="0"/>
                            </p:stCondLst>
                            <p:childTnLst>
                              <p:par>
                                <p:cTn id="291" presetID="0" presetClass="path" presetSubtype="0" accel="50000" decel="50000" fill="hold" grpId="7" nodeType="clickEffect">
                                  <p:stCondLst>
                                    <p:cond delay="0"/>
                                  </p:stCondLst>
                                  <p:childTnLst>
                                    <p:animMotion origin="layout" path="M 0.42361 -1.11111E-6 L 0.49861 -1.11111E-6 " pathEditMode="relative" rAng="0" ptsTypes="AA">
                                      <p:cBhvr>
                                        <p:cTn id="292" dur="2000" fill="hold"/>
                                        <p:tgtEl>
                                          <p:spTgt spid="16"/>
                                        </p:tgtEl>
                                        <p:attrNameLst>
                                          <p:attrName>ppt_x</p:attrName>
                                          <p:attrName>ppt_y</p:attrName>
                                        </p:attrNameLst>
                                      </p:cBhvr>
                                      <p:rCtr x="38" y="0"/>
                                    </p:animMotion>
                                  </p:childTnLst>
                                </p:cTn>
                              </p:par>
                              <p:par>
                                <p:cTn id="293" presetID="1" presetClass="emph" presetSubtype="2" fill="hold" nodeType="withEffect">
                                  <p:stCondLst>
                                    <p:cond delay="0"/>
                                  </p:stCondLst>
                                  <p:childTnLst>
                                    <p:animClr clrSpc="rgb" dir="cw">
                                      <p:cBhvr>
                                        <p:cTn id="294" dur="2000" fill="hold"/>
                                        <p:tgtEl>
                                          <p:spTgt spid="14"/>
                                        </p:tgtEl>
                                        <p:attrNameLst>
                                          <p:attrName>fillcolor</p:attrName>
                                        </p:attrNameLst>
                                      </p:cBhvr>
                                      <p:to>
                                        <a:schemeClr val="hlink"/>
                                      </p:to>
                                    </p:animClr>
                                    <p:set>
                                      <p:cBhvr>
                                        <p:cTn id="295" dur="2000" fill="hold"/>
                                        <p:tgtEl>
                                          <p:spTgt spid="14"/>
                                        </p:tgtEl>
                                        <p:attrNameLst>
                                          <p:attrName>fill.type</p:attrName>
                                        </p:attrNameLst>
                                      </p:cBhvr>
                                      <p:to>
                                        <p:strVal val="solid"/>
                                      </p:to>
                                    </p:set>
                                    <p:set>
                                      <p:cBhvr>
                                        <p:cTn id="296" dur="2000" fill="hold"/>
                                        <p:tgtEl>
                                          <p:spTgt spid="14"/>
                                        </p:tgtEl>
                                        <p:attrNameLst>
                                          <p:attrName>fill.on</p:attrName>
                                        </p:attrNameLst>
                                      </p:cBhvr>
                                      <p:to>
                                        <p:strVal val="true"/>
                                      </p:to>
                                    </p:set>
                                  </p:childTnLst>
                                </p:cTn>
                              </p:par>
                              <p:par>
                                <p:cTn id="297" presetID="1" presetClass="emph" presetSubtype="2" fill="hold" nodeType="withEffect">
                                  <p:stCondLst>
                                    <p:cond delay="0"/>
                                  </p:stCondLst>
                                  <p:childTnLst>
                                    <p:animClr clrSpc="rgb" dir="cw">
                                      <p:cBhvr>
                                        <p:cTn id="298" dur="2000" fill="hold"/>
                                        <p:tgtEl>
                                          <p:spTgt spid="15"/>
                                        </p:tgtEl>
                                        <p:attrNameLst>
                                          <p:attrName>fillcolor</p:attrName>
                                        </p:attrNameLst>
                                      </p:cBhvr>
                                      <p:to>
                                        <a:schemeClr val="accent2"/>
                                      </p:to>
                                    </p:animClr>
                                    <p:set>
                                      <p:cBhvr>
                                        <p:cTn id="299" dur="2000" fill="hold"/>
                                        <p:tgtEl>
                                          <p:spTgt spid="15"/>
                                        </p:tgtEl>
                                        <p:attrNameLst>
                                          <p:attrName>fill.type</p:attrName>
                                        </p:attrNameLst>
                                      </p:cBhvr>
                                      <p:to>
                                        <p:strVal val="solid"/>
                                      </p:to>
                                    </p:set>
                                    <p:set>
                                      <p:cBhvr>
                                        <p:cTn id="300" dur="2000" fill="hold"/>
                                        <p:tgtEl>
                                          <p:spTgt spid="15"/>
                                        </p:tgtEl>
                                        <p:attrNameLst>
                                          <p:attrName>fill.on</p:attrName>
                                        </p:attrNameLst>
                                      </p:cBhvr>
                                      <p:to>
                                        <p:strVal val="true"/>
                                      </p:to>
                                    </p:set>
                                  </p:childTnLst>
                                </p:cTn>
                              </p:par>
                            </p:childTnLst>
                          </p:cTn>
                        </p:par>
                        <p:par>
                          <p:cTn id="301" fill="hold">
                            <p:stCondLst>
                              <p:cond delay="2000"/>
                            </p:stCondLst>
                            <p:childTnLst>
                              <p:par>
                                <p:cTn id="302" presetID="8" presetClass="entr" presetSubtype="16" fill="hold" nodeType="afterEffect">
                                  <p:stCondLst>
                                    <p:cond delay="0"/>
                                  </p:stCondLst>
                                  <p:childTnLst>
                                    <p:set>
                                      <p:cBhvr>
                                        <p:cTn id="303" dur="1" fill="hold">
                                          <p:stCondLst>
                                            <p:cond delay="0"/>
                                          </p:stCondLst>
                                        </p:cTn>
                                        <p:tgtEl>
                                          <p:spTgt spid="26"/>
                                        </p:tgtEl>
                                        <p:attrNameLst>
                                          <p:attrName>style.visibility</p:attrName>
                                        </p:attrNameLst>
                                      </p:cBhvr>
                                      <p:to>
                                        <p:strVal val="visible"/>
                                      </p:to>
                                    </p:set>
                                    <p:animEffect transition="in" filter="diamond(in)">
                                      <p:cBhvr>
                                        <p:cTn id="304" dur="2000"/>
                                        <p:tgtEl>
                                          <p:spTgt spid="26"/>
                                        </p:tgtEl>
                                      </p:cBhvr>
                                    </p:animEffect>
                                  </p:childTnLst>
                                </p:cTn>
                              </p:par>
                            </p:childTnLst>
                          </p:cTn>
                        </p:par>
                      </p:childTnLst>
                    </p:cTn>
                  </p:par>
                  <p:par>
                    <p:cTn id="305" fill="hold">
                      <p:stCondLst>
                        <p:cond delay="indefinite"/>
                      </p:stCondLst>
                      <p:childTnLst>
                        <p:par>
                          <p:cTn id="306" fill="hold">
                            <p:stCondLst>
                              <p:cond delay="0"/>
                            </p:stCondLst>
                            <p:childTnLst>
                              <p:par>
                                <p:cTn id="307" presetID="2" presetClass="entr" presetSubtype="1" fill="hold" grpId="0" nodeType="clickEffect">
                                  <p:stCondLst>
                                    <p:cond delay="0"/>
                                  </p:stCondLst>
                                  <p:childTnLst>
                                    <p:set>
                                      <p:cBhvr>
                                        <p:cTn id="308" dur="1" fill="hold">
                                          <p:stCondLst>
                                            <p:cond delay="0"/>
                                          </p:stCondLst>
                                        </p:cTn>
                                        <p:tgtEl>
                                          <p:spTgt spid="300"/>
                                        </p:tgtEl>
                                        <p:attrNameLst>
                                          <p:attrName>style.visibility</p:attrName>
                                        </p:attrNameLst>
                                      </p:cBhvr>
                                      <p:to>
                                        <p:strVal val="visible"/>
                                      </p:to>
                                    </p:set>
                                    <p:anim calcmode="lin" valueType="num">
                                      <p:cBhvr additive="base">
                                        <p:cTn id="309" dur="500" fill="hold"/>
                                        <p:tgtEl>
                                          <p:spTgt spid="300"/>
                                        </p:tgtEl>
                                        <p:attrNameLst>
                                          <p:attrName>ppt_x</p:attrName>
                                        </p:attrNameLst>
                                      </p:cBhvr>
                                      <p:tavLst>
                                        <p:tav tm="0">
                                          <p:val>
                                            <p:strVal val="#ppt_x"/>
                                          </p:val>
                                        </p:tav>
                                        <p:tav tm="100000">
                                          <p:val>
                                            <p:strVal val="#ppt_x"/>
                                          </p:val>
                                        </p:tav>
                                      </p:tavLst>
                                    </p:anim>
                                    <p:anim calcmode="lin" valueType="num">
                                      <p:cBhvr additive="base">
                                        <p:cTn id="310" dur="500" fill="hold"/>
                                        <p:tgtEl>
                                          <p:spTgt spid="300"/>
                                        </p:tgtEl>
                                        <p:attrNameLst>
                                          <p:attrName>ppt_y</p:attrName>
                                        </p:attrNameLst>
                                      </p:cBhvr>
                                      <p:tavLst>
                                        <p:tav tm="0">
                                          <p:val>
                                            <p:strVal val="0-#ppt_h/2"/>
                                          </p:val>
                                        </p:tav>
                                        <p:tav tm="100000">
                                          <p:val>
                                            <p:strVal val="#ppt_y"/>
                                          </p:val>
                                        </p:tav>
                                      </p:tavLst>
                                    </p:anim>
                                  </p:childTnLst>
                                </p:cTn>
                              </p:par>
                            </p:childTnLst>
                          </p:cTn>
                        </p:par>
                        <p:par>
                          <p:cTn id="311" fill="hold">
                            <p:stCondLst>
                              <p:cond delay="500"/>
                            </p:stCondLst>
                            <p:childTnLst>
                              <p:par>
                                <p:cTn id="312" presetID="2" presetClass="entr" presetSubtype="1" fill="hold" grpId="0" nodeType="afterEffect">
                                  <p:stCondLst>
                                    <p:cond delay="0"/>
                                  </p:stCondLst>
                                  <p:childTnLst>
                                    <p:set>
                                      <p:cBhvr>
                                        <p:cTn id="313" dur="1" fill="hold">
                                          <p:stCondLst>
                                            <p:cond delay="0"/>
                                          </p:stCondLst>
                                        </p:cTn>
                                        <p:tgtEl>
                                          <p:spTgt spid="301"/>
                                        </p:tgtEl>
                                        <p:attrNameLst>
                                          <p:attrName>style.visibility</p:attrName>
                                        </p:attrNameLst>
                                      </p:cBhvr>
                                      <p:to>
                                        <p:strVal val="visible"/>
                                      </p:to>
                                    </p:set>
                                    <p:anim calcmode="lin" valueType="num">
                                      <p:cBhvr additive="base">
                                        <p:cTn id="314" dur="500" fill="hold"/>
                                        <p:tgtEl>
                                          <p:spTgt spid="301"/>
                                        </p:tgtEl>
                                        <p:attrNameLst>
                                          <p:attrName>ppt_x</p:attrName>
                                        </p:attrNameLst>
                                      </p:cBhvr>
                                      <p:tavLst>
                                        <p:tav tm="0">
                                          <p:val>
                                            <p:strVal val="#ppt_x"/>
                                          </p:val>
                                        </p:tav>
                                        <p:tav tm="100000">
                                          <p:val>
                                            <p:strVal val="#ppt_x"/>
                                          </p:val>
                                        </p:tav>
                                      </p:tavLst>
                                    </p:anim>
                                    <p:anim calcmode="lin" valueType="num">
                                      <p:cBhvr additive="base">
                                        <p:cTn id="315" dur="500" fill="hold"/>
                                        <p:tgtEl>
                                          <p:spTgt spid="301"/>
                                        </p:tgtEl>
                                        <p:attrNameLst>
                                          <p:attrName>ppt_y</p:attrName>
                                        </p:attrNameLst>
                                      </p:cBhvr>
                                      <p:tavLst>
                                        <p:tav tm="0">
                                          <p:val>
                                            <p:strVal val="0-#ppt_h/2"/>
                                          </p:val>
                                        </p:tav>
                                        <p:tav tm="100000">
                                          <p:val>
                                            <p:strVal val="#ppt_y"/>
                                          </p:val>
                                        </p:tav>
                                      </p:tavLst>
                                    </p:anim>
                                  </p:childTnLst>
                                </p:cTn>
                              </p:par>
                            </p:childTnLst>
                          </p:cTn>
                        </p:par>
                        <p:par>
                          <p:cTn id="316" fill="hold">
                            <p:stCondLst>
                              <p:cond delay="1000"/>
                            </p:stCondLst>
                            <p:childTnLst>
                              <p:par>
                                <p:cTn id="317" presetID="2" presetClass="entr" presetSubtype="1" fill="hold" grpId="0" nodeType="afterEffect">
                                  <p:stCondLst>
                                    <p:cond delay="0"/>
                                  </p:stCondLst>
                                  <p:childTnLst>
                                    <p:set>
                                      <p:cBhvr>
                                        <p:cTn id="318" dur="1" fill="hold">
                                          <p:stCondLst>
                                            <p:cond delay="0"/>
                                          </p:stCondLst>
                                        </p:cTn>
                                        <p:tgtEl>
                                          <p:spTgt spid="302"/>
                                        </p:tgtEl>
                                        <p:attrNameLst>
                                          <p:attrName>style.visibility</p:attrName>
                                        </p:attrNameLst>
                                      </p:cBhvr>
                                      <p:to>
                                        <p:strVal val="visible"/>
                                      </p:to>
                                    </p:set>
                                    <p:anim calcmode="lin" valueType="num">
                                      <p:cBhvr additive="base">
                                        <p:cTn id="319" dur="500" fill="hold"/>
                                        <p:tgtEl>
                                          <p:spTgt spid="302"/>
                                        </p:tgtEl>
                                        <p:attrNameLst>
                                          <p:attrName>ppt_x</p:attrName>
                                        </p:attrNameLst>
                                      </p:cBhvr>
                                      <p:tavLst>
                                        <p:tav tm="0">
                                          <p:val>
                                            <p:strVal val="#ppt_x"/>
                                          </p:val>
                                        </p:tav>
                                        <p:tav tm="100000">
                                          <p:val>
                                            <p:strVal val="#ppt_x"/>
                                          </p:val>
                                        </p:tav>
                                      </p:tavLst>
                                    </p:anim>
                                    <p:anim calcmode="lin" valueType="num">
                                      <p:cBhvr additive="base">
                                        <p:cTn id="320" dur="500" fill="hold"/>
                                        <p:tgtEl>
                                          <p:spTgt spid="302"/>
                                        </p:tgtEl>
                                        <p:attrNameLst>
                                          <p:attrName>ppt_y</p:attrName>
                                        </p:attrNameLst>
                                      </p:cBhvr>
                                      <p:tavLst>
                                        <p:tav tm="0">
                                          <p:val>
                                            <p:strVal val="0-#ppt_h/2"/>
                                          </p:val>
                                        </p:tav>
                                        <p:tav tm="100000">
                                          <p:val>
                                            <p:strVal val="#ppt_y"/>
                                          </p:val>
                                        </p:tav>
                                      </p:tavLst>
                                    </p:anim>
                                  </p:childTnLst>
                                </p:cTn>
                              </p:par>
                            </p:childTnLst>
                          </p:cTn>
                        </p:par>
                        <p:par>
                          <p:cTn id="321" fill="hold">
                            <p:stCondLst>
                              <p:cond delay="1500"/>
                            </p:stCondLst>
                            <p:childTnLst>
                              <p:par>
                                <p:cTn id="322" presetID="2" presetClass="entr" presetSubtype="1" fill="hold" grpId="0" nodeType="afterEffect">
                                  <p:stCondLst>
                                    <p:cond delay="0"/>
                                  </p:stCondLst>
                                  <p:childTnLst>
                                    <p:set>
                                      <p:cBhvr>
                                        <p:cTn id="323" dur="1" fill="hold">
                                          <p:stCondLst>
                                            <p:cond delay="0"/>
                                          </p:stCondLst>
                                        </p:cTn>
                                        <p:tgtEl>
                                          <p:spTgt spid="303"/>
                                        </p:tgtEl>
                                        <p:attrNameLst>
                                          <p:attrName>style.visibility</p:attrName>
                                        </p:attrNameLst>
                                      </p:cBhvr>
                                      <p:to>
                                        <p:strVal val="visible"/>
                                      </p:to>
                                    </p:set>
                                    <p:anim calcmode="lin" valueType="num">
                                      <p:cBhvr additive="base">
                                        <p:cTn id="324" dur="500" fill="hold"/>
                                        <p:tgtEl>
                                          <p:spTgt spid="303"/>
                                        </p:tgtEl>
                                        <p:attrNameLst>
                                          <p:attrName>ppt_x</p:attrName>
                                        </p:attrNameLst>
                                      </p:cBhvr>
                                      <p:tavLst>
                                        <p:tav tm="0">
                                          <p:val>
                                            <p:strVal val="#ppt_x"/>
                                          </p:val>
                                        </p:tav>
                                        <p:tav tm="100000">
                                          <p:val>
                                            <p:strVal val="#ppt_x"/>
                                          </p:val>
                                        </p:tav>
                                      </p:tavLst>
                                    </p:anim>
                                    <p:anim calcmode="lin" valueType="num">
                                      <p:cBhvr additive="base">
                                        <p:cTn id="325" dur="500" fill="hold"/>
                                        <p:tgtEl>
                                          <p:spTgt spid="303"/>
                                        </p:tgtEl>
                                        <p:attrNameLst>
                                          <p:attrName>ppt_y</p:attrName>
                                        </p:attrNameLst>
                                      </p:cBhvr>
                                      <p:tavLst>
                                        <p:tav tm="0">
                                          <p:val>
                                            <p:strVal val="0-#ppt_h/2"/>
                                          </p:val>
                                        </p:tav>
                                        <p:tav tm="100000">
                                          <p:val>
                                            <p:strVal val="#ppt_y"/>
                                          </p:val>
                                        </p:tav>
                                      </p:tavLst>
                                    </p:anim>
                                  </p:childTnLst>
                                </p:cTn>
                              </p:par>
                            </p:childTnLst>
                          </p:cTn>
                        </p:par>
                        <p:par>
                          <p:cTn id="326" fill="hold">
                            <p:stCondLst>
                              <p:cond delay="2000"/>
                            </p:stCondLst>
                            <p:childTnLst>
                              <p:par>
                                <p:cTn id="327" presetID="2" presetClass="entr" presetSubtype="1" fill="hold" grpId="0" nodeType="afterEffect">
                                  <p:stCondLst>
                                    <p:cond delay="0"/>
                                  </p:stCondLst>
                                  <p:childTnLst>
                                    <p:set>
                                      <p:cBhvr>
                                        <p:cTn id="328" dur="1" fill="hold">
                                          <p:stCondLst>
                                            <p:cond delay="0"/>
                                          </p:stCondLst>
                                        </p:cTn>
                                        <p:tgtEl>
                                          <p:spTgt spid="304"/>
                                        </p:tgtEl>
                                        <p:attrNameLst>
                                          <p:attrName>style.visibility</p:attrName>
                                        </p:attrNameLst>
                                      </p:cBhvr>
                                      <p:to>
                                        <p:strVal val="visible"/>
                                      </p:to>
                                    </p:set>
                                    <p:anim calcmode="lin" valueType="num">
                                      <p:cBhvr additive="base">
                                        <p:cTn id="329" dur="500" fill="hold"/>
                                        <p:tgtEl>
                                          <p:spTgt spid="304"/>
                                        </p:tgtEl>
                                        <p:attrNameLst>
                                          <p:attrName>ppt_x</p:attrName>
                                        </p:attrNameLst>
                                      </p:cBhvr>
                                      <p:tavLst>
                                        <p:tav tm="0">
                                          <p:val>
                                            <p:strVal val="#ppt_x"/>
                                          </p:val>
                                        </p:tav>
                                        <p:tav tm="100000">
                                          <p:val>
                                            <p:strVal val="#ppt_x"/>
                                          </p:val>
                                        </p:tav>
                                      </p:tavLst>
                                    </p:anim>
                                    <p:anim calcmode="lin" valueType="num">
                                      <p:cBhvr additive="base">
                                        <p:cTn id="330" dur="500" fill="hold"/>
                                        <p:tgtEl>
                                          <p:spTgt spid="304"/>
                                        </p:tgtEl>
                                        <p:attrNameLst>
                                          <p:attrName>ppt_y</p:attrName>
                                        </p:attrNameLst>
                                      </p:cBhvr>
                                      <p:tavLst>
                                        <p:tav tm="0">
                                          <p:val>
                                            <p:strVal val="0-#ppt_h/2"/>
                                          </p:val>
                                        </p:tav>
                                        <p:tav tm="100000">
                                          <p:val>
                                            <p:strVal val="#ppt_y"/>
                                          </p:val>
                                        </p:tav>
                                      </p:tavLst>
                                    </p:anim>
                                  </p:childTnLst>
                                </p:cTn>
                              </p:par>
                            </p:childTnLst>
                          </p:cTn>
                        </p:par>
                        <p:par>
                          <p:cTn id="331" fill="hold">
                            <p:stCondLst>
                              <p:cond delay="2500"/>
                            </p:stCondLst>
                            <p:childTnLst>
                              <p:par>
                                <p:cTn id="332" presetID="2" presetClass="entr" presetSubtype="1" fill="hold" grpId="0" nodeType="afterEffect">
                                  <p:stCondLst>
                                    <p:cond delay="0"/>
                                  </p:stCondLst>
                                  <p:childTnLst>
                                    <p:set>
                                      <p:cBhvr>
                                        <p:cTn id="333" dur="1" fill="hold">
                                          <p:stCondLst>
                                            <p:cond delay="0"/>
                                          </p:stCondLst>
                                        </p:cTn>
                                        <p:tgtEl>
                                          <p:spTgt spid="305"/>
                                        </p:tgtEl>
                                        <p:attrNameLst>
                                          <p:attrName>style.visibility</p:attrName>
                                        </p:attrNameLst>
                                      </p:cBhvr>
                                      <p:to>
                                        <p:strVal val="visible"/>
                                      </p:to>
                                    </p:set>
                                    <p:anim calcmode="lin" valueType="num">
                                      <p:cBhvr additive="base">
                                        <p:cTn id="334" dur="500" fill="hold"/>
                                        <p:tgtEl>
                                          <p:spTgt spid="305"/>
                                        </p:tgtEl>
                                        <p:attrNameLst>
                                          <p:attrName>ppt_x</p:attrName>
                                        </p:attrNameLst>
                                      </p:cBhvr>
                                      <p:tavLst>
                                        <p:tav tm="0">
                                          <p:val>
                                            <p:strVal val="#ppt_x"/>
                                          </p:val>
                                        </p:tav>
                                        <p:tav tm="100000">
                                          <p:val>
                                            <p:strVal val="#ppt_x"/>
                                          </p:val>
                                        </p:tav>
                                      </p:tavLst>
                                    </p:anim>
                                    <p:anim calcmode="lin" valueType="num">
                                      <p:cBhvr additive="base">
                                        <p:cTn id="335" dur="500" fill="hold"/>
                                        <p:tgtEl>
                                          <p:spTgt spid="305"/>
                                        </p:tgtEl>
                                        <p:attrNameLst>
                                          <p:attrName>ppt_y</p:attrName>
                                        </p:attrNameLst>
                                      </p:cBhvr>
                                      <p:tavLst>
                                        <p:tav tm="0">
                                          <p:val>
                                            <p:strVal val="0-#ppt_h/2"/>
                                          </p:val>
                                        </p:tav>
                                        <p:tav tm="100000">
                                          <p:val>
                                            <p:strVal val="#ppt_y"/>
                                          </p:val>
                                        </p:tav>
                                      </p:tavLst>
                                    </p:anim>
                                  </p:childTnLst>
                                </p:cTn>
                              </p:par>
                            </p:childTnLst>
                          </p:cTn>
                        </p:par>
                      </p:childTnLst>
                    </p:cTn>
                  </p:par>
                  <p:par>
                    <p:cTn id="336" fill="hold">
                      <p:stCondLst>
                        <p:cond delay="indefinite"/>
                      </p:stCondLst>
                      <p:childTnLst>
                        <p:par>
                          <p:cTn id="337" fill="hold">
                            <p:stCondLst>
                              <p:cond delay="0"/>
                            </p:stCondLst>
                            <p:childTnLst>
                              <p:par>
                                <p:cTn id="338" presetID="1" presetClass="emph" presetSubtype="2" fill="hold" nodeType="clickEffect">
                                  <p:stCondLst>
                                    <p:cond delay="0"/>
                                  </p:stCondLst>
                                  <p:childTnLst>
                                    <p:animClr clrSpc="rgb" dir="cw">
                                      <p:cBhvr>
                                        <p:cTn id="339" dur="1000" fill="hold"/>
                                        <p:tgtEl>
                                          <p:spTgt spid="44"/>
                                        </p:tgtEl>
                                        <p:attrNameLst>
                                          <p:attrName>fillcolor</p:attrName>
                                        </p:attrNameLst>
                                      </p:cBhvr>
                                      <p:to>
                                        <a:srgbClr val="009600"/>
                                      </p:to>
                                    </p:animClr>
                                    <p:set>
                                      <p:cBhvr>
                                        <p:cTn id="340" dur="1000" fill="hold"/>
                                        <p:tgtEl>
                                          <p:spTgt spid="44"/>
                                        </p:tgtEl>
                                        <p:attrNameLst>
                                          <p:attrName>fill.type</p:attrName>
                                        </p:attrNameLst>
                                      </p:cBhvr>
                                      <p:to>
                                        <p:strVal val="solid"/>
                                      </p:to>
                                    </p:set>
                                    <p:set>
                                      <p:cBhvr>
                                        <p:cTn id="341" dur="1000" fill="hold"/>
                                        <p:tgtEl>
                                          <p:spTgt spid="44"/>
                                        </p:tgtEl>
                                        <p:attrNameLst>
                                          <p:attrName>fill.on</p:attrName>
                                        </p:attrNameLst>
                                      </p:cBhvr>
                                      <p:to>
                                        <p:strVal val="true"/>
                                      </p:to>
                                    </p:set>
                                  </p:childTnLst>
                                </p:cTn>
                              </p:par>
                            </p:childTnLst>
                          </p:cTn>
                        </p:par>
                        <p:par>
                          <p:cTn id="342" fill="hold">
                            <p:stCondLst>
                              <p:cond delay="1000"/>
                            </p:stCondLst>
                            <p:childTnLst>
                              <p:par>
                                <p:cTn id="343" presetID="2" presetClass="entr" presetSubtype="4" fill="hold" grpId="0" nodeType="afterEffect">
                                  <p:stCondLst>
                                    <p:cond delay="0"/>
                                  </p:stCondLst>
                                  <p:childTnLst>
                                    <p:set>
                                      <p:cBhvr>
                                        <p:cTn id="344" dur="1" fill="hold">
                                          <p:stCondLst>
                                            <p:cond delay="0"/>
                                          </p:stCondLst>
                                        </p:cTn>
                                        <p:tgtEl>
                                          <p:spTgt spid="317"/>
                                        </p:tgtEl>
                                        <p:attrNameLst>
                                          <p:attrName>style.visibility</p:attrName>
                                        </p:attrNameLst>
                                      </p:cBhvr>
                                      <p:to>
                                        <p:strVal val="visible"/>
                                      </p:to>
                                    </p:set>
                                    <p:anim calcmode="lin" valueType="num">
                                      <p:cBhvr additive="base">
                                        <p:cTn id="345" dur="500" fill="hold"/>
                                        <p:tgtEl>
                                          <p:spTgt spid="317"/>
                                        </p:tgtEl>
                                        <p:attrNameLst>
                                          <p:attrName>ppt_x</p:attrName>
                                        </p:attrNameLst>
                                      </p:cBhvr>
                                      <p:tavLst>
                                        <p:tav tm="0">
                                          <p:val>
                                            <p:strVal val="#ppt_x"/>
                                          </p:val>
                                        </p:tav>
                                        <p:tav tm="100000">
                                          <p:val>
                                            <p:strVal val="#ppt_x"/>
                                          </p:val>
                                        </p:tav>
                                      </p:tavLst>
                                    </p:anim>
                                    <p:anim calcmode="lin" valueType="num">
                                      <p:cBhvr additive="base">
                                        <p:cTn id="346"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par>
                    <p:cTn id="347" fill="hold">
                      <p:stCondLst>
                        <p:cond delay="indefinite"/>
                      </p:stCondLst>
                      <p:childTnLst>
                        <p:par>
                          <p:cTn id="348" fill="hold">
                            <p:stCondLst>
                              <p:cond delay="0"/>
                            </p:stCondLst>
                            <p:childTnLst>
                              <p:par>
                                <p:cTn id="349" presetID="1" presetClass="emph" presetSubtype="2" fill="hold" nodeType="clickEffect">
                                  <p:stCondLst>
                                    <p:cond delay="0"/>
                                  </p:stCondLst>
                                  <p:childTnLst>
                                    <p:animClr clrSpc="rgb" dir="cw">
                                      <p:cBhvr>
                                        <p:cTn id="350" dur="1000" fill="hold"/>
                                        <p:tgtEl>
                                          <p:spTgt spid="45"/>
                                        </p:tgtEl>
                                        <p:attrNameLst>
                                          <p:attrName>fillcolor</p:attrName>
                                        </p:attrNameLst>
                                      </p:cBhvr>
                                      <p:to>
                                        <a:srgbClr val="009600"/>
                                      </p:to>
                                    </p:animClr>
                                    <p:set>
                                      <p:cBhvr>
                                        <p:cTn id="351" dur="1000" fill="hold"/>
                                        <p:tgtEl>
                                          <p:spTgt spid="45"/>
                                        </p:tgtEl>
                                        <p:attrNameLst>
                                          <p:attrName>fill.type</p:attrName>
                                        </p:attrNameLst>
                                      </p:cBhvr>
                                      <p:to>
                                        <p:strVal val="solid"/>
                                      </p:to>
                                    </p:set>
                                    <p:set>
                                      <p:cBhvr>
                                        <p:cTn id="352" dur="1000" fill="hold"/>
                                        <p:tgtEl>
                                          <p:spTgt spid="45"/>
                                        </p:tgtEl>
                                        <p:attrNameLst>
                                          <p:attrName>fill.on</p:attrName>
                                        </p:attrNameLst>
                                      </p:cBhvr>
                                      <p:to>
                                        <p:strVal val="true"/>
                                      </p:to>
                                    </p:set>
                                  </p:childTnLst>
                                </p:cTn>
                              </p:par>
                            </p:childTnLst>
                          </p:cTn>
                        </p:par>
                        <p:par>
                          <p:cTn id="353" fill="hold">
                            <p:stCondLst>
                              <p:cond delay="1000"/>
                            </p:stCondLst>
                            <p:childTnLst>
                              <p:par>
                                <p:cTn id="354" presetID="2" presetClass="entr" presetSubtype="4" fill="hold" grpId="0" nodeType="afterEffect">
                                  <p:stCondLst>
                                    <p:cond delay="0"/>
                                  </p:stCondLst>
                                  <p:childTnLst>
                                    <p:set>
                                      <p:cBhvr>
                                        <p:cTn id="355" dur="1" fill="hold">
                                          <p:stCondLst>
                                            <p:cond delay="0"/>
                                          </p:stCondLst>
                                        </p:cTn>
                                        <p:tgtEl>
                                          <p:spTgt spid="318"/>
                                        </p:tgtEl>
                                        <p:attrNameLst>
                                          <p:attrName>style.visibility</p:attrName>
                                        </p:attrNameLst>
                                      </p:cBhvr>
                                      <p:to>
                                        <p:strVal val="visible"/>
                                      </p:to>
                                    </p:set>
                                    <p:anim calcmode="lin" valueType="num">
                                      <p:cBhvr additive="base">
                                        <p:cTn id="356" dur="500" fill="hold"/>
                                        <p:tgtEl>
                                          <p:spTgt spid="318"/>
                                        </p:tgtEl>
                                        <p:attrNameLst>
                                          <p:attrName>ppt_x</p:attrName>
                                        </p:attrNameLst>
                                      </p:cBhvr>
                                      <p:tavLst>
                                        <p:tav tm="0">
                                          <p:val>
                                            <p:strVal val="#ppt_x"/>
                                          </p:val>
                                        </p:tav>
                                        <p:tav tm="100000">
                                          <p:val>
                                            <p:strVal val="#ppt_x"/>
                                          </p:val>
                                        </p:tav>
                                      </p:tavLst>
                                    </p:anim>
                                    <p:anim calcmode="lin" valueType="num">
                                      <p:cBhvr additive="base">
                                        <p:cTn id="357"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par>
                    <p:cTn id="358" fill="hold">
                      <p:stCondLst>
                        <p:cond delay="indefinite"/>
                      </p:stCondLst>
                      <p:childTnLst>
                        <p:par>
                          <p:cTn id="359" fill="hold">
                            <p:stCondLst>
                              <p:cond delay="0"/>
                            </p:stCondLst>
                            <p:childTnLst>
                              <p:par>
                                <p:cTn id="360" presetID="1" presetClass="emph" presetSubtype="2" fill="hold" nodeType="clickEffect">
                                  <p:stCondLst>
                                    <p:cond delay="0"/>
                                  </p:stCondLst>
                                  <p:childTnLst>
                                    <p:animClr clrSpc="rgb" dir="cw">
                                      <p:cBhvr>
                                        <p:cTn id="361" dur="1000" fill="hold"/>
                                        <p:tgtEl>
                                          <p:spTgt spid="46"/>
                                        </p:tgtEl>
                                        <p:attrNameLst>
                                          <p:attrName>fillcolor</p:attrName>
                                        </p:attrNameLst>
                                      </p:cBhvr>
                                      <p:to>
                                        <a:srgbClr val="009600"/>
                                      </p:to>
                                    </p:animClr>
                                    <p:set>
                                      <p:cBhvr>
                                        <p:cTn id="362" dur="1000" fill="hold"/>
                                        <p:tgtEl>
                                          <p:spTgt spid="46"/>
                                        </p:tgtEl>
                                        <p:attrNameLst>
                                          <p:attrName>fill.type</p:attrName>
                                        </p:attrNameLst>
                                      </p:cBhvr>
                                      <p:to>
                                        <p:strVal val="solid"/>
                                      </p:to>
                                    </p:set>
                                    <p:set>
                                      <p:cBhvr>
                                        <p:cTn id="363" dur="1000" fill="hold"/>
                                        <p:tgtEl>
                                          <p:spTgt spid="46"/>
                                        </p:tgtEl>
                                        <p:attrNameLst>
                                          <p:attrName>fill.on</p:attrName>
                                        </p:attrNameLst>
                                      </p:cBhvr>
                                      <p:to>
                                        <p:strVal val="true"/>
                                      </p:to>
                                    </p:set>
                                  </p:childTnLst>
                                </p:cTn>
                              </p:par>
                            </p:childTnLst>
                          </p:cTn>
                        </p:par>
                        <p:par>
                          <p:cTn id="364" fill="hold">
                            <p:stCondLst>
                              <p:cond delay="1000"/>
                            </p:stCondLst>
                            <p:childTnLst>
                              <p:par>
                                <p:cTn id="365" presetID="2" presetClass="entr" presetSubtype="4" fill="hold" grpId="0" nodeType="afterEffect">
                                  <p:stCondLst>
                                    <p:cond delay="0"/>
                                  </p:stCondLst>
                                  <p:childTnLst>
                                    <p:set>
                                      <p:cBhvr>
                                        <p:cTn id="366" dur="1" fill="hold">
                                          <p:stCondLst>
                                            <p:cond delay="0"/>
                                          </p:stCondLst>
                                        </p:cTn>
                                        <p:tgtEl>
                                          <p:spTgt spid="319"/>
                                        </p:tgtEl>
                                        <p:attrNameLst>
                                          <p:attrName>style.visibility</p:attrName>
                                        </p:attrNameLst>
                                      </p:cBhvr>
                                      <p:to>
                                        <p:strVal val="visible"/>
                                      </p:to>
                                    </p:set>
                                    <p:anim calcmode="lin" valueType="num">
                                      <p:cBhvr additive="base">
                                        <p:cTn id="367" dur="500" fill="hold"/>
                                        <p:tgtEl>
                                          <p:spTgt spid="319"/>
                                        </p:tgtEl>
                                        <p:attrNameLst>
                                          <p:attrName>ppt_x</p:attrName>
                                        </p:attrNameLst>
                                      </p:cBhvr>
                                      <p:tavLst>
                                        <p:tav tm="0">
                                          <p:val>
                                            <p:strVal val="#ppt_x"/>
                                          </p:val>
                                        </p:tav>
                                        <p:tav tm="100000">
                                          <p:val>
                                            <p:strVal val="#ppt_x"/>
                                          </p:val>
                                        </p:tav>
                                      </p:tavLst>
                                    </p:anim>
                                    <p:anim calcmode="lin" valueType="num">
                                      <p:cBhvr additive="base">
                                        <p:cTn id="368" dur="500" fill="hold"/>
                                        <p:tgtEl>
                                          <p:spTgt spid="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4" grpId="0" animBg="1"/>
      <p:bldP spid="15" grpId="0" animBg="1"/>
      <p:bldP spid="16" grpId="0" animBg="1"/>
      <p:bldP spid="16" grpId="1" animBg="1"/>
      <p:bldP spid="16" grpId="2" animBg="1"/>
      <p:bldP spid="16" grpId="3" animBg="1"/>
      <p:bldP spid="16" grpId="4" animBg="1"/>
      <p:bldP spid="16" grpId="5" animBg="1"/>
      <p:bldP spid="16" grpId="6" animBg="1"/>
      <p:bldP spid="16" grpId="7" animBg="1"/>
      <p:bldP spid="31" grpId="0" animBg="1"/>
      <p:bldP spid="3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300" grpId="0" animBg="1"/>
      <p:bldP spid="301" grpId="0" animBg="1"/>
      <p:bldP spid="302" grpId="0" animBg="1"/>
      <p:bldP spid="303" grpId="0" animBg="1"/>
      <p:bldP spid="304" grpId="0" animBg="1"/>
      <p:bldP spid="305" grpId="0" animBg="1"/>
      <p:bldP spid="317" grpId="0" animBg="1"/>
      <p:bldP spid="318" grpId="0" animBg="1"/>
      <p:bldP spid="319" grpId="0" animBg="1"/>
      <p:bldP spid="27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a:solidFill>
                  <a:srgbClr val="173361"/>
                </a:solidFill>
                <a:latin typeface="MarkPro-Bold"/>
              </a:rPr>
              <a:t>Evaluation mechanisms - Evaluation Tree </a:t>
            </a:r>
          </a:p>
          <a:p>
            <a:pPr marL="630936" lvl="2" indent="0" algn="l" rtl="0">
              <a:buNone/>
            </a:pPr>
            <a:endParaRPr lang="en-US" sz="1050" dirty="0">
              <a:effectLst/>
              <a:latin typeface="Helvetica" pitchFamily="2" charset="0"/>
            </a:endParaRPr>
          </a:p>
          <a:p>
            <a:pPr marL="630936" lvl="2" indent="0" algn="l" rtl="0">
              <a:buNone/>
            </a:pPr>
            <a:endParaRPr lang="en-US" sz="1200" dirty="0">
              <a:effectLst/>
              <a:latin typeface="Helvetica" pitchFamily="2" charset="0"/>
            </a:endParaRPr>
          </a:p>
          <a:p>
            <a:pPr marL="630936" lvl="2" indent="0" algn="l" rtl="0">
              <a:buNone/>
            </a:pPr>
            <a:endParaRPr lang="en-US" sz="1600" dirty="0">
              <a:effectLst/>
              <a:latin typeface="Helvetica" pitchFamily="2" charset="0"/>
            </a:endParaRPr>
          </a:p>
          <a:p>
            <a:pPr marL="630936" lvl="2" indent="0" algn="l" rtl="0">
              <a:buNone/>
            </a:pPr>
            <a:endParaRPr lang="en-US" sz="2000" dirty="0">
              <a:solidFill>
                <a:srgbClr val="000000"/>
              </a:solidFill>
              <a:latin typeface="MarkPro-NarrowBook"/>
            </a:endParaRPr>
          </a:p>
          <a:p>
            <a:pPr marL="630936" lvl="2" indent="0" algn="l" rtl="0">
              <a:buNone/>
            </a:pPr>
            <a:endParaRPr lang="en-US" sz="1000" dirty="0">
              <a:effectLst/>
              <a:latin typeface="Helvetica" pitchFamily="2" charset="0"/>
            </a:endParaRPr>
          </a:p>
          <a:p>
            <a:pPr marL="630936" lvl="2" indent="0" algn="l" rtl="0">
              <a:buNone/>
            </a:pPr>
            <a:endParaRPr lang="en-US" sz="1100" dirty="0">
              <a:effectLst/>
              <a:latin typeface="Helvetica" pitchFamily="2" charset="0"/>
            </a:endParaRPr>
          </a:p>
          <a:p>
            <a:pPr marL="630936" lvl="2" indent="0" algn="l" rtl="0">
              <a:buNone/>
            </a:pPr>
            <a:endParaRPr lang="en-US" sz="14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p:txBody>
      </p:sp>
      <p:sp>
        <p:nvSpPr>
          <p:cNvPr id="2" name="Title 1"/>
          <p:cNvSpPr>
            <a:spLocks noGrp="1"/>
          </p:cNvSpPr>
          <p:nvPr>
            <p:ph type="title"/>
          </p:nvPr>
        </p:nvSpPr>
        <p:spPr/>
        <p:txBody>
          <a:bodyPr>
            <a:normAutofit/>
          </a:bodyPr>
          <a:lstStyle/>
          <a:p>
            <a:r>
              <a:rPr lang="en-US" dirty="0"/>
              <a:t>Complex Event Processing</a:t>
            </a:r>
            <a:endParaRPr lang="he-IL" dirty="0"/>
          </a:p>
        </p:txBody>
      </p:sp>
      <p:sp>
        <p:nvSpPr>
          <p:cNvPr id="5" name="Content Placeholder 4">
            <a:extLst>
              <a:ext uri="{FF2B5EF4-FFF2-40B4-BE49-F238E27FC236}">
                <a16:creationId xmlns:a16="http://schemas.microsoft.com/office/drawing/2014/main" id="{CD0482F8-EC65-541A-7E83-8DB05B4ED04C}"/>
              </a:ext>
            </a:extLst>
          </p:cNvPr>
          <p:cNvSpPr txBox="1">
            <a:spLocks/>
          </p:cNvSpPr>
          <p:nvPr/>
        </p:nvSpPr>
        <p:spPr>
          <a:xfrm>
            <a:off x="1384160" y="5376671"/>
            <a:ext cx="10051095" cy="955661"/>
          </a:xfrm>
          <a:prstGeom prst="rect">
            <a:avLst/>
          </a:prstGeom>
        </p:spPr>
        <p:txBody>
          <a:bodyPr vert="horz" rtlCol="0">
            <a:normAutofit/>
          </a:bodyPr>
          <a:lstStyle>
            <a:lvl1pPr marL="365760" indent="-256032" algn="r" rtl="1"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r" rtl="1"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r" rtl="1"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r" rtl="1"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r" rtl="1"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r" rtl="1"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r" rtl="1"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r" rtl="1"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l" rtl="0">
              <a:buFont typeface="Wingdings 3"/>
              <a:buNone/>
            </a:pPr>
            <a:r>
              <a:rPr lang="en-US" sz="1800" dirty="0"/>
              <a:t>SEQ(</a:t>
            </a:r>
            <a:r>
              <a:rPr lang="en-US" sz="1800" dirty="0" err="1">
                <a:solidFill>
                  <a:srgbClr val="00B050"/>
                </a:solidFill>
              </a:rPr>
              <a:t>AppleStockPriceUpdate</a:t>
            </a:r>
            <a:r>
              <a:rPr lang="en-US" sz="1800" dirty="0">
                <a:solidFill>
                  <a:srgbClr val="00B050"/>
                </a:solidFill>
              </a:rPr>
              <a:t> a</a:t>
            </a:r>
            <a:r>
              <a:rPr lang="en-US" sz="1800" dirty="0"/>
              <a:t>,</a:t>
            </a:r>
            <a:r>
              <a:rPr lang="en-US" sz="1800" dirty="0">
                <a:solidFill>
                  <a:srgbClr val="FF0000"/>
                </a:solidFill>
              </a:rPr>
              <a:t> </a:t>
            </a:r>
            <a:r>
              <a:rPr lang="en-US" sz="1800" dirty="0" err="1">
                <a:solidFill>
                  <a:srgbClr val="0070C0"/>
                </a:solidFill>
              </a:rPr>
              <a:t>MicrosoftStockPriceUpdate</a:t>
            </a:r>
            <a:r>
              <a:rPr lang="en-US" sz="1800" dirty="0">
                <a:solidFill>
                  <a:srgbClr val="0070C0"/>
                </a:solidFill>
              </a:rPr>
              <a:t> b</a:t>
            </a:r>
            <a:r>
              <a:rPr lang="en-US" sz="1800" dirty="0"/>
              <a:t>, </a:t>
            </a:r>
            <a:r>
              <a:rPr lang="en-US" sz="1800" dirty="0" err="1">
                <a:solidFill>
                  <a:srgbClr val="FF0000"/>
                </a:solidFill>
              </a:rPr>
              <a:t>GoogleStockPriceUpdate</a:t>
            </a:r>
            <a:r>
              <a:rPr lang="en-US" sz="1800" dirty="0">
                <a:solidFill>
                  <a:srgbClr val="FF0000"/>
                </a:solidFill>
              </a:rPr>
              <a:t> c</a:t>
            </a:r>
            <a:r>
              <a:rPr lang="en-US" sz="1800" dirty="0"/>
              <a:t>)</a:t>
            </a:r>
          </a:p>
          <a:p>
            <a:pPr algn="l" rtl="0">
              <a:buFont typeface="Wingdings 3"/>
              <a:buNone/>
            </a:pPr>
            <a:r>
              <a:rPr lang="en-US" sz="1800" dirty="0"/>
              <a:t>WHERE ((</a:t>
            </a:r>
            <a:r>
              <a:rPr lang="en-US" sz="1800" dirty="0" err="1">
                <a:solidFill>
                  <a:srgbClr val="00B050"/>
                </a:solidFill>
              </a:rPr>
              <a:t>a.price</a:t>
            </a:r>
            <a:r>
              <a:rPr lang="en-US" sz="1800" dirty="0">
                <a:solidFill>
                  <a:srgbClr val="00B050"/>
                </a:solidFill>
              </a:rPr>
              <a:t> </a:t>
            </a:r>
            <a:r>
              <a:rPr lang="en-US" sz="1800" dirty="0"/>
              <a:t>&lt;</a:t>
            </a:r>
            <a:r>
              <a:rPr lang="en-US" sz="1800" dirty="0">
                <a:solidFill>
                  <a:srgbClr val="0070C0"/>
                </a:solidFill>
              </a:rPr>
              <a:t> </a:t>
            </a:r>
            <a:r>
              <a:rPr lang="en-US" sz="1800" dirty="0" err="1">
                <a:solidFill>
                  <a:srgbClr val="0070C0"/>
                </a:solidFill>
              </a:rPr>
              <a:t>b.price</a:t>
            </a:r>
            <a:r>
              <a:rPr lang="en-US" sz="1800" dirty="0"/>
              <a:t>) AND (</a:t>
            </a:r>
            <a:r>
              <a:rPr lang="en-US" sz="1800" dirty="0" err="1">
                <a:solidFill>
                  <a:srgbClr val="0070C0"/>
                </a:solidFill>
              </a:rPr>
              <a:t>b.price</a:t>
            </a:r>
            <a:r>
              <a:rPr lang="en-US" sz="1800" dirty="0">
                <a:solidFill>
                  <a:srgbClr val="0070C0"/>
                </a:solidFill>
              </a:rPr>
              <a:t> </a:t>
            </a:r>
            <a:r>
              <a:rPr lang="en-US" sz="1800" dirty="0"/>
              <a:t>&lt; </a:t>
            </a:r>
            <a:r>
              <a:rPr lang="en-US" sz="1800" dirty="0" err="1">
                <a:solidFill>
                  <a:srgbClr val="FF0000"/>
                </a:solidFill>
              </a:rPr>
              <a:t>c.price</a:t>
            </a:r>
            <a:r>
              <a:rPr lang="en-US" sz="1800" dirty="0"/>
              <a:t>)) WITHIN 10 minutes</a:t>
            </a:r>
          </a:p>
        </p:txBody>
      </p:sp>
      <p:sp>
        <p:nvSpPr>
          <p:cNvPr id="36" name="Oval 35">
            <a:extLst>
              <a:ext uri="{FF2B5EF4-FFF2-40B4-BE49-F238E27FC236}">
                <a16:creationId xmlns:a16="http://schemas.microsoft.com/office/drawing/2014/main" id="{4B1240D1-81BD-CBA0-C920-034A31E20E8E}"/>
              </a:ext>
            </a:extLst>
          </p:cNvPr>
          <p:cNvSpPr/>
          <p:nvPr/>
        </p:nvSpPr>
        <p:spPr>
          <a:xfrm>
            <a:off x="8703714" y="3798804"/>
            <a:ext cx="1263916" cy="955661"/>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7" name="Oval 36">
            <a:extLst>
              <a:ext uri="{FF2B5EF4-FFF2-40B4-BE49-F238E27FC236}">
                <a16:creationId xmlns:a16="http://schemas.microsoft.com/office/drawing/2014/main" id="{4E220212-D1AF-6CD0-6AD5-B8828C77A912}"/>
              </a:ext>
            </a:extLst>
          </p:cNvPr>
          <p:cNvSpPr/>
          <p:nvPr/>
        </p:nvSpPr>
        <p:spPr>
          <a:xfrm>
            <a:off x="7517986" y="2629931"/>
            <a:ext cx="1265346" cy="955661"/>
          </a:xfrm>
          <a:prstGeom prst="ellipse">
            <a:avLst/>
          </a:prstGeom>
          <a:gradFill>
            <a:gsLst>
              <a:gs pos="36000">
                <a:srgbClr val="00B050"/>
              </a:gs>
              <a:gs pos="64000">
                <a:srgbClr val="0070C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a:t>
            </a:r>
          </a:p>
        </p:txBody>
      </p:sp>
      <p:sp>
        <p:nvSpPr>
          <p:cNvPr id="38" name="Oval 37">
            <a:extLst>
              <a:ext uri="{FF2B5EF4-FFF2-40B4-BE49-F238E27FC236}">
                <a16:creationId xmlns:a16="http://schemas.microsoft.com/office/drawing/2014/main" id="{0CA684E9-2E5E-5340-781E-6F7A8CFDBFF9}"/>
              </a:ext>
            </a:extLst>
          </p:cNvPr>
          <p:cNvSpPr/>
          <p:nvPr/>
        </p:nvSpPr>
        <p:spPr>
          <a:xfrm>
            <a:off x="10224400" y="2649063"/>
            <a:ext cx="1265347" cy="9173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9" name="Oval 38">
            <a:extLst>
              <a:ext uri="{FF2B5EF4-FFF2-40B4-BE49-F238E27FC236}">
                <a16:creationId xmlns:a16="http://schemas.microsoft.com/office/drawing/2014/main" id="{2ADBD3CC-2CBC-5FB9-DF5C-E197E901FE5A}"/>
              </a:ext>
            </a:extLst>
          </p:cNvPr>
          <p:cNvSpPr/>
          <p:nvPr/>
        </p:nvSpPr>
        <p:spPr>
          <a:xfrm>
            <a:off x="8703714" y="1294771"/>
            <a:ext cx="1265347" cy="917399"/>
          </a:xfrm>
          <a:prstGeom prst="ellipse">
            <a:avLst/>
          </a:prstGeom>
          <a:gradFill>
            <a:gsLst>
              <a:gs pos="90000">
                <a:srgbClr val="FF0000"/>
              </a:gs>
              <a:gs pos="26000">
                <a:srgbClr val="00B050"/>
              </a:gs>
              <a:gs pos="60000">
                <a:srgbClr val="0070C0"/>
              </a:gs>
            </a:gsLst>
            <a:lin ang="5400000" scaled="1"/>
          </a:gradFill>
          <a:ln w="1270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Root</a:t>
            </a:r>
          </a:p>
        </p:txBody>
      </p:sp>
      <p:cxnSp>
        <p:nvCxnSpPr>
          <p:cNvPr id="40" name="Straight Arrow Connector 39">
            <a:extLst>
              <a:ext uri="{FF2B5EF4-FFF2-40B4-BE49-F238E27FC236}">
                <a16:creationId xmlns:a16="http://schemas.microsoft.com/office/drawing/2014/main" id="{9DB3B37E-5A1B-2226-EEA9-F0BFC365AA53}"/>
              </a:ext>
            </a:extLst>
          </p:cNvPr>
          <p:cNvCxnSpPr>
            <a:cxnSpLocks/>
            <a:stCxn id="45" idx="0"/>
            <a:endCxn id="37" idx="3"/>
          </p:cNvCxnSpPr>
          <p:nvPr/>
        </p:nvCxnSpPr>
        <p:spPr>
          <a:xfrm flipV="1">
            <a:off x="6872805" y="3445639"/>
            <a:ext cx="830487" cy="342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CF0FE6-59D0-A258-470F-42D70378CA47}"/>
              </a:ext>
            </a:extLst>
          </p:cNvPr>
          <p:cNvCxnSpPr>
            <a:cxnSpLocks/>
            <a:stCxn id="38" idx="0"/>
            <a:endCxn id="39" idx="5"/>
          </p:cNvCxnSpPr>
          <p:nvPr/>
        </p:nvCxnSpPr>
        <p:spPr>
          <a:xfrm flipH="1" flipV="1">
            <a:off x="9783755" y="2077820"/>
            <a:ext cx="1073319" cy="5712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D8F1FC4-E707-4E06-11AA-3F765409D1AC}"/>
              </a:ext>
            </a:extLst>
          </p:cNvPr>
          <p:cNvCxnSpPr>
            <a:cxnSpLocks/>
            <a:stCxn id="37" idx="0"/>
            <a:endCxn id="39" idx="3"/>
          </p:cNvCxnSpPr>
          <p:nvPr/>
        </p:nvCxnSpPr>
        <p:spPr>
          <a:xfrm flipV="1">
            <a:off x="8150659" y="2077820"/>
            <a:ext cx="738361" cy="5521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629F1CF-4EF6-14EE-50A0-339AD61E30A5}"/>
              </a:ext>
            </a:extLst>
          </p:cNvPr>
          <p:cNvSpPr txBox="1"/>
          <p:nvPr/>
        </p:nvSpPr>
        <p:spPr>
          <a:xfrm>
            <a:off x="7151419" y="3596775"/>
            <a:ext cx="2211275" cy="338554"/>
          </a:xfrm>
          <a:prstGeom prst="rect">
            <a:avLst/>
          </a:prstGeom>
          <a:noFill/>
        </p:spPr>
        <p:txBody>
          <a:bodyPr wrap="square" rtlCol="0">
            <a:spAutoFit/>
          </a:bodyPr>
          <a:lstStyle/>
          <a:p>
            <a:r>
              <a:rPr lang="en-US" sz="1600" i="1" dirty="0" err="1"/>
              <a:t>a.price</a:t>
            </a:r>
            <a:r>
              <a:rPr lang="en-US" sz="1600" i="1" dirty="0"/>
              <a:t> &lt; </a:t>
            </a:r>
            <a:r>
              <a:rPr lang="en-US" sz="1600" i="1" dirty="0" err="1"/>
              <a:t>b.price</a:t>
            </a:r>
            <a:endParaRPr lang="en-US" i="1" dirty="0"/>
          </a:p>
        </p:txBody>
      </p:sp>
      <p:sp>
        <p:nvSpPr>
          <p:cNvPr id="44" name="TextBox 43">
            <a:extLst>
              <a:ext uri="{FF2B5EF4-FFF2-40B4-BE49-F238E27FC236}">
                <a16:creationId xmlns:a16="http://schemas.microsoft.com/office/drawing/2014/main" id="{CC9A79B3-541F-FB9A-9FF6-ACC7AE1A384E}"/>
              </a:ext>
            </a:extLst>
          </p:cNvPr>
          <p:cNvSpPr txBox="1"/>
          <p:nvPr/>
        </p:nvSpPr>
        <p:spPr>
          <a:xfrm>
            <a:off x="8431385" y="2288655"/>
            <a:ext cx="1868753" cy="338554"/>
          </a:xfrm>
          <a:prstGeom prst="rect">
            <a:avLst/>
          </a:prstGeom>
          <a:noFill/>
        </p:spPr>
        <p:txBody>
          <a:bodyPr wrap="square" rtlCol="0">
            <a:spAutoFit/>
          </a:bodyPr>
          <a:lstStyle/>
          <a:p>
            <a:r>
              <a:rPr lang="en-US" sz="1600" i="1" dirty="0" err="1"/>
              <a:t>b.price</a:t>
            </a:r>
            <a:r>
              <a:rPr lang="en-US" sz="1600" i="1" dirty="0"/>
              <a:t> &lt; </a:t>
            </a:r>
            <a:r>
              <a:rPr lang="en-US" sz="1600" i="1" dirty="0" err="1"/>
              <a:t>c.price</a:t>
            </a:r>
            <a:endParaRPr lang="en-US" i="1" dirty="0"/>
          </a:p>
        </p:txBody>
      </p:sp>
      <p:sp>
        <p:nvSpPr>
          <p:cNvPr id="45" name="Oval 44">
            <a:extLst>
              <a:ext uri="{FF2B5EF4-FFF2-40B4-BE49-F238E27FC236}">
                <a16:creationId xmlns:a16="http://schemas.microsoft.com/office/drawing/2014/main" id="{02DD6060-1CB3-E74D-B2B1-D33C7856DE1F}"/>
              </a:ext>
            </a:extLst>
          </p:cNvPr>
          <p:cNvSpPr/>
          <p:nvPr/>
        </p:nvSpPr>
        <p:spPr>
          <a:xfrm>
            <a:off x="6240847" y="3788202"/>
            <a:ext cx="1263916" cy="95566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46" name="Straight Arrow Connector 45">
            <a:extLst>
              <a:ext uri="{FF2B5EF4-FFF2-40B4-BE49-F238E27FC236}">
                <a16:creationId xmlns:a16="http://schemas.microsoft.com/office/drawing/2014/main" id="{A0BB6272-57CB-CA1D-9D0C-F3C8C86199C3}"/>
              </a:ext>
            </a:extLst>
          </p:cNvPr>
          <p:cNvCxnSpPr>
            <a:cxnSpLocks/>
            <a:stCxn id="36" idx="0"/>
            <a:endCxn id="37" idx="5"/>
          </p:cNvCxnSpPr>
          <p:nvPr/>
        </p:nvCxnSpPr>
        <p:spPr>
          <a:xfrm flipH="1" flipV="1">
            <a:off x="8598026" y="3445639"/>
            <a:ext cx="737646" cy="3531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69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100" b="1" dirty="0">
                <a:solidFill>
                  <a:schemeClr val="tx2"/>
                </a:solidFill>
                <a:effectLst>
                  <a:outerShdw blurRad="31750" dist="25400" dir="5400000" algn="tl" rotWithShape="0">
                    <a:srgbClr val="000000">
                      <a:alpha val="25000"/>
                    </a:srgbClr>
                  </a:outerShdw>
                </a:effectLst>
              </a:rPr>
              <a:t>Tree-Based Detection Example</a:t>
            </a:r>
          </a:p>
        </p:txBody>
      </p:sp>
      <p:sp>
        <p:nvSpPr>
          <p:cNvPr id="4" name="TextBox 3"/>
          <p:cNvSpPr txBox="1"/>
          <p:nvPr/>
        </p:nvSpPr>
        <p:spPr>
          <a:xfrm>
            <a:off x="5715000" y="1459468"/>
            <a:ext cx="6096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a</a:t>
            </a:r>
            <a:r>
              <a:rPr lang="en-US" baseline="-25000" dirty="0">
                <a:solidFill>
                  <a:prstClr val="black"/>
                </a:solidFill>
                <a:latin typeface="Calibri"/>
              </a:rPr>
              <a:t>1</a:t>
            </a:r>
            <a:r>
              <a:rPr lang="en-US" baseline="30000" dirty="0">
                <a:solidFill>
                  <a:prstClr val="black"/>
                </a:solidFill>
                <a:latin typeface="Calibri"/>
              </a:rPr>
              <a:t>p=1</a:t>
            </a:r>
            <a:endParaRPr lang="en-US" dirty="0">
              <a:solidFill>
                <a:prstClr val="black"/>
              </a:solidFill>
              <a:latin typeface="Calibri"/>
            </a:endParaRPr>
          </a:p>
        </p:txBody>
      </p:sp>
      <p:sp>
        <p:nvSpPr>
          <p:cNvPr id="10" name="TextBox 9"/>
          <p:cNvSpPr txBox="1"/>
          <p:nvPr/>
        </p:nvSpPr>
        <p:spPr>
          <a:xfrm>
            <a:off x="6324600" y="1459468"/>
            <a:ext cx="6096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a</a:t>
            </a:r>
            <a:r>
              <a:rPr lang="en-US" baseline="-25000" dirty="0">
                <a:solidFill>
                  <a:prstClr val="black"/>
                </a:solidFill>
                <a:latin typeface="Calibri"/>
              </a:rPr>
              <a:t>2</a:t>
            </a:r>
            <a:r>
              <a:rPr lang="en-US" baseline="30000" dirty="0">
                <a:solidFill>
                  <a:prstClr val="black"/>
                </a:solidFill>
                <a:latin typeface="Calibri"/>
              </a:rPr>
              <a:t>p=1</a:t>
            </a:r>
            <a:endParaRPr lang="en-US" dirty="0">
              <a:solidFill>
                <a:prstClr val="black"/>
              </a:solidFill>
              <a:latin typeface="Calibri"/>
            </a:endParaRPr>
          </a:p>
        </p:txBody>
      </p:sp>
      <p:sp>
        <p:nvSpPr>
          <p:cNvPr id="11" name="TextBox 10"/>
          <p:cNvSpPr txBox="1"/>
          <p:nvPr/>
        </p:nvSpPr>
        <p:spPr>
          <a:xfrm>
            <a:off x="6934200" y="1459468"/>
            <a:ext cx="6096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a</a:t>
            </a:r>
            <a:r>
              <a:rPr lang="en-US" baseline="-25000" dirty="0">
                <a:solidFill>
                  <a:prstClr val="black"/>
                </a:solidFill>
                <a:latin typeface="Calibri"/>
              </a:rPr>
              <a:t>3</a:t>
            </a:r>
            <a:r>
              <a:rPr lang="en-US" baseline="30000" dirty="0">
                <a:solidFill>
                  <a:prstClr val="black"/>
                </a:solidFill>
                <a:latin typeface="Calibri"/>
              </a:rPr>
              <a:t>p=4</a:t>
            </a:r>
            <a:endParaRPr lang="en-US" dirty="0">
              <a:solidFill>
                <a:prstClr val="black"/>
              </a:solidFill>
              <a:latin typeface="Calibri"/>
            </a:endParaRPr>
          </a:p>
        </p:txBody>
      </p:sp>
      <p:sp>
        <p:nvSpPr>
          <p:cNvPr id="12" name="TextBox 11"/>
          <p:cNvSpPr txBox="1"/>
          <p:nvPr/>
        </p:nvSpPr>
        <p:spPr>
          <a:xfrm>
            <a:off x="7543800" y="1459468"/>
            <a:ext cx="6858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b</a:t>
            </a:r>
            <a:r>
              <a:rPr lang="en-US" baseline="-25000" dirty="0">
                <a:solidFill>
                  <a:prstClr val="black"/>
                </a:solidFill>
                <a:latin typeface="Calibri"/>
              </a:rPr>
              <a:t>1</a:t>
            </a:r>
            <a:r>
              <a:rPr lang="en-US" baseline="30000" dirty="0">
                <a:solidFill>
                  <a:prstClr val="black"/>
                </a:solidFill>
                <a:latin typeface="Calibri"/>
              </a:rPr>
              <a:t>p=7</a:t>
            </a:r>
            <a:endParaRPr lang="en-US" dirty="0">
              <a:solidFill>
                <a:prstClr val="black"/>
              </a:solidFill>
              <a:latin typeface="Calibri"/>
            </a:endParaRPr>
          </a:p>
        </p:txBody>
      </p:sp>
      <p:sp>
        <p:nvSpPr>
          <p:cNvPr id="13" name="TextBox 12"/>
          <p:cNvSpPr txBox="1"/>
          <p:nvPr/>
        </p:nvSpPr>
        <p:spPr>
          <a:xfrm>
            <a:off x="8229600" y="1459468"/>
            <a:ext cx="6858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b</a:t>
            </a:r>
            <a:r>
              <a:rPr lang="en-US" baseline="-25000" dirty="0">
                <a:solidFill>
                  <a:prstClr val="black"/>
                </a:solidFill>
                <a:latin typeface="Calibri"/>
              </a:rPr>
              <a:t>2</a:t>
            </a:r>
            <a:r>
              <a:rPr lang="en-US" baseline="30000" dirty="0">
                <a:solidFill>
                  <a:prstClr val="black"/>
                </a:solidFill>
                <a:latin typeface="Calibri"/>
              </a:rPr>
              <a:t>p=9</a:t>
            </a:r>
            <a:endParaRPr lang="en-US" dirty="0">
              <a:solidFill>
                <a:prstClr val="black"/>
              </a:solidFill>
              <a:latin typeface="Calibri"/>
            </a:endParaRPr>
          </a:p>
        </p:txBody>
      </p:sp>
      <p:sp>
        <p:nvSpPr>
          <p:cNvPr id="14" name="TextBox 13"/>
          <p:cNvSpPr txBox="1"/>
          <p:nvPr/>
        </p:nvSpPr>
        <p:spPr>
          <a:xfrm>
            <a:off x="8915400" y="1459468"/>
            <a:ext cx="6858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b</a:t>
            </a:r>
            <a:r>
              <a:rPr lang="en-US" baseline="-25000" dirty="0">
                <a:solidFill>
                  <a:prstClr val="black"/>
                </a:solidFill>
                <a:latin typeface="Calibri"/>
              </a:rPr>
              <a:t>3</a:t>
            </a:r>
            <a:r>
              <a:rPr lang="en-US" baseline="30000" dirty="0">
                <a:solidFill>
                  <a:prstClr val="black"/>
                </a:solidFill>
                <a:latin typeface="Calibri"/>
              </a:rPr>
              <a:t>p=5</a:t>
            </a:r>
            <a:endParaRPr lang="en-US" dirty="0">
              <a:solidFill>
                <a:prstClr val="black"/>
              </a:solidFill>
              <a:latin typeface="Calibri"/>
            </a:endParaRPr>
          </a:p>
        </p:txBody>
      </p:sp>
      <p:sp>
        <p:nvSpPr>
          <p:cNvPr id="15" name="TextBox 14"/>
          <p:cNvSpPr txBox="1"/>
          <p:nvPr/>
        </p:nvSpPr>
        <p:spPr>
          <a:xfrm>
            <a:off x="9601200" y="1459468"/>
            <a:ext cx="685800" cy="369332"/>
          </a:xfrm>
          <a:prstGeom prst="rect">
            <a:avLst/>
          </a:prstGeom>
          <a:solidFill>
            <a:schemeClr val="bg1"/>
          </a:solidFill>
          <a:ln>
            <a:solidFill>
              <a:schemeClr val="tx1"/>
            </a:solidFill>
          </a:ln>
        </p:spPr>
        <p:txBody>
          <a:bodyPr wrap="square" rtlCol="0">
            <a:spAutoFit/>
          </a:bodyPr>
          <a:lstStyle/>
          <a:p>
            <a:r>
              <a:rPr lang="en-US" dirty="0">
                <a:solidFill>
                  <a:prstClr val="black"/>
                </a:solidFill>
                <a:latin typeface="Calibri"/>
              </a:rPr>
              <a:t>c</a:t>
            </a:r>
            <a:r>
              <a:rPr lang="en-US" baseline="-25000" dirty="0">
                <a:solidFill>
                  <a:prstClr val="black"/>
                </a:solidFill>
                <a:latin typeface="Calibri"/>
              </a:rPr>
              <a:t>1</a:t>
            </a:r>
            <a:r>
              <a:rPr lang="en-US" baseline="30000" dirty="0">
                <a:solidFill>
                  <a:prstClr val="black"/>
                </a:solidFill>
                <a:latin typeface="Calibri"/>
              </a:rPr>
              <a:t>p=6</a:t>
            </a:r>
            <a:endParaRPr lang="en-US" dirty="0">
              <a:solidFill>
                <a:prstClr val="black"/>
              </a:solidFill>
              <a:latin typeface="Calibri"/>
            </a:endParaRPr>
          </a:p>
        </p:txBody>
      </p:sp>
      <p:sp>
        <p:nvSpPr>
          <p:cNvPr id="16" name="Up Arrow 15"/>
          <p:cNvSpPr/>
          <p:nvPr/>
        </p:nvSpPr>
        <p:spPr>
          <a:xfrm>
            <a:off x="5486400" y="1828800"/>
            <a:ext cx="484632"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TextBox 30"/>
          <p:cNvSpPr txBox="1"/>
          <p:nvPr/>
        </p:nvSpPr>
        <p:spPr>
          <a:xfrm>
            <a:off x="533424" y="1459468"/>
            <a:ext cx="838200" cy="369332"/>
          </a:xfrm>
          <a:prstGeom prst="rect">
            <a:avLst/>
          </a:prstGeom>
          <a:solidFill>
            <a:srgbClr val="FFFF00"/>
          </a:solidFill>
          <a:ln>
            <a:solidFill>
              <a:schemeClr val="tx1"/>
            </a:solidFill>
          </a:ln>
        </p:spPr>
        <p:txBody>
          <a:bodyPr wrap="square" rtlCol="0">
            <a:spAutoFit/>
          </a:bodyPr>
          <a:lstStyle/>
          <a:p>
            <a:endParaRPr lang="en-US" dirty="0">
              <a:solidFill>
                <a:prstClr val="black"/>
              </a:solidFill>
              <a:latin typeface="Calibri"/>
            </a:endParaRPr>
          </a:p>
        </p:txBody>
      </p:sp>
      <p:graphicFrame>
        <p:nvGraphicFramePr>
          <p:cNvPr id="33" name="Object 32"/>
          <p:cNvGraphicFramePr>
            <a:graphicFrameLocks noChangeAspect="1"/>
          </p:cNvGraphicFramePr>
          <p:nvPr>
            <p:extLst>
              <p:ext uri="{D42A27DB-BD31-4B8C-83A1-F6EECF244321}">
                <p14:modId xmlns:p14="http://schemas.microsoft.com/office/powerpoint/2010/main" val="2840645018"/>
              </p:ext>
            </p:extLst>
          </p:nvPr>
        </p:nvGraphicFramePr>
        <p:xfrm>
          <a:off x="777446" y="1447800"/>
          <a:ext cx="365579" cy="393700"/>
        </p:xfrm>
        <a:graphic>
          <a:graphicData uri="http://schemas.openxmlformats.org/presentationml/2006/ole">
            <mc:AlternateContent xmlns:mc="http://schemas.openxmlformats.org/markup-compatibility/2006">
              <mc:Choice xmlns:v="urn:schemas-microsoft-com:vml" Requires="v">
                <p:oleObj name="Equation" r:id="rId3" imgW="164880" imgH="177480" progId="Equation.3">
                  <p:embed/>
                </p:oleObj>
              </mc:Choice>
              <mc:Fallback>
                <p:oleObj name="Equation" r:id="rId3" imgW="164880" imgH="177480" progId="Equation.3">
                  <p:embed/>
                  <p:pic>
                    <p:nvPicPr>
                      <p:cNvPr id="33"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46" y="1447800"/>
                        <a:ext cx="365579"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33"/>
          <p:cNvSpPr txBox="1"/>
          <p:nvPr/>
        </p:nvSpPr>
        <p:spPr>
          <a:xfrm>
            <a:off x="533424" y="1840468"/>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1</a:t>
            </a:r>
            <a:endParaRPr lang="en-US" dirty="0">
              <a:solidFill>
                <a:prstClr val="black"/>
              </a:solidFill>
              <a:latin typeface="Calibri"/>
            </a:endParaRPr>
          </a:p>
        </p:txBody>
      </p:sp>
      <p:sp>
        <p:nvSpPr>
          <p:cNvPr id="36" name="TextBox 35"/>
          <p:cNvSpPr txBox="1"/>
          <p:nvPr/>
        </p:nvSpPr>
        <p:spPr>
          <a:xfrm>
            <a:off x="533424" y="2221468"/>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2</a:t>
            </a:r>
            <a:endParaRPr lang="en-US" dirty="0">
              <a:solidFill>
                <a:prstClr val="black"/>
              </a:solidFill>
              <a:latin typeface="Calibri"/>
            </a:endParaRPr>
          </a:p>
        </p:txBody>
      </p:sp>
      <p:sp>
        <p:nvSpPr>
          <p:cNvPr id="37" name="TextBox 36"/>
          <p:cNvSpPr txBox="1"/>
          <p:nvPr/>
        </p:nvSpPr>
        <p:spPr>
          <a:xfrm>
            <a:off x="533424" y="2602468"/>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3</a:t>
            </a:r>
            <a:endParaRPr lang="en-US" dirty="0">
              <a:solidFill>
                <a:prstClr val="black"/>
              </a:solidFill>
              <a:latin typeface="Calibri"/>
            </a:endParaRPr>
          </a:p>
        </p:txBody>
      </p:sp>
      <p:sp>
        <p:nvSpPr>
          <p:cNvPr id="38" name="TextBox 37"/>
          <p:cNvSpPr txBox="1"/>
          <p:nvPr/>
        </p:nvSpPr>
        <p:spPr>
          <a:xfrm>
            <a:off x="533424" y="2971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1</a:t>
            </a:r>
            <a:r>
              <a:rPr lang="en-US" dirty="0">
                <a:solidFill>
                  <a:prstClr val="black"/>
                </a:solidFill>
                <a:latin typeface="Calibri"/>
              </a:rPr>
              <a:t>b</a:t>
            </a:r>
            <a:r>
              <a:rPr lang="en-US" baseline="-25000" dirty="0">
                <a:solidFill>
                  <a:prstClr val="black"/>
                </a:solidFill>
                <a:latin typeface="Calibri"/>
              </a:rPr>
              <a:t>1</a:t>
            </a:r>
            <a:endParaRPr lang="en-US" dirty="0">
              <a:solidFill>
                <a:prstClr val="black"/>
              </a:solidFill>
              <a:latin typeface="Calibri"/>
            </a:endParaRPr>
          </a:p>
        </p:txBody>
      </p:sp>
      <p:sp>
        <p:nvSpPr>
          <p:cNvPr id="39" name="TextBox 38"/>
          <p:cNvSpPr txBox="1"/>
          <p:nvPr/>
        </p:nvSpPr>
        <p:spPr>
          <a:xfrm>
            <a:off x="533424" y="3352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2</a:t>
            </a:r>
            <a:r>
              <a:rPr lang="en-US" dirty="0">
                <a:solidFill>
                  <a:prstClr val="black"/>
                </a:solidFill>
                <a:latin typeface="Calibri"/>
              </a:rPr>
              <a:t>b</a:t>
            </a:r>
            <a:r>
              <a:rPr lang="en-US" baseline="-25000" dirty="0">
                <a:solidFill>
                  <a:prstClr val="black"/>
                </a:solidFill>
                <a:latin typeface="Calibri"/>
              </a:rPr>
              <a:t>1</a:t>
            </a:r>
            <a:endParaRPr lang="en-US" dirty="0">
              <a:solidFill>
                <a:prstClr val="black"/>
              </a:solidFill>
              <a:latin typeface="Calibri"/>
            </a:endParaRPr>
          </a:p>
        </p:txBody>
      </p:sp>
      <p:sp>
        <p:nvSpPr>
          <p:cNvPr id="40" name="TextBox 39"/>
          <p:cNvSpPr txBox="1"/>
          <p:nvPr/>
        </p:nvSpPr>
        <p:spPr>
          <a:xfrm>
            <a:off x="533424" y="3733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3</a:t>
            </a:r>
            <a:r>
              <a:rPr lang="en-US" dirty="0">
                <a:solidFill>
                  <a:prstClr val="black"/>
                </a:solidFill>
                <a:latin typeface="Calibri"/>
              </a:rPr>
              <a:t>b</a:t>
            </a:r>
            <a:r>
              <a:rPr lang="en-US" baseline="-25000" dirty="0">
                <a:solidFill>
                  <a:prstClr val="black"/>
                </a:solidFill>
                <a:latin typeface="Calibri"/>
              </a:rPr>
              <a:t>1</a:t>
            </a:r>
            <a:endParaRPr lang="en-US" dirty="0">
              <a:solidFill>
                <a:prstClr val="black"/>
              </a:solidFill>
              <a:latin typeface="Calibri"/>
            </a:endParaRPr>
          </a:p>
        </p:txBody>
      </p:sp>
      <p:sp>
        <p:nvSpPr>
          <p:cNvPr id="41" name="TextBox 40"/>
          <p:cNvSpPr txBox="1"/>
          <p:nvPr/>
        </p:nvSpPr>
        <p:spPr>
          <a:xfrm>
            <a:off x="533424" y="4114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1</a:t>
            </a:r>
            <a:r>
              <a:rPr lang="en-US" dirty="0">
                <a:solidFill>
                  <a:prstClr val="black"/>
                </a:solidFill>
                <a:latin typeface="Calibri"/>
              </a:rPr>
              <a:t>b</a:t>
            </a:r>
            <a:r>
              <a:rPr lang="en-US" baseline="-25000" dirty="0">
                <a:solidFill>
                  <a:prstClr val="black"/>
                </a:solidFill>
                <a:latin typeface="Calibri"/>
              </a:rPr>
              <a:t>2</a:t>
            </a:r>
            <a:endParaRPr lang="en-US" dirty="0">
              <a:solidFill>
                <a:prstClr val="black"/>
              </a:solidFill>
              <a:latin typeface="Calibri"/>
            </a:endParaRPr>
          </a:p>
        </p:txBody>
      </p:sp>
      <p:sp>
        <p:nvSpPr>
          <p:cNvPr id="42" name="TextBox 41"/>
          <p:cNvSpPr txBox="1"/>
          <p:nvPr/>
        </p:nvSpPr>
        <p:spPr>
          <a:xfrm>
            <a:off x="533424" y="4495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2</a:t>
            </a:r>
            <a:r>
              <a:rPr lang="en-US" dirty="0">
                <a:solidFill>
                  <a:prstClr val="black"/>
                </a:solidFill>
                <a:latin typeface="Calibri"/>
              </a:rPr>
              <a:t>b</a:t>
            </a:r>
            <a:r>
              <a:rPr lang="en-US" baseline="-25000" dirty="0">
                <a:solidFill>
                  <a:prstClr val="black"/>
                </a:solidFill>
                <a:latin typeface="Calibri"/>
              </a:rPr>
              <a:t>2</a:t>
            </a:r>
            <a:endParaRPr lang="en-US" dirty="0">
              <a:solidFill>
                <a:prstClr val="black"/>
              </a:solidFill>
              <a:latin typeface="Calibri"/>
            </a:endParaRPr>
          </a:p>
        </p:txBody>
      </p:sp>
      <p:sp>
        <p:nvSpPr>
          <p:cNvPr id="43" name="TextBox 42"/>
          <p:cNvSpPr txBox="1"/>
          <p:nvPr/>
        </p:nvSpPr>
        <p:spPr>
          <a:xfrm>
            <a:off x="533424" y="4876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3</a:t>
            </a:r>
            <a:r>
              <a:rPr lang="en-US" dirty="0">
                <a:solidFill>
                  <a:prstClr val="black"/>
                </a:solidFill>
                <a:latin typeface="Calibri"/>
              </a:rPr>
              <a:t>b</a:t>
            </a:r>
            <a:r>
              <a:rPr lang="en-US" baseline="-25000" dirty="0">
                <a:solidFill>
                  <a:prstClr val="black"/>
                </a:solidFill>
                <a:latin typeface="Calibri"/>
              </a:rPr>
              <a:t>2</a:t>
            </a:r>
            <a:endParaRPr lang="en-US" dirty="0">
              <a:solidFill>
                <a:prstClr val="black"/>
              </a:solidFill>
              <a:latin typeface="Calibri"/>
            </a:endParaRPr>
          </a:p>
        </p:txBody>
      </p:sp>
      <p:sp>
        <p:nvSpPr>
          <p:cNvPr id="44" name="TextBox 43"/>
          <p:cNvSpPr txBox="1"/>
          <p:nvPr/>
        </p:nvSpPr>
        <p:spPr>
          <a:xfrm>
            <a:off x="533424" y="5257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1</a:t>
            </a:r>
            <a:r>
              <a:rPr lang="en-US" dirty="0">
                <a:solidFill>
                  <a:prstClr val="black"/>
                </a:solidFill>
                <a:latin typeface="Calibri"/>
              </a:rPr>
              <a:t>b</a:t>
            </a:r>
            <a:r>
              <a:rPr lang="en-US" baseline="-25000" dirty="0">
                <a:solidFill>
                  <a:prstClr val="black"/>
                </a:solidFill>
                <a:latin typeface="Calibri"/>
              </a:rPr>
              <a:t>3</a:t>
            </a:r>
            <a:endParaRPr lang="en-US" dirty="0">
              <a:solidFill>
                <a:prstClr val="black"/>
              </a:solidFill>
              <a:latin typeface="Calibri"/>
            </a:endParaRPr>
          </a:p>
        </p:txBody>
      </p:sp>
      <p:sp>
        <p:nvSpPr>
          <p:cNvPr id="45" name="TextBox 44"/>
          <p:cNvSpPr txBox="1"/>
          <p:nvPr/>
        </p:nvSpPr>
        <p:spPr>
          <a:xfrm>
            <a:off x="533424" y="5638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2</a:t>
            </a:r>
            <a:r>
              <a:rPr lang="en-US" dirty="0">
                <a:solidFill>
                  <a:prstClr val="black"/>
                </a:solidFill>
                <a:latin typeface="Calibri"/>
              </a:rPr>
              <a:t>b</a:t>
            </a:r>
            <a:r>
              <a:rPr lang="en-US" baseline="-25000" dirty="0">
                <a:solidFill>
                  <a:prstClr val="black"/>
                </a:solidFill>
                <a:latin typeface="Calibri"/>
              </a:rPr>
              <a:t>3</a:t>
            </a:r>
            <a:endParaRPr lang="en-US" dirty="0">
              <a:solidFill>
                <a:prstClr val="black"/>
              </a:solidFill>
              <a:latin typeface="Calibri"/>
            </a:endParaRPr>
          </a:p>
        </p:txBody>
      </p:sp>
      <p:sp>
        <p:nvSpPr>
          <p:cNvPr id="46" name="TextBox 45"/>
          <p:cNvSpPr txBox="1"/>
          <p:nvPr/>
        </p:nvSpPr>
        <p:spPr>
          <a:xfrm>
            <a:off x="541135" y="6019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a</a:t>
            </a:r>
            <a:r>
              <a:rPr lang="en-US" baseline="-25000" dirty="0">
                <a:solidFill>
                  <a:prstClr val="black"/>
                </a:solidFill>
                <a:latin typeface="Calibri"/>
              </a:rPr>
              <a:t>3</a:t>
            </a:r>
            <a:r>
              <a:rPr lang="en-US" dirty="0">
                <a:solidFill>
                  <a:prstClr val="black"/>
                </a:solidFill>
                <a:latin typeface="Calibri"/>
              </a:rPr>
              <a:t>b</a:t>
            </a:r>
            <a:r>
              <a:rPr lang="en-US" baseline="-25000" dirty="0">
                <a:solidFill>
                  <a:prstClr val="black"/>
                </a:solidFill>
                <a:latin typeface="Calibri"/>
              </a:rPr>
              <a:t>3</a:t>
            </a:r>
            <a:endParaRPr lang="en-US" dirty="0">
              <a:solidFill>
                <a:prstClr val="black"/>
              </a:solidFill>
              <a:latin typeface="Calibri"/>
            </a:endParaRPr>
          </a:p>
        </p:txBody>
      </p:sp>
      <p:sp>
        <p:nvSpPr>
          <p:cNvPr id="300" name="Multiply 299"/>
          <p:cNvSpPr/>
          <p:nvPr/>
        </p:nvSpPr>
        <p:spPr>
          <a:xfrm>
            <a:off x="609624" y="2819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1" name="Multiply 300"/>
          <p:cNvSpPr/>
          <p:nvPr/>
        </p:nvSpPr>
        <p:spPr>
          <a:xfrm>
            <a:off x="609624" y="3200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2" name="Multiply 301"/>
          <p:cNvSpPr/>
          <p:nvPr/>
        </p:nvSpPr>
        <p:spPr>
          <a:xfrm>
            <a:off x="609624" y="3581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3" name="Multiply 302"/>
          <p:cNvSpPr/>
          <p:nvPr/>
        </p:nvSpPr>
        <p:spPr>
          <a:xfrm>
            <a:off x="609624" y="3962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4" name="Multiply 303"/>
          <p:cNvSpPr/>
          <p:nvPr/>
        </p:nvSpPr>
        <p:spPr>
          <a:xfrm>
            <a:off x="609624" y="4343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5" name="Multiply 304"/>
          <p:cNvSpPr/>
          <p:nvPr/>
        </p:nvSpPr>
        <p:spPr>
          <a:xfrm>
            <a:off x="609624" y="4724400"/>
            <a:ext cx="609600" cy="685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3" name="Group 346"/>
          <p:cNvGrpSpPr/>
          <p:nvPr/>
        </p:nvGrpSpPr>
        <p:grpSpPr>
          <a:xfrm>
            <a:off x="5410200" y="2667000"/>
            <a:ext cx="2133600" cy="2195156"/>
            <a:chOff x="2514600" y="3519844"/>
            <a:chExt cx="2133600" cy="2195156"/>
          </a:xfrm>
        </p:grpSpPr>
        <p:sp>
          <p:nvSpPr>
            <p:cNvPr id="338" name="Oval 337"/>
            <p:cNvSpPr/>
            <p:nvPr/>
          </p:nvSpPr>
          <p:spPr>
            <a:xfrm>
              <a:off x="3429000" y="5196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39" name="Oval 338"/>
            <p:cNvSpPr/>
            <p:nvPr/>
          </p:nvSpPr>
          <p:spPr>
            <a:xfrm>
              <a:off x="4061178" y="42818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40" name="Oval 339"/>
            <p:cNvSpPr/>
            <p:nvPr/>
          </p:nvSpPr>
          <p:spPr>
            <a:xfrm>
              <a:off x="3581400" y="35198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41" name="Straight Arrow Connector 340"/>
            <p:cNvCxnSpPr>
              <a:stCxn id="338" idx="0"/>
            </p:cNvCxnSpPr>
            <p:nvPr/>
          </p:nvCxnSpPr>
          <p:spPr>
            <a:xfrm rot="16200000" flipV="1">
              <a:off x="3307378" y="47811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stCxn id="339" idx="0"/>
              <a:endCxn id="340" idx="5"/>
            </p:cNvCxnSpPr>
            <p:nvPr/>
          </p:nvCxnSpPr>
          <p:spPr>
            <a:xfrm rot="16200000" flipV="1">
              <a:off x="4058965" y="39861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43" name="Oval 342"/>
            <p:cNvSpPr/>
            <p:nvPr/>
          </p:nvSpPr>
          <p:spPr>
            <a:xfrm>
              <a:off x="2514600" y="5196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44" name="Straight Arrow Connector 343"/>
            <p:cNvCxnSpPr>
              <a:stCxn id="343" idx="0"/>
            </p:cNvCxnSpPr>
            <p:nvPr/>
          </p:nvCxnSpPr>
          <p:spPr>
            <a:xfrm rot="5400000" flipH="1" flipV="1">
              <a:off x="2850178" y="47585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45" name="Oval 344"/>
            <p:cNvSpPr/>
            <p:nvPr/>
          </p:nvSpPr>
          <p:spPr>
            <a:xfrm>
              <a:off x="2971800" y="42818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46" name="Straight Arrow Connector 345"/>
            <p:cNvCxnSpPr>
              <a:stCxn id="345" idx="0"/>
              <a:endCxn id="340" idx="3"/>
            </p:cNvCxnSpPr>
            <p:nvPr/>
          </p:nvCxnSpPr>
          <p:spPr>
            <a:xfrm rot="5400000" flipH="1" flipV="1">
              <a:off x="3306732" y="39212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5" name="Group 357"/>
          <p:cNvGrpSpPr/>
          <p:nvPr/>
        </p:nvGrpSpPr>
        <p:grpSpPr>
          <a:xfrm>
            <a:off x="5410200" y="2667000"/>
            <a:ext cx="2133600" cy="2195156"/>
            <a:chOff x="1295400" y="2286000"/>
            <a:chExt cx="2133600" cy="2195156"/>
          </a:xfrm>
        </p:grpSpPr>
        <p:sp>
          <p:nvSpPr>
            <p:cNvPr id="349" name="Oval 348"/>
            <p:cNvSpPr/>
            <p:nvPr/>
          </p:nvSpPr>
          <p:spPr>
            <a:xfrm>
              <a:off x="2209800" y="39624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50" name="Oval 349"/>
            <p:cNvSpPr/>
            <p:nvPr/>
          </p:nvSpPr>
          <p:spPr>
            <a:xfrm>
              <a:off x="2841978" y="3048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51" name="Oval 350"/>
            <p:cNvSpPr/>
            <p:nvPr/>
          </p:nvSpPr>
          <p:spPr>
            <a:xfrm>
              <a:off x="2362200" y="2286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52" name="Straight Arrow Connector 351"/>
            <p:cNvCxnSpPr>
              <a:stCxn id="349" idx="0"/>
            </p:cNvCxnSpPr>
            <p:nvPr/>
          </p:nvCxnSpPr>
          <p:spPr>
            <a:xfrm rot="16200000" flipV="1">
              <a:off x="2088178" y="3547267"/>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a:stCxn id="350" idx="0"/>
              <a:endCxn id="351" idx="5"/>
            </p:cNvCxnSpPr>
            <p:nvPr/>
          </p:nvCxnSpPr>
          <p:spPr>
            <a:xfrm rot="16200000" flipV="1">
              <a:off x="2839765" y="2752276"/>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4" name="Oval 353"/>
            <p:cNvSpPr/>
            <p:nvPr/>
          </p:nvSpPr>
          <p:spPr>
            <a:xfrm>
              <a:off x="1295400" y="3962400"/>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55" name="Straight Arrow Connector 354"/>
            <p:cNvCxnSpPr>
              <a:stCxn id="354" idx="0"/>
            </p:cNvCxnSpPr>
            <p:nvPr/>
          </p:nvCxnSpPr>
          <p:spPr>
            <a:xfrm rot="5400000" flipH="1" flipV="1">
              <a:off x="1630978" y="3524689"/>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56" name="Oval 355"/>
            <p:cNvSpPr/>
            <p:nvPr/>
          </p:nvSpPr>
          <p:spPr>
            <a:xfrm>
              <a:off x="1752600" y="3048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57" name="Straight Arrow Connector 356"/>
            <p:cNvCxnSpPr>
              <a:stCxn id="356" idx="0"/>
              <a:endCxn id="351" idx="3"/>
            </p:cNvCxnSpPr>
            <p:nvPr/>
          </p:nvCxnSpPr>
          <p:spPr>
            <a:xfrm rot="5400000" flipH="1" flipV="1">
              <a:off x="2087532" y="2687365"/>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6" name="Group 358"/>
          <p:cNvGrpSpPr/>
          <p:nvPr/>
        </p:nvGrpSpPr>
        <p:grpSpPr>
          <a:xfrm>
            <a:off x="5410200" y="2667000"/>
            <a:ext cx="2133600" cy="2195156"/>
            <a:chOff x="1295400" y="2286000"/>
            <a:chExt cx="2133600" cy="2195156"/>
          </a:xfrm>
        </p:grpSpPr>
        <p:sp>
          <p:nvSpPr>
            <p:cNvPr id="360" name="Oval 359"/>
            <p:cNvSpPr/>
            <p:nvPr/>
          </p:nvSpPr>
          <p:spPr>
            <a:xfrm>
              <a:off x="2209800" y="39624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61" name="Oval 360"/>
            <p:cNvSpPr/>
            <p:nvPr/>
          </p:nvSpPr>
          <p:spPr>
            <a:xfrm>
              <a:off x="2841978" y="3048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62" name="Oval 361"/>
            <p:cNvSpPr/>
            <p:nvPr/>
          </p:nvSpPr>
          <p:spPr>
            <a:xfrm>
              <a:off x="2362200" y="2286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63" name="Straight Arrow Connector 362"/>
            <p:cNvCxnSpPr>
              <a:stCxn id="360" idx="0"/>
            </p:cNvCxnSpPr>
            <p:nvPr/>
          </p:nvCxnSpPr>
          <p:spPr>
            <a:xfrm rot="16200000" flipV="1">
              <a:off x="2088178" y="3547267"/>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a:stCxn id="361" idx="0"/>
              <a:endCxn id="362" idx="5"/>
            </p:cNvCxnSpPr>
            <p:nvPr/>
          </p:nvCxnSpPr>
          <p:spPr>
            <a:xfrm rot="16200000" flipV="1">
              <a:off x="2839765" y="2752276"/>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65" name="Oval 364"/>
            <p:cNvSpPr/>
            <p:nvPr/>
          </p:nvSpPr>
          <p:spPr>
            <a:xfrm>
              <a:off x="1295400" y="3962400"/>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66" name="Straight Arrow Connector 365"/>
            <p:cNvCxnSpPr>
              <a:stCxn id="365" idx="0"/>
            </p:cNvCxnSpPr>
            <p:nvPr/>
          </p:nvCxnSpPr>
          <p:spPr>
            <a:xfrm rot="5400000" flipH="1" flipV="1">
              <a:off x="1630978" y="3524689"/>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67" name="Oval 366"/>
            <p:cNvSpPr/>
            <p:nvPr/>
          </p:nvSpPr>
          <p:spPr>
            <a:xfrm>
              <a:off x="1752600" y="3048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68" name="Straight Arrow Connector 367"/>
            <p:cNvCxnSpPr>
              <a:stCxn id="367" idx="0"/>
              <a:endCxn id="362" idx="3"/>
            </p:cNvCxnSpPr>
            <p:nvPr/>
          </p:nvCxnSpPr>
          <p:spPr>
            <a:xfrm rot="5400000" flipH="1" flipV="1">
              <a:off x="2087532" y="2687365"/>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7" name="Group 368"/>
          <p:cNvGrpSpPr/>
          <p:nvPr/>
        </p:nvGrpSpPr>
        <p:grpSpPr>
          <a:xfrm>
            <a:off x="5410200" y="2667000"/>
            <a:ext cx="2133600" cy="2195156"/>
            <a:chOff x="1295400" y="2286000"/>
            <a:chExt cx="2133600" cy="2195156"/>
          </a:xfrm>
        </p:grpSpPr>
        <p:sp>
          <p:nvSpPr>
            <p:cNvPr id="370" name="Oval 369"/>
            <p:cNvSpPr/>
            <p:nvPr/>
          </p:nvSpPr>
          <p:spPr>
            <a:xfrm>
              <a:off x="2209800" y="39624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71" name="Oval 370"/>
            <p:cNvSpPr/>
            <p:nvPr/>
          </p:nvSpPr>
          <p:spPr>
            <a:xfrm>
              <a:off x="2841978" y="3048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72" name="Oval 371"/>
            <p:cNvSpPr/>
            <p:nvPr/>
          </p:nvSpPr>
          <p:spPr>
            <a:xfrm>
              <a:off x="2362200" y="2286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73" name="Straight Arrow Connector 372"/>
            <p:cNvCxnSpPr>
              <a:stCxn id="370" idx="0"/>
            </p:cNvCxnSpPr>
            <p:nvPr/>
          </p:nvCxnSpPr>
          <p:spPr>
            <a:xfrm rot="16200000" flipV="1">
              <a:off x="2088178" y="3547267"/>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a:stCxn id="371" idx="0"/>
              <a:endCxn id="372" idx="5"/>
            </p:cNvCxnSpPr>
            <p:nvPr/>
          </p:nvCxnSpPr>
          <p:spPr>
            <a:xfrm rot="16200000" flipV="1">
              <a:off x="2839765" y="2752276"/>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75" name="Oval 374"/>
            <p:cNvSpPr/>
            <p:nvPr/>
          </p:nvSpPr>
          <p:spPr>
            <a:xfrm>
              <a:off x="1295400" y="3962400"/>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76" name="Straight Arrow Connector 375"/>
            <p:cNvCxnSpPr>
              <a:stCxn id="375" idx="0"/>
            </p:cNvCxnSpPr>
            <p:nvPr/>
          </p:nvCxnSpPr>
          <p:spPr>
            <a:xfrm rot="5400000" flipH="1" flipV="1">
              <a:off x="1630978" y="3524689"/>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77" name="Oval 376"/>
            <p:cNvSpPr/>
            <p:nvPr/>
          </p:nvSpPr>
          <p:spPr>
            <a:xfrm>
              <a:off x="1752600" y="3048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78" name="Straight Arrow Connector 377"/>
            <p:cNvCxnSpPr>
              <a:stCxn id="377" idx="0"/>
              <a:endCxn id="372" idx="3"/>
            </p:cNvCxnSpPr>
            <p:nvPr/>
          </p:nvCxnSpPr>
          <p:spPr>
            <a:xfrm rot="5400000" flipH="1" flipV="1">
              <a:off x="2087532" y="2687365"/>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8" name="Group 388"/>
          <p:cNvGrpSpPr/>
          <p:nvPr/>
        </p:nvGrpSpPr>
        <p:grpSpPr>
          <a:xfrm>
            <a:off x="5410200" y="2667000"/>
            <a:ext cx="2133600" cy="2195156"/>
            <a:chOff x="1371600" y="3291244"/>
            <a:chExt cx="2133600" cy="2195156"/>
          </a:xfrm>
        </p:grpSpPr>
        <p:sp>
          <p:nvSpPr>
            <p:cNvPr id="380" name="Oval 379"/>
            <p:cNvSpPr/>
            <p:nvPr/>
          </p:nvSpPr>
          <p:spPr>
            <a:xfrm>
              <a:off x="2286000" y="49676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81" name="Oval 380"/>
            <p:cNvSpPr/>
            <p:nvPr/>
          </p:nvSpPr>
          <p:spPr>
            <a:xfrm>
              <a:off x="2918178" y="4053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82" name="Oval 381"/>
            <p:cNvSpPr/>
            <p:nvPr/>
          </p:nvSpPr>
          <p:spPr>
            <a:xfrm>
              <a:off x="2438400" y="329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83" name="Straight Arrow Connector 382"/>
            <p:cNvCxnSpPr>
              <a:stCxn id="380" idx="0"/>
            </p:cNvCxnSpPr>
            <p:nvPr/>
          </p:nvCxnSpPr>
          <p:spPr>
            <a:xfrm rot="16200000" flipV="1">
              <a:off x="2164378" y="45525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4" name="Straight Arrow Connector 383"/>
            <p:cNvCxnSpPr>
              <a:stCxn id="381" idx="0"/>
              <a:endCxn id="382" idx="5"/>
            </p:cNvCxnSpPr>
            <p:nvPr/>
          </p:nvCxnSpPr>
          <p:spPr>
            <a:xfrm rot="16200000" flipV="1">
              <a:off x="2915965" y="37575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85" name="Oval 384"/>
            <p:cNvSpPr/>
            <p:nvPr/>
          </p:nvSpPr>
          <p:spPr>
            <a:xfrm>
              <a:off x="1371600" y="49676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86" name="Straight Arrow Connector 385"/>
            <p:cNvCxnSpPr>
              <a:stCxn id="385" idx="0"/>
            </p:cNvCxnSpPr>
            <p:nvPr/>
          </p:nvCxnSpPr>
          <p:spPr>
            <a:xfrm rot="5400000" flipH="1" flipV="1">
              <a:off x="1707178" y="45299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87" name="Oval 386"/>
            <p:cNvSpPr/>
            <p:nvPr/>
          </p:nvSpPr>
          <p:spPr>
            <a:xfrm>
              <a:off x="1828800" y="40532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88" name="Straight Arrow Connector 387"/>
            <p:cNvCxnSpPr>
              <a:stCxn id="387" idx="0"/>
              <a:endCxn id="382" idx="3"/>
            </p:cNvCxnSpPr>
            <p:nvPr/>
          </p:nvCxnSpPr>
          <p:spPr>
            <a:xfrm rot="5400000" flipH="1" flipV="1">
              <a:off x="2163732" y="36926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9" name="Group 389"/>
          <p:cNvGrpSpPr/>
          <p:nvPr/>
        </p:nvGrpSpPr>
        <p:grpSpPr>
          <a:xfrm>
            <a:off x="5410200" y="2667000"/>
            <a:ext cx="2133600" cy="2195156"/>
            <a:chOff x="1371600" y="3291244"/>
            <a:chExt cx="2133600" cy="2195156"/>
          </a:xfrm>
        </p:grpSpPr>
        <p:sp>
          <p:nvSpPr>
            <p:cNvPr id="391" name="Oval 390"/>
            <p:cNvSpPr/>
            <p:nvPr/>
          </p:nvSpPr>
          <p:spPr>
            <a:xfrm>
              <a:off x="2286000" y="49676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92" name="Oval 391"/>
            <p:cNvSpPr/>
            <p:nvPr/>
          </p:nvSpPr>
          <p:spPr>
            <a:xfrm>
              <a:off x="2918178" y="4053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393" name="Oval 392"/>
            <p:cNvSpPr/>
            <p:nvPr/>
          </p:nvSpPr>
          <p:spPr>
            <a:xfrm>
              <a:off x="2438400" y="329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94" name="Straight Arrow Connector 393"/>
            <p:cNvCxnSpPr>
              <a:stCxn id="391" idx="0"/>
            </p:cNvCxnSpPr>
            <p:nvPr/>
          </p:nvCxnSpPr>
          <p:spPr>
            <a:xfrm rot="16200000" flipV="1">
              <a:off x="2164378" y="45525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5" name="Straight Arrow Connector 394"/>
            <p:cNvCxnSpPr>
              <a:stCxn id="392" idx="0"/>
              <a:endCxn id="393" idx="5"/>
            </p:cNvCxnSpPr>
            <p:nvPr/>
          </p:nvCxnSpPr>
          <p:spPr>
            <a:xfrm rot="16200000" flipV="1">
              <a:off x="2915965" y="37575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6" name="Oval 395"/>
            <p:cNvSpPr/>
            <p:nvPr/>
          </p:nvSpPr>
          <p:spPr>
            <a:xfrm>
              <a:off x="1371600" y="49676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97" name="Straight Arrow Connector 396"/>
            <p:cNvCxnSpPr>
              <a:stCxn id="396" idx="0"/>
            </p:cNvCxnSpPr>
            <p:nvPr/>
          </p:nvCxnSpPr>
          <p:spPr>
            <a:xfrm rot="5400000" flipH="1" flipV="1">
              <a:off x="1707178" y="45299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8" name="Oval 397"/>
            <p:cNvSpPr/>
            <p:nvPr/>
          </p:nvSpPr>
          <p:spPr>
            <a:xfrm>
              <a:off x="1828800" y="40532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399" name="Straight Arrow Connector 398"/>
            <p:cNvCxnSpPr>
              <a:stCxn id="398" idx="0"/>
              <a:endCxn id="393" idx="3"/>
            </p:cNvCxnSpPr>
            <p:nvPr/>
          </p:nvCxnSpPr>
          <p:spPr>
            <a:xfrm rot="5400000" flipH="1" flipV="1">
              <a:off x="2163732" y="36926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7" name="Group 399"/>
          <p:cNvGrpSpPr/>
          <p:nvPr/>
        </p:nvGrpSpPr>
        <p:grpSpPr>
          <a:xfrm>
            <a:off x="5410200" y="2667000"/>
            <a:ext cx="2133600" cy="2195156"/>
            <a:chOff x="1371600" y="3291244"/>
            <a:chExt cx="2133600" cy="2195156"/>
          </a:xfrm>
        </p:grpSpPr>
        <p:sp>
          <p:nvSpPr>
            <p:cNvPr id="401" name="Oval 400"/>
            <p:cNvSpPr/>
            <p:nvPr/>
          </p:nvSpPr>
          <p:spPr>
            <a:xfrm>
              <a:off x="2286000" y="49676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02" name="Oval 401"/>
            <p:cNvSpPr/>
            <p:nvPr/>
          </p:nvSpPr>
          <p:spPr>
            <a:xfrm>
              <a:off x="2918178" y="4053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03" name="Oval 402"/>
            <p:cNvSpPr/>
            <p:nvPr/>
          </p:nvSpPr>
          <p:spPr>
            <a:xfrm>
              <a:off x="2438400" y="329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04" name="Straight Arrow Connector 403"/>
            <p:cNvCxnSpPr>
              <a:stCxn id="401" idx="0"/>
            </p:cNvCxnSpPr>
            <p:nvPr/>
          </p:nvCxnSpPr>
          <p:spPr>
            <a:xfrm rot="16200000" flipV="1">
              <a:off x="2164378" y="45525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05" name="Straight Arrow Connector 404"/>
            <p:cNvCxnSpPr>
              <a:stCxn id="402" idx="0"/>
              <a:endCxn id="403" idx="5"/>
            </p:cNvCxnSpPr>
            <p:nvPr/>
          </p:nvCxnSpPr>
          <p:spPr>
            <a:xfrm rot="16200000" flipV="1">
              <a:off x="2915965" y="37575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06" name="Oval 405"/>
            <p:cNvSpPr/>
            <p:nvPr/>
          </p:nvSpPr>
          <p:spPr>
            <a:xfrm>
              <a:off x="1371600" y="49676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07" name="Straight Arrow Connector 406"/>
            <p:cNvCxnSpPr>
              <a:stCxn id="406" idx="0"/>
            </p:cNvCxnSpPr>
            <p:nvPr/>
          </p:nvCxnSpPr>
          <p:spPr>
            <a:xfrm rot="5400000" flipH="1" flipV="1">
              <a:off x="1707178" y="45299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08" name="Oval 407"/>
            <p:cNvSpPr/>
            <p:nvPr/>
          </p:nvSpPr>
          <p:spPr>
            <a:xfrm>
              <a:off x="1828800" y="40532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09" name="Straight Arrow Connector 408"/>
            <p:cNvCxnSpPr>
              <a:stCxn id="408" idx="0"/>
              <a:endCxn id="403" idx="3"/>
            </p:cNvCxnSpPr>
            <p:nvPr/>
          </p:nvCxnSpPr>
          <p:spPr>
            <a:xfrm rot="5400000" flipH="1" flipV="1">
              <a:off x="2163732" y="36926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8" name="Group 409"/>
          <p:cNvGrpSpPr/>
          <p:nvPr/>
        </p:nvGrpSpPr>
        <p:grpSpPr>
          <a:xfrm>
            <a:off x="5410200" y="2667000"/>
            <a:ext cx="2133600" cy="2195156"/>
            <a:chOff x="1371600" y="3291244"/>
            <a:chExt cx="2133600" cy="2195156"/>
          </a:xfrm>
        </p:grpSpPr>
        <p:sp>
          <p:nvSpPr>
            <p:cNvPr id="411" name="Oval 410"/>
            <p:cNvSpPr/>
            <p:nvPr/>
          </p:nvSpPr>
          <p:spPr>
            <a:xfrm>
              <a:off x="2286000" y="49676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12" name="Oval 411"/>
            <p:cNvSpPr/>
            <p:nvPr/>
          </p:nvSpPr>
          <p:spPr>
            <a:xfrm>
              <a:off x="2918178" y="4053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13" name="Oval 412"/>
            <p:cNvSpPr/>
            <p:nvPr/>
          </p:nvSpPr>
          <p:spPr>
            <a:xfrm>
              <a:off x="2438400" y="329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14" name="Straight Arrow Connector 413"/>
            <p:cNvCxnSpPr>
              <a:stCxn id="411" idx="0"/>
            </p:cNvCxnSpPr>
            <p:nvPr/>
          </p:nvCxnSpPr>
          <p:spPr>
            <a:xfrm rot="16200000" flipV="1">
              <a:off x="2164378" y="45525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15" name="Straight Arrow Connector 414"/>
            <p:cNvCxnSpPr>
              <a:stCxn id="412" idx="0"/>
              <a:endCxn id="413" idx="5"/>
            </p:cNvCxnSpPr>
            <p:nvPr/>
          </p:nvCxnSpPr>
          <p:spPr>
            <a:xfrm rot="16200000" flipV="1">
              <a:off x="2915965" y="37575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6" name="Oval 415"/>
            <p:cNvSpPr/>
            <p:nvPr/>
          </p:nvSpPr>
          <p:spPr>
            <a:xfrm>
              <a:off x="1371600" y="49676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17" name="Straight Arrow Connector 416"/>
            <p:cNvCxnSpPr>
              <a:stCxn id="416" idx="0"/>
            </p:cNvCxnSpPr>
            <p:nvPr/>
          </p:nvCxnSpPr>
          <p:spPr>
            <a:xfrm rot="5400000" flipH="1" flipV="1">
              <a:off x="1707178" y="45299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8" name="Oval 417"/>
            <p:cNvSpPr/>
            <p:nvPr/>
          </p:nvSpPr>
          <p:spPr>
            <a:xfrm>
              <a:off x="1828800" y="40532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19" name="Straight Arrow Connector 418"/>
            <p:cNvCxnSpPr>
              <a:stCxn id="418" idx="0"/>
              <a:endCxn id="413" idx="3"/>
            </p:cNvCxnSpPr>
            <p:nvPr/>
          </p:nvCxnSpPr>
          <p:spPr>
            <a:xfrm rot="5400000" flipH="1" flipV="1">
              <a:off x="2163732" y="36926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19" name="Group 419"/>
          <p:cNvGrpSpPr/>
          <p:nvPr/>
        </p:nvGrpSpPr>
        <p:grpSpPr>
          <a:xfrm>
            <a:off x="5410200" y="2667000"/>
            <a:ext cx="2133600" cy="2195156"/>
            <a:chOff x="1371600" y="3291244"/>
            <a:chExt cx="2133600" cy="2195156"/>
          </a:xfrm>
        </p:grpSpPr>
        <p:sp>
          <p:nvSpPr>
            <p:cNvPr id="421" name="Oval 420"/>
            <p:cNvSpPr/>
            <p:nvPr/>
          </p:nvSpPr>
          <p:spPr>
            <a:xfrm>
              <a:off x="2286000" y="49676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22" name="Oval 421"/>
            <p:cNvSpPr/>
            <p:nvPr/>
          </p:nvSpPr>
          <p:spPr>
            <a:xfrm>
              <a:off x="2918178" y="4053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23" name="Oval 422"/>
            <p:cNvSpPr/>
            <p:nvPr/>
          </p:nvSpPr>
          <p:spPr>
            <a:xfrm>
              <a:off x="2438400" y="329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24" name="Straight Arrow Connector 423"/>
            <p:cNvCxnSpPr>
              <a:stCxn id="421" idx="0"/>
            </p:cNvCxnSpPr>
            <p:nvPr/>
          </p:nvCxnSpPr>
          <p:spPr>
            <a:xfrm rot="16200000" flipV="1">
              <a:off x="2164378" y="45525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25" name="Straight Arrow Connector 424"/>
            <p:cNvCxnSpPr>
              <a:stCxn id="422" idx="0"/>
              <a:endCxn id="423" idx="5"/>
            </p:cNvCxnSpPr>
            <p:nvPr/>
          </p:nvCxnSpPr>
          <p:spPr>
            <a:xfrm rot="16200000" flipV="1">
              <a:off x="2915965" y="37575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6" name="Oval 425"/>
            <p:cNvSpPr/>
            <p:nvPr/>
          </p:nvSpPr>
          <p:spPr>
            <a:xfrm>
              <a:off x="1371600" y="49676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27" name="Straight Arrow Connector 426"/>
            <p:cNvCxnSpPr>
              <a:stCxn id="426" idx="0"/>
            </p:cNvCxnSpPr>
            <p:nvPr/>
          </p:nvCxnSpPr>
          <p:spPr>
            <a:xfrm rot="5400000" flipH="1" flipV="1">
              <a:off x="1707178" y="45299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8" name="Oval 427"/>
            <p:cNvSpPr/>
            <p:nvPr/>
          </p:nvSpPr>
          <p:spPr>
            <a:xfrm>
              <a:off x="1828800" y="40532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29" name="Straight Arrow Connector 428"/>
            <p:cNvCxnSpPr>
              <a:stCxn id="428" idx="0"/>
              <a:endCxn id="423" idx="3"/>
            </p:cNvCxnSpPr>
            <p:nvPr/>
          </p:nvCxnSpPr>
          <p:spPr>
            <a:xfrm rot="5400000" flipH="1" flipV="1">
              <a:off x="2163732" y="36926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0" name="Group 429"/>
          <p:cNvGrpSpPr/>
          <p:nvPr/>
        </p:nvGrpSpPr>
        <p:grpSpPr>
          <a:xfrm>
            <a:off x="5410200" y="2667000"/>
            <a:ext cx="2133600" cy="2195156"/>
            <a:chOff x="1371600" y="3291244"/>
            <a:chExt cx="2133600" cy="2195156"/>
          </a:xfrm>
        </p:grpSpPr>
        <p:sp>
          <p:nvSpPr>
            <p:cNvPr id="431" name="Oval 430"/>
            <p:cNvSpPr/>
            <p:nvPr/>
          </p:nvSpPr>
          <p:spPr>
            <a:xfrm>
              <a:off x="2286000" y="49676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32" name="Oval 431"/>
            <p:cNvSpPr/>
            <p:nvPr/>
          </p:nvSpPr>
          <p:spPr>
            <a:xfrm>
              <a:off x="2918178" y="4053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33" name="Oval 432"/>
            <p:cNvSpPr/>
            <p:nvPr/>
          </p:nvSpPr>
          <p:spPr>
            <a:xfrm>
              <a:off x="2438400" y="329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34" name="Straight Arrow Connector 433"/>
            <p:cNvCxnSpPr>
              <a:stCxn id="431" idx="0"/>
            </p:cNvCxnSpPr>
            <p:nvPr/>
          </p:nvCxnSpPr>
          <p:spPr>
            <a:xfrm rot="16200000" flipV="1">
              <a:off x="2164378" y="45525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35" name="Straight Arrow Connector 434"/>
            <p:cNvCxnSpPr>
              <a:stCxn id="432" idx="0"/>
              <a:endCxn id="433" idx="5"/>
            </p:cNvCxnSpPr>
            <p:nvPr/>
          </p:nvCxnSpPr>
          <p:spPr>
            <a:xfrm rot="16200000" flipV="1">
              <a:off x="2915965" y="37575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6" name="Oval 435"/>
            <p:cNvSpPr/>
            <p:nvPr/>
          </p:nvSpPr>
          <p:spPr>
            <a:xfrm>
              <a:off x="1371600" y="49676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37" name="Straight Arrow Connector 436"/>
            <p:cNvCxnSpPr>
              <a:stCxn id="436" idx="0"/>
            </p:cNvCxnSpPr>
            <p:nvPr/>
          </p:nvCxnSpPr>
          <p:spPr>
            <a:xfrm rot="5400000" flipH="1" flipV="1">
              <a:off x="1707178" y="45299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8" name="Oval 437"/>
            <p:cNvSpPr/>
            <p:nvPr/>
          </p:nvSpPr>
          <p:spPr>
            <a:xfrm>
              <a:off x="1828800" y="40532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39" name="Straight Arrow Connector 438"/>
            <p:cNvCxnSpPr>
              <a:stCxn id="438" idx="0"/>
              <a:endCxn id="433" idx="3"/>
            </p:cNvCxnSpPr>
            <p:nvPr/>
          </p:nvCxnSpPr>
          <p:spPr>
            <a:xfrm rot="5400000" flipH="1" flipV="1">
              <a:off x="2163732" y="36926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1" name="Group 439"/>
          <p:cNvGrpSpPr/>
          <p:nvPr/>
        </p:nvGrpSpPr>
        <p:grpSpPr>
          <a:xfrm>
            <a:off x="5410200" y="2667000"/>
            <a:ext cx="2133600" cy="2195156"/>
            <a:chOff x="1371600" y="3291244"/>
            <a:chExt cx="2133600" cy="2195156"/>
          </a:xfrm>
        </p:grpSpPr>
        <p:sp>
          <p:nvSpPr>
            <p:cNvPr id="441" name="Oval 440"/>
            <p:cNvSpPr/>
            <p:nvPr/>
          </p:nvSpPr>
          <p:spPr>
            <a:xfrm>
              <a:off x="2286000" y="49676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42" name="Oval 441"/>
            <p:cNvSpPr/>
            <p:nvPr/>
          </p:nvSpPr>
          <p:spPr>
            <a:xfrm>
              <a:off x="2918178" y="4053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43" name="Oval 442"/>
            <p:cNvSpPr/>
            <p:nvPr/>
          </p:nvSpPr>
          <p:spPr>
            <a:xfrm>
              <a:off x="2438400" y="329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44" name="Straight Arrow Connector 443"/>
            <p:cNvCxnSpPr>
              <a:stCxn id="441" idx="0"/>
            </p:cNvCxnSpPr>
            <p:nvPr/>
          </p:nvCxnSpPr>
          <p:spPr>
            <a:xfrm rot="16200000" flipV="1">
              <a:off x="2164378" y="45525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5" name="Straight Arrow Connector 444"/>
            <p:cNvCxnSpPr>
              <a:stCxn id="442" idx="0"/>
              <a:endCxn id="443" idx="5"/>
            </p:cNvCxnSpPr>
            <p:nvPr/>
          </p:nvCxnSpPr>
          <p:spPr>
            <a:xfrm rot="16200000" flipV="1">
              <a:off x="2915965" y="37575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46" name="Oval 445"/>
            <p:cNvSpPr/>
            <p:nvPr/>
          </p:nvSpPr>
          <p:spPr>
            <a:xfrm>
              <a:off x="1371600" y="49676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47" name="Straight Arrow Connector 446"/>
            <p:cNvCxnSpPr>
              <a:stCxn id="446" idx="0"/>
            </p:cNvCxnSpPr>
            <p:nvPr/>
          </p:nvCxnSpPr>
          <p:spPr>
            <a:xfrm rot="5400000" flipH="1" flipV="1">
              <a:off x="1707178" y="45299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48" name="Oval 447"/>
            <p:cNvSpPr/>
            <p:nvPr/>
          </p:nvSpPr>
          <p:spPr>
            <a:xfrm>
              <a:off x="1828800" y="40532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49" name="Straight Arrow Connector 448"/>
            <p:cNvCxnSpPr>
              <a:stCxn id="448" idx="0"/>
              <a:endCxn id="443" idx="3"/>
            </p:cNvCxnSpPr>
            <p:nvPr/>
          </p:nvCxnSpPr>
          <p:spPr>
            <a:xfrm rot="5400000" flipH="1" flipV="1">
              <a:off x="2163732" y="36926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2" name="Group 449"/>
          <p:cNvGrpSpPr/>
          <p:nvPr/>
        </p:nvGrpSpPr>
        <p:grpSpPr>
          <a:xfrm>
            <a:off x="5410200" y="2667000"/>
            <a:ext cx="2133600" cy="2195156"/>
            <a:chOff x="1371600" y="3291244"/>
            <a:chExt cx="2133600" cy="2195156"/>
          </a:xfrm>
        </p:grpSpPr>
        <p:sp>
          <p:nvSpPr>
            <p:cNvPr id="451" name="Oval 450"/>
            <p:cNvSpPr/>
            <p:nvPr/>
          </p:nvSpPr>
          <p:spPr>
            <a:xfrm>
              <a:off x="2286000" y="49676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52" name="Oval 451"/>
            <p:cNvSpPr/>
            <p:nvPr/>
          </p:nvSpPr>
          <p:spPr>
            <a:xfrm>
              <a:off x="2918178" y="4053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53" name="Oval 452"/>
            <p:cNvSpPr/>
            <p:nvPr/>
          </p:nvSpPr>
          <p:spPr>
            <a:xfrm>
              <a:off x="2438400" y="329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54" name="Straight Arrow Connector 453"/>
            <p:cNvCxnSpPr>
              <a:stCxn id="451" idx="0"/>
            </p:cNvCxnSpPr>
            <p:nvPr/>
          </p:nvCxnSpPr>
          <p:spPr>
            <a:xfrm rot="16200000" flipV="1">
              <a:off x="2164378" y="45525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5" name="Straight Arrow Connector 454"/>
            <p:cNvCxnSpPr>
              <a:stCxn id="452" idx="0"/>
              <a:endCxn id="453" idx="5"/>
            </p:cNvCxnSpPr>
            <p:nvPr/>
          </p:nvCxnSpPr>
          <p:spPr>
            <a:xfrm rot="16200000" flipV="1">
              <a:off x="2915965" y="37575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56" name="Oval 455"/>
            <p:cNvSpPr/>
            <p:nvPr/>
          </p:nvSpPr>
          <p:spPr>
            <a:xfrm>
              <a:off x="1371600" y="49676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57" name="Straight Arrow Connector 456"/>
            <p:cNvCxnSpPr>
              <a:stCxn id="456" idx="0"/>
            </p:cNvCxnSpPr>
            <p:nvPr/>
          </p:nvCxnSpPr>
          <p:spPr>
            <a:xfrm rot="5400000" flipH="1" flipV="1">
              <a:off x="1707178" y="45299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58" name="Oval 457"/>
            <p:cNvSpPr/>
            <p:nvPr/>
          </p:nvSpPr>
          <p:spPr>
            <a:xfrm>
              <a:off x="1828800" y="40532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59" name="Straight Arrow Connector 458"/>
            <p:cNvCxnSpPr>
              <a:stCxn id="458" idx="0"/>
              <a:endCxn id="453" idx="3"/>
            </p:cNvCxnSpPr>
            <p:nvPr/>
          </p:nvCxnSpPr>
          <p:spPr>
            <a:xfrm rot="5400000" flipH="1" flipV="1">
              <a:off x="2163732" y="36926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3" name="Group 459"/>
          <p:cNvGrpSpPr/>
          <p:nvPr/>
        </p:nvGrpSpPr>
        <p:grpSpPr>
          <a:xfrm>
            <a:off x="5410200" y="2667000"/>
            <a:ext cx="2133600" cy="2195156"/>
            <a:chOff x="1371600" y="3291244"/>
            <a:chExt cx="2133600" cy="2195156"/>
          </a:xfrm>
        </p:grpSpPr>
        <p:sp>
          <p:nvSpPr>
            <p:cNvPr id="461" name="Oval 460"/>
            <p:cNvSpPr/>
            <p:nvPr/>
          </p:nvSpPr>
          <p:spPr>
            <a:xfrm>
              <a:off x="2286000" y="49676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62" name="Oval 461"/>
            <p:cNvSpPr/>
            <p:nvPr/>
          </p:nvSpPr>
          <p:spPr>
            <a:xfrm>
              <a:off x="2918178" y="4053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63" name="Oval 462"/>
            <p:cNvSpPr/>
            <p:nvPr/>
          </p:nvSpPr>
          <p:spPr>
            <a:xfrm>
              <a:off x="2438400" y="329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64" name="Straight Arrow Connector 463"/>
            <p:cNvCxnSpPr>
              <a:stCxn id="461" idx="0"/>
            </p:cNvCxnSpPr>
            <p:nvPr/>
          </p:nvCxnSpPr>
          <p:spPr>
            <a:xfrm rot="16200000" flipV="1">
              <a:off x="2164378" y="45525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5" name="Straight Arrow Connector 464"/>
            <p:cNvCxnSpPr>
              <a:stCxn id="462" idx="0"/>
              <a:endCxn id="463" idx="5"/>
            </p:cNvCxnSpPr>
            <p:nvPr/>
          </p:nvCxnSpPr>
          <p:spPr>
            <a:xfrm rot="16200000" flipV="1">
              <a:off x="2915965" y="37575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6" name="Oval 465"/>
            <p:cNvSpPr/>
            <p:nvPr/>
          </p:nvSpPr>
          <p:spPr>
            <a:xfrm>
              <a:off x="1371600" y="49676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67" name="Straight Arrow Connector 466"/>
            <p:cNvCxnSpPr>
              <a:stCxn id="466" idx="0"/>
            </p:cNvCxnSpPr>
            <p:nvPr/>
          </p:nvCxnSpPr>
          <p:spPr>
            <a:xfrm rot="5400000" flipH="1" flipV="1">
              <a:off x="1707178" y="45299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8" name="Oval 467"/>
            <p:cNvSpPr/>
            <p:nvPr/>
          </p:nvSpPr>
          <p:spPr>
            <a:xfrm>
              <a:off x="1828800" y="40532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69" name="Straight Arrow Connector 468"/>
            <p:cNvCxnSpPr>
              <a:stCxn id="468" idx="0"/>
              <a:endCxn id="463" idx="3"/>
            </p:cNvCxnSpPr>
            <p:nvPr/>
          </p:nvCxnSpPr>
          <p:spPr>
            <a:xfrm rot="5400000" flipH="1" flipV="1">
              <a:off x="2163732" y="36926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4" name="Group 479"/>
          <p:cNvGrpSpPr/>
          <p:nvPr/>
        </p:nvGrpSpPr>
        <p:grpSpPr>
          <a:xfrm>
            <a:off x="8229600" y="2667000"/>
            <a:ext cx="2133600" cy="2195156"/>
            <a:chOff x="1447800" y="3048000"/>
            <a:chExt cx="2133600" cy="2195156"/>
          </a:xfrm>
        </p:grpSpPr>
        <p:sp>
          <p:nvSpPr>
            <p:cNvPr id="471" name="Oval 470"/>
            <p:cNvSpPr/>
            <p:nvPr/>
          </p:nvSpPr>
          <p:spPr>
            <a:xfrm>
              <a:off x="2362200" y="47244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72" name="Oval 471"/>
            <p:cNvSpPr/>
            <p:nvPr/>
          </p:nvSpPr>
          <p:spPr>
            <a:xfrm>
              <a:off x="2994378" y="3810000"/>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73" name="Oval 472"/>
            <p:cNvSpPr/>
            <p:nvPr/>
          </p:nvSpPr>
          <p:spPr>
            <a:xfrm>
              <a:off x="2514600" y="3048000"/>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74" name="Straight Arrow Connector 473"/>
            <p:cNvCxnSpPr>
              <a:stCxn id="471" idx="0"/>
            </p:cNvCxnSpPr>
            <p:nvPr/>
          </p:nvCxnSpPr>
          <p:spPr>
            <a:xfrm rot="16200000" flipV="1">
              <a:off x="2240578" y="4309267"/>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a:stCxn id="472" idx="0"/>
              <a:endCxn id="473" idx="5"/>
            </p:cNvCxnSpPr>
            <p:nvPr/>
          </p:nvCxnSpPr>
          <p:spPr>
            <a:xfrm rot="16200000" flipV="1">
              <a:off x="2992165" y="3514276"/>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76" name="Oval 475"/>
            <p:cNvSpPr/>
            <p:nvPr/>
          </p:nvSpPr>
          <p:spPr>
            <a:xfrm>
              <a:off x="1447800" y="4724400"/>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77" name="Straight Arrow Connector 476"/>
            <p:cNvCxnSpPr>
              <a:stCxn id="476" idx="0"/>
            </p:cNvCxnSpPr>
            <p:nvPr/>
          </p:nvCxnSpPr>
          <p:spPr>
            <a:xfrm rot="5400000" flipH="1" flipV="1">
              <a:off x="1783378" y="4286689"/>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78" name="Oval 477"/>
            <p:cNvSpPr/>
            <p:nvPr/>
          </p:nvSpPr>
          <p:spPr>
            <a:xfrm>
              <a:off x="1905000" y="3810000"/>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79" name="Straight Arrow Connector 478"/>
            <p:cNvCxnSpPr>
              <a:stCxn id="478" idx="0"/>
              <a:endCxn id="473" idx="3"/>
            </p:cNvCxnSpPr>
            <p:nvPr/>
          </p:nvCxnSpPr>
          <p:spPr>
            <a:xfrm rot="5400000" flipH="1" flipV="1">
              <a:off x="2239932" y="3449365"/>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1" name="TextBox 480"/>
          <p:cNvSpPr txBox="1"/>
          <p:nvPr/>
        </p:nvSpPr>
        <p:spPr>
          <a:xfrm>
            <a:off x="2564537" y="1828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b</a:t>
            </a:r>
            <a:r>
              <a:rPr lang="en-US" baseline="-25000" dirty="0">
                <a:solidFill>
                  <a:prstClr val="black"/>
                </a:solidFill>
                <a:latin typeface="Calibri"/>
              </a:rPr>
              <a:t>1</a:t>
            </a:r>
            <a:endParaRPr lang="en-US" dirty="0">
              <a:solidFill>
                <a:prstClr val="black"/>
              </a:solidFill>
              <a:latin typeface="Calibri"/>
            </a:endParaRPr>
          </a:p>
        </p:txBody>
      </p:sp>
      <p:sp>
        <p:nvSpPr>
          <p:cNvPr id="482" name="TextBox 481"/>
          <p:cNvSpPr txBox="1"/>
          <p:nvPr/>
        </p:nvSpPr>
        <p:spPr>
          <a:xfrm>
            <a:off x="2564537" y="2209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b</a:t>
            </a:r>
            <a:r>
              <a:rPr lang="en-US" baseline="-25000" dirty="0">
                <a:solidFill>
                  <a:prstClr val="black"/>
                </a:solidFill>
                <a:latin typeface="Calibri"/>
              </a:rPr>
              <a:t>2</a:t>
            </a:r>
            <a:endParaRPr lang="en-US" dirty="0">
              <a:solidFill>
                <a:prstClr val="black"/>
              </a:solidFill>
              <a:latin typeface="Calibri"/>
            </a:endParaRPr>
          </a:p>
        </p:txBody>
      </p:sp>
      <p:sp>
        <p:nvSpPr>
          <p:cNvPr id="483" name="TextBox 482"/>
          <p:cNvSpPr txBox="1"/>
          <p:nvPr/>
        </p:nvSpPr>
        <p:spPr>
          <a:xfrm>
            <a:off x="2564537" y="2590800"/>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b</a:t>
            </a:r>
            <a:r>
              <a:rPr lang="en-US" baseline="-25000" dirty="0">
                <a:solidFill>
                  <a:prstClr val="black"/>
                </a:solidFill>
                <a:latin typeface="Calibri"/>
              </a:rPr>
              <a:t>3</a:t>
            </a:r>
            <a:endParaRPr lang="en-US" dirty="0">
              <a:solidFill>
                <a:prstClr val="black"/>
              </a:solidFill>
              <a:latin typeface="Calibri"/>
            </a:endParaRPr>
          </a:p>
        </p:txBody>
      </p:sp>
      <p:grpSp>
        <p:nvGrpSpPr>
          <p:cNvPr id="25" name="Group 493"/>
          <p:cNvGrpSpPr/>
          <p:nvPr/>
        </p:nvGrpSpPr>
        <p:grpSpPr>
          <a:xfrm>
            <a:off x="5410200" y="2667000"/>
            <a:ext cx="2133600" cy="2195156"/>
            <a:chOff x="6858000" y="5120044"/>
            <a:chExt cx="2133600" cy="2195156"/>
          </a:xfrm>
        </p:grpSpPr>
        <p:sp>
          <p:nvSpPr>
            <p:cNvPr id="485" name="Oval 484"/>
            <p:cNvSpPr/>
            <p:nvPr/>
          </p:nvSpPr>
          <p:spPr>
            <a:xfrm>
              <a:off x="7772400" y="67964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86" name="Oval 485"/>
            <p:cNvSpPr/>
            <p:nvPr/>
          </p:nvSpPr>
          <p:spPr>
            <a:xfrm>
              <a:off x="8404578" y="58820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87" name="Oval 486"/>
            <p:cNvSpPr/>
            <p:nvPr/>
          </p:nvSpPr>
          <p:spPr>
            <a:xfrm>
              <a:off x="7924800" y="51200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88" name="Straight Arrow Connector 487"/>
            <p:cNvCxnSpPr>
              <a:stCxn id="485" idx="0"/>
            </p:cNvCxnSpPr>
            <p:nvPr/>
          </p:nvCxnSpPr>
          <p:spPr>
            <a:xfrm rot="16200000" flipV="1">
              <a:off x="7650778" y="63813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89" name="Straight Arrow Connector 488"/>
            <p:cNvCxnSpPr>
              <a:stCxn id="486" idx="0"/>
              <a:endCxn id="487" idx="5"/>
            </p:cNvCxnSpPr>
            <p:nvPr/>
          </p:nvCxnSpPr>
          <p:spPr>
            <a:xfrm rot="16200000" flipV="1">
              <a:off x="8402365" y="55863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90" name="Oval 489"/>
            <p:cNvSpPr/>
            <p:nvPr/>
          </p:nvSpPr>
          <p:spPr>
            <a:xfrm>
              <a:off x="6858000" y="67964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91" name="Straight Arrow Connector 490"/>
            <p:cNvCxnSpPr>
              <a:stCxn id="490" idx="0"/>
            </p:cNvCxnSpPr>
            <p:nvPr/>
          </p:nvCxnSpPr>
          <p:spPr>
            <a:xfrm rot="5400000" flipH="1" flipV="1">
              <a:off x="7193578" y="63587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92" name="Oval 491"/>
            <p:cNvSpPr/>
            <p:nvPr/>
          </p:nvSpPr>
          <p:spPr>
            <a:xfrm>
              <a:off x="7315200" y="58820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93" name="Straight Arrow Connector 492"/>
            <p:cNvCxnSpPr>
              <a:stCxn id="492" idx="0"/>
              <a:endCxn id="487" idx="3"/>
            </p:cNvCxnSpPr>
            <p:nvPr/>
          </p:nvCxnSpPr>
          <p:spPr>
            <a:xfrm rot="5400000" flipH="1" flipV="1">
              <a:off x="7650132" y="55214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6" name="Group 494"/>
          <p:cNvGrpSpPr/>
          <p:nvPr/>
        </p:nvGrpSpPr>
        <p:grpSpPr>
          <a:xfrm>
            <a:off x="5410200" y="2667000"/>
            <a:ext cx="2133600" cy="2195156"/>
            <a:chOff x="6858000" y="5120044"/>
            <a:chExt cx="2133600" cy="2195156"/>
          </a:xfrm>
        </p:grpSpPr>
        <p:sp>
          <p:nvSpPr>
            <p:cNvPr id="496" name="Oval 495"/>
            <p:cNvSpPr/>
            <p:nvPr/>
          </p:nvSpPr>
          <p:spPr>
            <a:xfrm>
              <a:off x="7772400" y="67964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97" name="Oval 496"/>
            <p:cNvSpPr/>
            <p:nvPr/>
          </p:nvSpPr>
          <p:spPr>
            <a:xfrm>
              <a:off x="8404578" y="58820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498" name="Oval 497"/>
            <p:cNvSpPr/>
            <p:nvPr/>
          </p:nvSpPr>
          <p:spPr>
            <a:xfrm>
              <a:off x="7924800" y="51200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499" name="Straight Arrow Connector 498"/>
            <p:cNvCxnSpPr>
              <a:stCxn id="496" idx="0"/>
            </p:cNvCxnSpPr>
            <p:nvPr/>
          </p:nvCxnSpPr>
          <p:spPr>
            <a:xfrm rot="16200000" flipV="1">
              <a:off x="7650778" y="63813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a:stCxn id="497" idx="0"/>
              <a:endCxn id="498" idx="5"/>
            </p:cNvCxnSpPr>
            <p:nvPr/>
          </p:nvCxnSpPr>
          <p:spPr>
            <a:xfrm rot="16200000" flipV="1">
              <a:off x="8402365" y="55863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1" name="Oval 500"/>
            <p:cNvSpPr/>
            <p:nvPr/>
          </p:nvSpPr>
          <p:spPr>
            <a:xfrm>
              <a:off x="6858000" y="67964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502" name="Straight Arrow Connector 501"/>
            <p:cNvCxnSpPr>
              <a:stCxn id="501" idx="0"/>
            </p:cNvCxnSpPr>
            <p:nvPr/>
          </p:nvCxnSpPr>
          <p:spPr>
            <a:xfrm rot="5400000" flipH="1" flipV="1">
              <a:off x="7193578" y="63587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3" name="Oval 502"/>
            <p:cNvSpPr/>
            <p:nvPr/>
          </p:nvSpPr>
          <p:spPr>
            <a:xfrm>
              <a:off x="7315200" y="58820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504" name="Straight Arrow Connector 503"/>
            <p:cNvCxnSpPr>
              <a:stCxn id="503" idx="0"/>
              <a:endCxn id="498" idx="3"/>
            </p:cNvCxnSpPr>
            <p:nvPr/>
          </p:nvCxnSpPr>
          <p:spPr>
            <a:xfrm rot="5400000" flipH="1" flipV="1">
              <a:off x="7650132" y="55214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27" name="Group 504"/>
          <p:cNvGrpSpPr/>
          <p:nvPr/>
        </p:nvGrpSpPr>
        <p:grpSpPr>
          <a:xfrm>
            <a:off x="5410200" y="2667000"/>
            <a:ext cx="2133600" cy="2195156"/>
            <a:chOff x="6858000" y="5120044"/>
            <a:chExt cx="2133600" cy="2195156"/>
          </a:xfrm>
        </p:grpSpPr>
        <p:sp>
          <p:nvSpPr>
            <p:cNvPr id="506" name="Oval 505"/>
            <p:cNvSpPr/>
            <p:nvPr/>
          </p:nvSpPr>
          <p:spPr>
            <a:xfrm>
              <a:off x="7772400" y="67964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507" name="Oval 506"/>
            <p:cNvSpPr/>
            <p:nvPr/>
          </p:nvSpPr>
          <p:spPr>
            <a:xfrm>
              <a:off x="8404578" y="58820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508" name="Oval 507"/>
            <p:cNvSpPr/>
            <p:nvPr/>
          </p:nvSpPr>
          <p:spPr>
            <a:xfrm>
              <a:off x="7924800" y="51200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509" name="Straight Arrow Connector 508"/>
            <p:cNvCxnSpPr>
              <a:stCxn id="506" idx="0"/>
            </p:cNvCxnSpPr>
            <p:nvPr/>
          </p:nvCxnSpPr>
          <p:spPr>
            <a:xfrm rot="16200000" flipV="1">
              <a:off x="7650778" y="63813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0" name="Straight Arrow Connector 509"/>
            <p:cNvCxnSpPr>
              <a:stCxn id="507" idx="0"/>
              <a:endCxn id="508" idx="5"/>
            </p:cNvCxnSpPr>
            <p:nvPr/>
          </p:nvCxnSpPr>
          <p:spPr>
            <a:xfrm rot="16200000" flipV="1">
              <a:off x="8402365" y="55863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11" name="Oval 510"/>
            <p:cNvSpPr/>
            <p:nvPr/>
          </p:nvSpPr>
          <p:spPr>
            <a:xfrm>
              <a:off x="6858000" y="67964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512" name="Straight Arrow Connector 511"/>
            <p:cNvCxnSpPr>
              <a:stCxn id="511" idx="0"/>
            </p:cNvCxnSpPr>
            <p:nvPr/>
          </p:nvCxnSpPr>
          <p:spPr>
            <a:xfrm rot="5400000" flipH="1" flipV="1">
              <a:off x="7193578" y="63587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13" name="Oval 512"/>
            <p:cNvSpPr/>
            <p:nvPr/>
          </p:nvSpPr>
          <p:spPr>
            <a:xfrm>
              <a:off x="7315200" y="58820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514" name="Straight Arrow Connector 513"/>
            <p:cNvCxnSpPr>
              <a:stCxn id="513" idx="0"/>
              <a:endCxn id="508" idx="3"/>
            </p:cNvCxnSpPr>
            <p:nvPr/>
          </p:nvCxnSpPr>
          <p:spPr>
            <a:xfrm rot="5400000" flipH="1" flipV="1">
              <a:off x="7650132" y="55214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515" name="TextBox 514"/>
          <p:cNvSpPr txBox="1"/>
          <p:nvPr/>
        </p:nvSpPr>
        <p:spPr>
          <a:xfrm>
            <a:off x="2564537" y="4126468"/>
            <a:ext cx="838200" cy="369332"/>
          </a:xfrm>
          <a:prstGeom prst="rect">
            <a:avLst/>
          </a:prstGeom>
          <a:solidFill>
            <a:srgbClr val="FFFF00"/>
          </a:solidFill>
          <a:ln>
            <a:solidFill>
              <a:schemeClr val="tx1"/>
            </a:solidFill>
          </a:ln>
        </p:spPr>
        <p:txBody>
          <a:bodyPr wrap="square" rtlCol="0">
            <a:spAutoFit/>
          </a:bodyPr>
          <a:lstStyle/>
          <a:p>
            <a:pPr algn="ctr"/>
            <a:r>
              <a:rPr lang="en-US" dirty="0">
                <a:solidFill>
                  <a:prstClr val="black"/>
                </a:solidFill>
                <a:latin typeface="Calibri"/>
              </a:rPr>
              <a:t>c</a:t>
            </a:r>
            <a:r>
              <a:rPr lang="en-US" baseline="-25000" dirty="0">
                <a:solidFill>
                  <a:prstClr val="black"/>
                </a:solidFill>
                <a:latin typeface="Calibri"/>
              </a:rPr>
              <a:t>1</a:t>
            </a:r>
            <a:endParaRPr lang="en-US" dirty="0">
              <a:solidFill>
                <a:prstClr val="black"/>
              </a:solidFill>
              <a:latin typeface="Calibri"/>
            </a:endParaRPr>
          </a:p>
        </p:txBody>
      </p:sp>
      <p:grpSp>
        <p:nvGrpSpPr>
          <p:cNvPr id="28" name="Group 525"/>
          <p:cNvGrpSpPr/>
          <p:nvPr/>
        </p:nvGrpSpPr>
        <p:grpSpPr>
          <a:xfrm>
            <a:off x="5410200" y="2667000"/>
            <a:ext cx="2133600" cy="2195156"/>
            <a:chOff x="6705600" y="5424844"/>
            <a:chExt cx="2133600" cy="2195156"/>
          </a:xfrm>
        </p:grpSpPr>
        <p:sp>
          <p:nvSpPr>
            <p:cNvPr id="517" name="Oval 516"/>
            <p:cNvSpPr/>
            <p:nvPr/>
          </p:nvSpPr>
          <p:spPr>
            <a:xfrm>
              <a:off x="7620000" y="7101244"/>
              <a:ext cx="587022" cy="518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518" name="Oval 517"/>
            <p:cNvSpPr/>
            <p:nvPr/>
          </p:nvSpPr>
          <p:spPr>
            <a:xfrm>
              <a:off x="8252178" y="6186844"/>
              <a:ext cx="587022" cy="51875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sp>
          <p:nvSpPr>
            <p:cNvPr id="519" name="Oval 518"/>
            <p:cNvSpPr/>
            <p:nvPr/>
          </p:nvSpPr>
          <p:spPr>
            <a:xfrm>
              <a:off x="7772400" y="54248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520" name="Straight Arrow Connector 519"/>
            <p:cNvCxnSpPr>
              <a:stCxn id="517" idx="0"/>
            </p:cNvCxnSpPr>
            <p:nvPr/>
          </p:nvCxnSpPr>
          <p:spPr>
            <a:xfrm rot="16200000" flipV="1">
              <a:off x="7498378" y="6686111"/>
              <a:ext cx="395644" cy="4346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21" name="Straight Arrow Connector 520"/>
            <p:cNvCxnSpPr>
              <a:stCxn id="518" idx="0"/>
              <a:endCxn id="519" idx="5"/>
            </p:cNvCxnSpPr>
            <p:nvPr/>
          </p:nvCxnSpPr>
          <p:spPr>
            <a:xfrm rot="16200000" flipV="1">
              <a:off x="8249965" y="5891120"/>
              <a:ext cx="319214" cy="272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22" name="Oval 521"/>
            <p:cNvSpPr/>
            <p:nvPr/>
          </p:nvSpPr>
          <p:spPr>
            <a:xfrm>
              <a:off x="6705600" y="71012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523" name="Straight Arrow Connector 522"/>
            <p:cNvCxnSpPr>
              <a:stCxn id="522" idx="0"/>
            </p:cNvCxnSpPr>
            <p:nvPr/>
          </p:nvCxnSpPr>
          <p:spPr>
            <a:xfrm rot="5400000" flipH="1" flipV="1">
              <a:off x="7041178" y="6663533"/>
              <a:ext cx="395644" cy="47977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24" name="Oval 523"/>
            <p:cNvSpPr/>
            <p:nvPr/>
          </p:nvSpPr>
          <p:spPr>
            <a:xfrm>
              <a:off x="7162800" y="6186844"/>
              <a:ext cx="587022" cy="5187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prstClr val="white"/>
                </a:solidFill>
                <a:latin typeface="Calibri"/>
              </a:endParaRPr>
            </a:p>
          </p:txBody>
        </p:sp>
        <p:cxnSp>
          <p:nvCxnSpPr>
            <p:cNvPr id="525" name="Straight Arrow Connector 524"/>
            <p:cNvCxnSpPr>
              <a:stCxn id="524" idx="0"/>
              <a:endCxn id="519" idx="3"/>
            </p:cNvCxnSpPr>
            <p:nvPr/>
          </p:nvCxnSpPr>
          <p:spPr>
            <a:xfrm rot="5400000" flipH="1" flipV="1">
              <a:off x="7497732" y="5826209"/>
              <a:ext cx="319214" cy="4020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17" name="TextBox 316"/>
          <p:cNvSpPr txBox="1"/>
          <p:nvPr/>
        </p:nvSpPr>
        <p:spPr>
          <a:xfrm>
            <a:off x="5410201" y="2286001"/>
            <a:ext cx="2459845" cy="1015663"/>
          </a:xfrm>
          <a:prstGeom prst="rect">
            <a:avLst/>
          </a:prstGeom>
          <a:solidFill>
            <a:srgbClr val="00B050"/>
          </a:solidFill>
          <a:ln>
            <a:solidFill>
              <a:schemeClr val="accent1">
                <a:shade val="50000"/>
              </a:schemeClr>
            </a:solidFill>
          </a:ln>
        </p:spPr>
        <p:txBody>
          <a:bodyPr wrap="square" rtlCol="0">
            <a:spAutoFit/>
          </a:bodyPr>
          <a:lstStyle/>
          <a:p>
            <a:pPr algn="ctr"/>
            <a:r>
              <a:rPr lang="en-US" sz="6000" dirty="0">
                <a:solidFill>
                  <a:prstClr val="black"/>
                </a:solidFill>
                <a:latin typeface="Calibri"/>
              </a:rPr>
              <a:t>a</a:t>
            </a:r>
            <a:r>
              <a:rPr lang="en-US" sz="6000" baseline="-25000" dirty="0">
                <a:solidFill>
                  <a:prstClr val="black"/>
                </a:solidFill>
                <a:latin typeface="Calibri"/>
              </a:rPr>
              <a:t>1</a:t>
            </a:r>
            <a:r>
              <a:rPr lang="en-US" sz="6000" dirty="0">
                <a:solidFill>
                  <a:prstClr val="black"/>
                </a:solidFill>
                <a:latin typeface="Calibri"/>
              </a:rPr>
              <a:t>b</a:t>
            </a:r>
            <a:r>
              <a:rPr lang="en-US" sz="6000" baseline="-25000" dirty="0">
                <a:solidFill>
                  <a:prstClr val="black"/>
                </a:solidFill>
                <a:latin typeface="Calibri"/>
              </a:rPr>
              <a:t>3 </a:t>
            </a:r>
            <a:r>
              <a:rPr lang="ru-RU" sz="6000" dirty="0">
                <a:solidFill>
                  <a:prstClr val="black"/>
                </a:solidFill>
                <a:latin typeface="Calibri"/>
              </a:rPr>
              <a:t>с</a:t>
            </a:r>
            <a:r>
              <a:rPr lang="en-US" sz="6000" baseline="-25000" dirty="0">
                <a:solidFill>
                  <a:prstClr val="black"/>
                </a:solidFill>
                <a:latin typeface="Calibri"/>
              </a:rPr>
              <a:t>1</a:t>
            </a:r>
          </a:p>
        </p:txBody>
      </p:sp>
      <p:sp>
        <p:nvSpPr>
          <p:cNvPr id="318" name="TextBox 317"/>
          <p:cNvSpPr txBox="1"/>
          <p:nvPr/>
        </p:nvSpPr>
        <p:spPr>
          <a:xfrm>
            <a:off x="5410201" y="3276601"/>
            <a:ext cx="2459845" cy="1015663"/>
          </a:xfrm>
          <a:prstGeom prst="rect">
            <a:avLst/>
          </a:prstGeom>
          <a:solidFill>
            <a:srgbClr val="00B050"/>
          </a:solidFill>
          <a:ln>
            <a:solidFill>
              <a:schemeClr val="accent1">
                <a:shade val="50000"/>
              </a:schemeClr>
            </a:solidFill>
          </a:ln>
        </p:spPr>
        <p:txBody>
          <a:bodyPr wrap="square" rtlCol="0">
            <a:spAutoFit/>
          </a:bodyPr>
          <a:lstStyle/>
          <a:p>
            <a:pPr algn="ctr"/>
            <a:r>
              <a:rPr lang="en-US" sz="6000" dirty="0">
                <a:solidFill>
                  <a:prstClr val="black"/>
                </a:solidFill>
                <a:latin typeface="Calibri"/>
              </a:rPr>
              <a:t>a</a:t>
            </a:r>
            <a:r>
              <a:rPr lang="ru-RU" sz="6000" baseline="-25000" dirty="0">
                <a:solidFill>
                  <a:prstClr val="black"/>
                </a:solidFill>
                <a:latin typeface="Calibri"/>
              </a:rPr>
              <a:t>2</a:t>
            </a:r>
            <a:r>
              <a:rPr lang="en-US" sz="6000" dirty="0">
                <a:solidFill>
                  <a:prstClr val="black"/>
                </a:solidFill>
                <a:latin typeface="Calibri"/>
              </a:rPr>
              <a:t>b</a:t>
            </a:r>
            <a:r>
              <a:rPr lang="en-US" sz="6000" baseline="-25000" dirty="0">
                <a:solidFill>
                  <a:prstClr val="black"/>
                </a:solidFill>
                <a:latin typeface="Calibri"/>
              </a:rPr>
              <a:t>3 </a:t>
            </a:r>
            <a:r>
              <a:rPr lang="ru-RU" sz="6000" dirty="0">
                <a:solidFill>
                  <a:prstClr val="black"/>
                </a:solidFill>
                <a:latin typeface="Calibri"/>
              </a:rPr>
              <a:t>с</a:t>
            </a:r>
            <a:r>
              <a:rPr lang="en-US" sz="6000" baseline="-25000" dirty="0">
                <a:solidFill>
                  <a:prstClr val="black"/>
                </a:solidFill>
                <a:latin typeface="Calibri"/>
              </a:rPr>
              <a:t>1</a:t>
            </a:r>
            <a:endParaRPr lang="en-US" sz="6000" dirty="0">
              <a:solidFill>
                <a:prstClr val="black"/>
              </a:solidFill>
              <a:latin typeface="Calibri"/>
            </a:endParaRPr>
          </a:p>
        </p:txBody>
      </p:sp>
      <p:sp>
        <p:nvSpPr>
          <p:cNvPr id="319" name="TextBox 318"/>
          <p:cNvSpPr txBox="1"/>
          <p:nvPr/>
        </p:nvSpPr>
        <p:spPr>
          <a:xfrm>
            <a:off x="5410201" y="4267201"/>
            <a:ext cx="2459845" cy="1015663"/>
          </a:xfrm>
          <a:prstGeom prst="rect">
            <a:avLst/>
          </a:prstGeom>
          <a:solidFill>
            <a:srgbClr val="00B050"/>
          </a:solidFill>
          <a:ln>
            <a:solidFill>
              <a:schemeClr val="accent1">
                <a:shade val="50000"/>
              </a:schemeClr>
            </a:solidFill>
          </a:ln>
        </p:spPr>
        <p:txBody>
          <a:bodyPr wrap="square" rtlCol="0">
            <a:spAutoFit/>
          </a:bodyPr>
          <a:lstStyle/>
          <a:p>
            <a:pPr algn="ctr"/>
            <a:r>
              <a:rPr lang="en-US" sz="6000" dirty="0">
                <a:solidFill>
                  <a:prstClr val="black"/>
                </a:solidFill>
                <a:latin typeface="Calibri"/>
              </a:rPr>
              <a:t>a</a:t>
            </a:r>
            <a:r>
              <a:rPr lang="ru-RU" sz="6000" baseline="-25000" dirty="0">
                <a:solidFill>
                  <a:prstClr val="black"/>
                </a:solidFill>
                <a:latin typeface="Calibri"/>
              </a:rPr>
              <a:t>3</a:t>
            </a:r>
            <a:r>
              <a:rPr lang="en-US" sz="6000" dirty="0">
                <a:solidFill>
                  <a:prstClr val="black"/>
                </a:solidFill>
                <a:latin typeface="Calibri"/>
              </a:rPr>
              <a:t>b</a:t>
            </a:r>
            <a:r>
              <a:rPr lang="en-US" sz="6000" baseline="-25000" dirty="0">
                <a:solidFill>
                  <a:prstClr val="black"/>
                </a:solidFill>
                <a:latin typeface="Calibri"/>
              </a:rPr>
              <a:t>3 </a:t>
            </a:r>
            <a:r>
              <a:rPr lang="ru-RU" sz="6000" dirty="0">
                <a:solidFill>
                  <a:prstClr val="black"/>
                </a:solidFill>
                <a:latin typeface="Calibri"/>
              </a:rPr>
              <a:t>с</a:t>
            </a:r>
            <a:r>
              <a:rPr lang="en-US" sz="6000" baseline="-25000" dirty="0">
                <a:solidFill>
                  <a:prstClr val="black"/>
                </a:solidFill>
                <a:latin typeface="Calibri"/>
              </a:rPr>
              <a:t>1</a:t>
            </a:r>
            <a:endParaRPr lang="en-US" sz="6000" dirty="0">
              <a:solidFill>
                <a:prstClr val="black"/>
              </a:solidFill>
              <a:latin typeface="Calibri"/>
            </a:endParaRPr>
          </a:p>
        </p:txBody>
      </p:sp>
      <p:sp>
        <p:nvSpPr>
          <p:cNvPr id="218" name="Content Placeholder 4"/>
          <p:cNvSpPr txBox="1">
            <a:spLocks noGrp="1"/>
          </p:cNvSpPr>
          <p:nvPr>
            <p:ph idx="1"/>
          </p:nvPr>
        </p:nvSpPr>
        <p:spPr>
          <a:xfrm>
            <a:off x="3510455" y="6020112"/>
            <a:ext cx="8492360" cy="701731"/>
          </a:xfrm>
          <a:prstGeom prst="rect">
            <a:avLst/>
          </a:prstGeom>
          <a:noFill/>
        </p:spPr>
        <p:txBody>
          <a:bodyPr wrap="square" rtlCol="0">
            <a:spAutoFit/>
          </a:bodyPr>
          <a:lstStyle/>
          <a:p>
            <a:pPr>
              <a:buNone/>
            </a:pPr>
            <a:r>
              <a:rPr lang="en-US" sz="1800" dirty="0"/>
              <a:t>SEQ(</a:t>
            </a:r>
            <a:r>
              <a:rPr lang="en-US" sz="1800" dirty="0" err="1">
                <a:solidFill>
                  <a:srgbClr val="00B050"/>
                </a:solidFill>
              </a:rPr>
              <a:t>AppleStockPriceUpdate</a:t>
            </a:r>
            <a:r>
              <a:rPr lang="en-US" sz="1800" dirty="0">
                <a:solidFill>
                  <a:srgbClr val="00B050"/>
                </a:solidFill>
              </a:rPr>
              <a:t> a</a:t>
            </a:r>
            <a:r>
              <a:rPr lang="en-US" sz="1800" dirty="0"/>
              <a:t>, </a:t>
            </a:r>
            <a:r>
              <a:rPr lang="en-US" sz="1800" dirty="0" err="1">
                <a:solidFill>
                  <a:srgbClr val="0070C0"/>
                </a:solidFill>
              </a:rPr>
              <a:t>MicrosoftStockPriceUpdate</a:t>
            </a:r>
            <a:r>
              <a:rPr lang="en-US" sz="1800" dirty="0">
                <a:solidFill>
                  <a:srgbClr val="0070C0"/>
                </a:solidFill>
              </a:rPr>
              <a:t> b</a:t>
            </a:r>
            <a:r>
              <a:rPr lang="en-US" sz="1800" dirty="0"/>
              <a:t>, </a:t>
            </a:r>
            <a:r>
              <a:rPr lang="en-US" sz="1800" dirty="0" err="1">
                <a:solidFill>
                  <a:srgbClr val="FF0000"/>
                </a:solidFill>
              </a:rPr>
              <a:t>GoogleStockPriceUpdate</a:t>
            </a:r>
            <a:r>
              <a:rPr lang="en-US" sz="1800" dirty="0">
                <a:solidFill>
                  <a:srgbClr val="FF0000"/>
                </a:solidFill>
              </a:rPr>
              <a:t> c</a:t>
            </a:r>
            <a:r>
              <a:rPr lang="en-US" sz="1800" dirty="0"/>
              <a:t>)</a:t>
            </a:r>
          </a:p>
          <a:p>
            <a:pPr>
              <a:buNone/>
            </a:pPr>
            <a:r>
              <a:rPr lang="en-US" sz="1800" dirty="0"/>
              <a:t>WHERE ((</a:t>
            </a:r>
            <a:r>
              <a:rPr lang="en-US" sz="1800" dirty="0" err="1">
                <a:solidFill>
                  <a:srgbClr val="00B050"/>
                </a:solidFill>
              </a:rPr>
              <a:t>a.price</a:t>
            </a:r>
            <a:r>
              <a:rPr lang="en-US" sz="1800" dirty="0">
                <a:solidFill>
                  <a:srgbClr val="00B050"/>
                </a:solidFill>
              </a:rPr>
              <a:t> </a:t>
            </a:r>
            <a:r>
              <a:rPr lang="en-US" sz="1800" dirty="0"/>
              <a:t>&lt; </a:t>
            </a:r>
            <a:r>
              <a:rPr lang="en-US" sz="1800" dirty="0" err="1">
                <a:solidFill>
                  <a:srgbClr val="0070C0"/>
                </a:solidFill>
              </a:rPr>
              <a:t>b.price</a:t>
            </a:r>
            <a:r>
              <a:rPr lang="en-US" sz="1800" dirty="0"/>
              <a:t>) AND (</a:t>
            </a:r>
            <a:r>
              <a:rPr lang="en-US" sz="1800" dirty="0" err="1">
                <a:solidFill>
                  <a:srgbClr val="0070C0"/>
                </a:solidFill>
              </a:rPr>
              <a:t>b.price</a:t>
            </a:r>
            <a:r>
              <a:rPr lang="en-US" sz="1800" dirty="0">
                <a:solidFill>
                  <a:srgbClr val="0070C0"/>
                </a:solidFill>
              </a:rPr>
              <a:t> </a:t>
            </a:r>
            <a:r>
              <a:rPr lang="en-US" sz="1800" dirty="0"/>
              <a:t>&lt; </a:t>
            </a:r>
            <a:r>
              <a:rPr lang="en-US" sz="1800" dirty="0" err="1">
                <a:solidFill>
                  <a:srgbClr val="FF0000"/>
                </a:solidFill>
              </a:rPr>
              <a:t>c.price</a:t>
            </a:r>
            <a:r>
              <a:rPr lang="en-US" sz="1800" dirty="0"/>
              <a:t>)) WITHIN 10 minutes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box(in)">
                                      <p:cBhvr>
                                        <p:cTn id="7" dur="500"/>
                                        <p:tgtEl>
                                          <p:spTgt spid="218">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18">
                                            <p:txEl>
                                              <p:pRg st="1" end="1"/>
                                            </p:txEl>
                                          </p:spTgt>
                                        </p:tgtEl>
                                        <p:attrNameLst>
                                          <p:attrName>style.visibility</p:attrName>
                                        </p:attrNameLst>
                                      </p:cBhvr>
                                      <p:to>
                                        <p:strVal val="visible"/>
                                      </p:to>
                                    </p:set>
                                    <p:animEffect transition="in" filter="box(in)">
                                      <p:cBhvr>
                                        <p:cTn id="10" dur="500"/>
                                        <p:tgtEl>
                                          <p:spTgt spid="218">
                                            <p:txEl>
                                              <p:pRg st="1" end="1"/>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500"/>
                                        <p:tgtEl>
                                          <p:spTgt spid="4"/>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amond(in)">
                                      <p:cBhvr>
                                        <p:cTn id="16" dur="500"/>
                                        <p:tgtEl>
                                          <p:spTgt spid="10"/>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amond(in)">
                                      <p:cBhvr>
                                        <p:cTn id="19" dur="500"/>
                                        <p:tgtEl>
                                          <p:spTgt spid="11"/>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amond(in)">
                                      <p:cBhvr>
                                        <p:cTn id="22" dur="500"/>
                                        <p:tgtEl>
                                          <p:spTgt spid="12"/>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amond(in)">
                                      <p:cBhvr>
                                        <p:cTn id="25" dur="500"/>
                                        <p:tgtEl>
                                          <p:spTgt spid="13"/>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amond(in)">
                                      <p:cBhvr>
                                        <p:cTn id="28" dur="500"/>
                                        <p:tgtEl>
                                          <p:spTgt spid="14"/>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amond(in)">
                                      <p:cBhvr>
                                        <p:cTn id="31" dur="500"/>
                                        <p:tgtEl>
                                          <p:spTgt spid="15"/>
                                        </p:tgtEl>
                                      </p:cBhvr>
                                    </p:animEffect>
                                  </p:childTnLst>
                                </p:cTn>
                              </p:par>
                            </p:childTnLst>
                          </p:cTn>
                        </p:par>
                        <p:par>
                          <p:cTn id="32" fill="hold">
                            <p:stCondLst>
                              <p:cond delay="500"/>
                            </p:stCondLst>
                            <p:childTnLst>
                              <p:par>
                                <p:cTn id="33" presetID="4" presetClass="entr" presetSubtype="16"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ox(in)">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500"/>
                                        <p:tgtEl>
                                          <p:spTgt spid="3"/>
                                        </p:tgtEl>
                                      </p:cBhvr>
                                    </p:animEffect>
                                  </p:childTnLst>
                                </p:cTn>
                              </p:par>
                            </p:childTnLst>
                          </p:cTn>
                        </p:par>
                        <p:par>
                          <p:cTn id="41" fill="hold">
                            <p:stCondLst>
                              <p:cond delay="500"/>
                            </p:stCondLst>
                            <p:childTnLst>
                              <p:par>
                                <p:cTn id="42" presetID="4" presetClass="entr" presetSubtype="16"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ox(in)">
                                      <p:cBhvr>
                                        <p:cTn id="44" dur="500"/>
                                        <p:tgtEl>
                                          <p:spTgt spid="31"/>
                                        </p:tgtEl>
                                      </p:cBhvr>
                                    </p:animEffect>
                                  </p:childTnLst>
                                </p:cTn>
                              </p:par>
                              <p:par>
                                <p:cTn id="45" presetID="4" presetClass="entr" presetSubtype="16"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ox(in)">
                                      <p:cBhvr>
                                        <p:cTn id="47" dur="500"/>
                                        <p:tgtEl>
                                          <p:spTgt spid="33"/>
                                        </p:tgtEl>
                                      </p:cBhvr>
                                    </p:animEffect>
                                  </p:childTnLst>
                                </p:cTn>
                              </p:par>
                            </p:childTnLst>
                          </p:cTn>
                        </p:par>
                        <p:par>
                          <p:cTn id="48" fill="hold">
                            <p:stCondLst>
                              <p:cond delay="1000"/>
                            </p:stCondLst>
                            <p:childTnLst>
                              <p:par>
                                <p:cTn id="49" presetID="6" presetClass="emph" presetSubtype="0" fill="hold" nodeType="afterEffect">
                                  <p:stCondLst>
                                    <p:cond delay="0"/>
                                  </p:stCondLst>
                                  <p:childTnLst>
                                    <p:animScale>
                                      <p:cBhvr>
                                        <p:cTn id="50" dur="2000" fill="hold"/>
                                        <p:tgtEl>
                                          <p:spTgt spid="3"/>
                                        </p:tgtEl>
                                      </p:cBhvr>
                                      <p:by x="15000" y="15000"/>
                                    </p:animScale>
                                  </p:childTnLst>
                                </p:cTn>
                              </p:par>
                              <p:par>
                                <p:cTn id="51" presetID="56" presetClass="path" presetSubtype="0" accel="50000" decel="50000" fill="hold" nodeType="withEffect">
                                  <p:stCondLst>
                                    <p:cond delay="0"/>
                                  </p:stCondLst>
                                  <p:childTnLst>
                                    <p:animMotion origin="layout" path="M 3.33333E-6 -1.7164E-6 L -0.4 -0.30419 " pathEditMode="relative" rAng="0" ptsTypes="AA">
                                      <p:cBhvr>
                                        <p:cTn id="52" dur="2000" fill="hold"/>
                                        <p:tgtEl>
                                          <p:spTgt spid="3"/>
                                        </p:tgtEl>
                                        <p:attrNameLst>
                                          <p:attrName>ppt_x</p:attrName>
                                          <p:attrName>ppt_y</p:attrName>
                                        </p:attrNameLst>
                                      </p:cBhvr>
                                      <p:rCtr x="-200" y="-152"/>
                                    </p:animMotion>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0 0 L 0.06667 0 " pathEditMode="relative" ptsTypes="AA">
                                      <p:cBhvr>
                                        <p:cTn id="56" dur="2000" fill="hold"/>
                                        <p:tgtEl>
                                          <p:spTgt spid="16"/>
                                        </p:tgtEl>
                                        <p:attrNameLst>
                                          <p:attrName>ppt_x</p:attrName>
                                          <p:attrName>ppt_y</p:attrName>
                                        </p:attrNameLst>
                                      </p:cBhvr>
                                    </p:animMotion>
                                  </p:childTnLst>
                                </p:cTn>
                              </p:par>
                              <p:par>
                                <p:cTn id="57" presetID="1" presetClass="emph" presetSubtype="2" fill="hold" nodeType="withEffect">
                                  <p:stCondLst>
                                    <p:cond delay="0"/>
                                  </p:stCondLst>
                                  <p:childTnLst>
                                    <p:animClr clrSpc="rgb" dir="cw">
                                      <p:cBhvr>
                                        <p:cTn id="58" dur="2000" fill="hold"/>
                                        <p:tgtEl>
                                          <p:spTgt spid="4"/>
                                        </p:tgtEl>
                                        <p:attrNameLst>
                                          <p:attrName>fillcolor</p:attrName>
                                        </p:attrNameLst>
                                      </p:cBhvr>
                                      <p:to>
                                        <a:schemeClr val="accent2"/>
                                      </p:to>
                                    </p:animClr>
                                    <p:set>
                                      <p:cBhvr>
                                        <p:cTn id="59" dur="2000" fill="hold"/>
                                        <p:tgtEl>
                                          <p:spTgt spid="4"/>
                                        </p:tgtEl>
                                        <p:attrNameLst>
                                          <p:attrName>fill.type</p:attrName>
                                        </p:attrNameLst>
                                      </p:cBhvr>
                                      <p:to>
                                        <p:strVal val="solid"/>
                                      </p:to>
                                    </p:set>
                                    <p:set>
                                      <p:cBhvr>
                                        <p:cTn id="60" dur="2000" fill="hold"/>
                                        <p:tgtEl>
                                          <p:spTgt spid="4"/>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blinds(horizontal)">
                                      <p:cBhvr>
                                        <p:cTn id="65" dur="500"/>
                                        <p:tgtEl>
                                          <p:spTgt spid="5"/>
                                        </p:tgtEl>
                                      </p:cBhvr>
                                    </p:animEffect>
                                  </p:childTnLst>
                                </p:cTn>
                              </p:par>
                            </p:childTnLst>
                          </p:cTn>
                        </p:par>
                        <p:par>
                          <p:cTn id="66" fill="hold">
                            <p:stCondLst>
                              <p:cond delay="500"/>
                            </p:stCondLst>
                            <p:childTnLst>
                              <p:par>
                                <p:cTn id="67" presetID="4" presetClass="entr" presetSubtype="16"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box(in)">
                                      <p:cBhvr>
                                        <p:cTn id="69" dur="500"/>
                                        <p:tgtEl>
                                          <p:spTgt spid="34"/>
                                        </p:tgtEl>
                                      </p:cBhvr>
                                    </p:animEffect>
                                  </p:childTnLst>
                                </p:cTn>
                              </p:par>
                            </p:childTnLst>
                          </p:cTn>
                        </p:par>
                        <p:par>
                          <p:cTn id="70" fill="hold">
                            <p:stCondLst>
                              <p:cond delay="1000"/>
                            </p:stCondLst>
                            <p:childTnLst>
                              <p:par>
                                <p:cTn id="71" presetID="6" presetClass="emph" presetSubtype="0" fill="hold" nodeType="afterEffect">
                                  <p:stCondLst>
                                    <p:cond delay="0"/>
                                  </p:stCondLst>
                                  <p:childTnLst>
                                    <p:animScale>
                                      <p:cBhvr>
                                        <p:cTn id="72" dur="2000" fill="hold"/>
                                        <p:tgtEl>
                                          <p:spTgt spid="5"/>
                                        </p:tgtEl>
                                      </p:cBhvr>
                                      <p:by x="15000" y="15000"/>
                                    </p:animScale>
                                  </p:childTnLst>
                                </p:cTn>
                              </p:par>
                              <p:par>
                                <p:cTn id="73" presetID="56" presetClass="path" presetSubtype="0" accel="50000" decel="50000" fill="hold" nodeType="withEffect">
                                  <p:stCondLst>
                                    <p:cond delay="0"/>
                                  </p:stCondLst>
                                  <p:childTnLst>
                                    <p:animMotion origin="layout" path="M 3.33333E-6 -1.7164E-6 L -0.4 -0.24867 " pathEditMode="relative" rAng="0" ptsTypes="AA">
                                      <p:cBhvr>
                                        <p:cTn id="74" dur="2000" fill="hold"/>
                                        <p:tgtEl>
                                          <p:spTgt spid="5"/>
                                        </p:tgtEl>
                                        <p:attrNameLst>
                                          <p:attrName>ppt_x</p:attrName>
                                          <p:attrName>ppt_y</p:attrName>
                                        </p:attrNameLst>
                                      </p:cBhvr>
                                      <p:rCtr x="-200" y="-124"/>
                                    </p:animMotion>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2" nodeType="clickEffect">
                                  <p:stCondLst>
                                    <p:cond delay="0"/>
                                  </p:stCondLst>
                                  <p:childTnLst>
                                    <p:animMotion origin="layout" path="M 0.06528 -1.11111E-6 L 0.13195 -1.11111E-6 " pathEditMode="relative" rAng="0" ptsTypes="AA">
                                      <p:cBhvr>
                                        <p:cTn id="78" dur="2000" fill="hold"/>
                                        <p:tgtEl>
                                          <p:spTgt spid="16"/>
                                        </p:tgtEl>
                                        <p:attrNameLst>
                                          <p:attrName>ppt_x</p:attrName>
                                          <p:attrName>ppt_y</p:attrName>
                                        </p:attrNameLst>
                                      </p:cBhvr>
                                      <p:rCtr x="33" y="0"/>
                                    </p:animMotion>
                                  </p:childTnLst>
                                </p:cTn>
                              </p:par>
                              <p:par>
                                <p:cTn id="79" presetID="1" presetClass="emph" presetSubtype="2" fill="hold" nodeType="withEffect">
                                  <p:stCondLst>
                                    <p:cond delay="0"/>
                                  </p:stCondLst>
                                  <p:childTnLst>
                                    <p:animClr clrSpc="rgb" dir="cw">
                                      <p:cBhvr>
                                        <p:cTn id="80" dur="2000" fill="hold"/>
                                        <p:tgtEl>
                                          <p:spTgt spid="10"/>
                                        </p:tgtEl>
                                        <p:attrNameLst>
                                          <p:attrName>fillcolor</p:attrName>
                                        </p:attrNameLst>
                                      </p:cBhvr>
                                      <p:to>
                                        <a:schemeClr val="accent2"/>
                                      </p:to>
                                    </p:animClr>
                                    <p:set>
                                      <p:cBhvr>
                                        <p:cTn id="81" dur="2000" fill="hold"/>
                                        <p:tgtEl>
                                          <p:spTgt spid="10"/>
                                        </p:tgtEl>
                                        <p:attrNameLst>
                                          <p:attrName>fill.type</p:attrName>
                                        </p:attrNameLst>
                                      </p:cBhvr>
                                      <p:to>
                                        <p:strVal val="solid"/>
                                      </p:to>
                                    </p:set>
                                    <p:set>
                                      <p:cBhvr>
                                        <p:cTn id="82" dur="2000" fill="hold"/>
                                        <p:tgtEl>
                                          <p:spTgt spid="10"/>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2000" fill="hold"/>
                                        <p:tgtEl>
                                          <p:spTgt spid="4"/>
                                        </p:tgtEl>
                                        <p:attrNameLst>
                                          <p:attrName>fillcolor</p:attrName>
                                        </p:attrNameLst>
                                      </p:cBhvr>
                                      <p:to>
                                        <a:schemeClr val="hlink"/>
                                      </p:to>
                                    </p:animClr>
                                    <p:set>
                                      <p:cBhvr>
                                        <p:cTn id="85" dur="2000" fill="hold"/>
                                        <p:tgtEl>
                                          <p:spTgt spid="4"/>
                                        </p:tgtEl>
                                        <p:attrNameLst>
                                          <p:attrName>fill.type</p:attrName>
                                        </p:attrNameLst>
                                      </p:cBhvr>
                                      <p:to>
                                        <p:strVal val="solid"/>
                                      </p:to>
                                    </p:set>
                                    <p:set>
                                      <p:cBhvr>
                                        <p:cTn id="86" dur="2000" fill="hold"/>
                                        <p:tgtEl>
                                          <p:spTgt spid="4"/>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blinds(horizontal)">
                                      <p:cBhvr>
                                        <p:cTn id="91" dur="500"/>
                                        <p:tgtEl>
                                          <p:spTgt spid="6"/>
                                        </p:tgtEl>
                                      </p:cBhvr>
                                    </p:animEffect>
                                  </p:childTnLst>
                                </p:cTn>
                              </p:par>
                            </p:childTnLst>
                          </p:cTn>
                        </p:par>
                        <p:par>
                          <p:cTn id="92" fill="hold">
                            <p:stCondLst>
                              <p:cond delay="500"/>
                            </p:stCondLst>
                            <p:childTnLst>
                              <p:par>
                                <p:cTn id="93" presetID="4" presetClass="entr" presetSubtype="16" fill="hold" grpId="0"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box(in)">
                                      <p:cBhvr>
                                        <p:cTn id="95" dur="500"/>
                                        <p:tgtEl>
                                          <p:spTgt spid="36"/>
                                        </p:tgtEl>
                                      </p:cBhvr>
                                    </p:animEffect>
                                  </p:childTnLst>
                                </p:cTn>
                              </p:par>
                            </p:childTnLst>
                          </p:cTn>
                        </p:par>
                        <p:par>
                          <p:cTn id="96" fill="hold">
                            <p:stCondLst>
                              <p:cond delay="1000"/>
                            </p:stCondLst>
                            <p:childTnLst>
                              <p:par>
                                <p:cTn id="97" presetID="6" presetClass="emph" presetSubtype="0" fill="hold" nodeType="afterEffect">
                                  <p:stCondLst>
                                    <p:cond delay="0"/>
                                  </p:stCondLst>
                                  <p:childTnLst>
                                    <p:animScale>
                                      <p:cBhvr>
                                        <p:cTn id="98" dur="2000" fill="hold"/>
                                        <p:tgtEl>
                                          <p:spTgt spid="6"/>
                                        </p:tgtEl>
                                      </p:cBhvr>
                                      <p:by x="15000" y="15000"/>
                                    </p:animScale>
                                  </p:childTnLst>
                                </p:cTn>
                              </p:par>
                              <p:par>
                                <p:cTn id="99" presetID="56" presetClass="path" presetSubtype="0" accel="50000" decel="50000" fill="hold" nodeType="withEffect">
                                  <p:stCondLst>
                                    <p:cond delay="0"/>
                                  </p:stCondLst>
                                  <p:childTnLst>
                                    <p:animMotion origin="layout" path="M 3.33333E-6 -1.7164E-6 L -0.4 -0.19315 " pathEditMode="relative" rAng="0" ptsTypes="AA">
                                      <p:cBhvr>
                                        <p:cTn id="100" dur="2000" fill="hold"/>
                                        <p:tgtEl>
                                          <p:spTgt spid="6"/>
                                        </p:tgtEl>
                                        <p:attrNameLst>
                                          <p:attrName>ppt_x</p:attrName>
                                          <p:attrName>ppt_y</p:attrName>
                                        </p:attrNameLst>
                                      </p:cBhvr>
                                      <p:rCtr x="-200" y="-97"/>
                                    </p:animMotion>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3" nodeType="clickEffect">
                                  <p:stCondLst>
                                    <p:cond delay="0"/>
                                  </p:stCondLst>
                                  <p:childTnLst>
                                    <p:animMotion origin="layout" path="M 0.13195 -1.11111E-6 L 0.19861 -1.11111E-6 " pathEditMode="relative" rAng="0" ptsTypes="AA">
                                      <p:cBhvr>
                                        <p:cTn id="104" dur="2000" fill="hold"/>
                                        <p:tgtEl>
                                          <p:spTgt spid="16"/>
                                        </p:tgtEl>
                                        <p:attrNameLst>
                                          <p:attrName>ppt_x</p:attrName>
                                          <p:attrName>ppt_y</p:attrName>
                                        </p:attrNameLst>
                                      </p:cBhvr>
                                      <p:rCtr x="33" y="0"/>
                                    </p:animMotion>
                                  </p:childTnLst>
                                </p:cTn>
                              </p:par>
                              <p:par>
                                <p:cTn id="105" presetID="1" presetClass="emph" presetSubtype="2" fill="hold" nodeType="withEffect">
                                  <p:stCondLst>
                                    <p:cond delay="0"/>
                                  </p:stCondLst>
                                  <p:childTnLst>
                                    <p:animClr clrSpc="rgb" dir="cw">
                                      <p:cBhvr>
                                        <p:cTn id="106" dur="2000" fill="hold"/>
                                        <p:tgtEl>
                                          <p:spTgt spid="11"/>
                                        </p:tgtEl>
                                        <p:attrNameLst>
                                          <p:attrName>fillcolor</p:attrName>
                                        </p:attrNameLst>
                                      </p:cBhvr>
                                      <p:to>
                                        <a:schemeClr val="accent2"/>
                                      </p:to>
                                    </p:animClr>
                                    <p:set>
                                      <p:cBhvr>
                                        <p:cTn id="107" dur="2000" fill="hold"/>
                                        <p:tgtEl>
                                          <p:spTgt spid="11"/>
                                        </p:tgtEl>
                                        <p:attrNameLst>
                                          <p:attrName>fill.type</p:attrName>
                                        </p:attrNameLst>
                                      </p:cBhvr>
                                      <p:to>
                                        <p:strVal val="solid"/>
                                      </p:to>
                                    </p:set>
                                    <p:set>
                                      <p:cBhvr>
                                        <p:cTn id="108" dur="2000" fill="hold"/>
                                        <p:tgtEl>
                                          <p:spTgt spid="11"/>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2000" fill="hold"/>
                                        <p:tgtEl>
                                          <p:spTgt spid="10"/>
                                        </p:tgtEl>
                                        <p:attrNameLst>
                                          <p:attrName>fillcolor</p:attrName>
                                        </p:attrNameLst>
                                      </p:cBhvr>
                                      <p:to>
                                        <a:schemeClr val="hlink"/>
                                      </p:to>
                                    </p:animClr>
                                    <p:set>
                                      <p:cBhvr>
                                        <p:cTn id="111" dur="2000" fill="hold"/>
                                        <p:tgtEl>
                                          <p:spTgt spid="10"/>
                                        </p:tgtEl>
                                        <p:attrNameLst>
                                          <p:attrName>fill.type</p:attrName>
                                        </p:attrNameLst>
                                      </p:cBhvr>
                                      <p:to>
                                        <p:strVal val="solid"/>
                                      </p:to>
                                    </p:set>
                                    <p:set>
                                      <p:cBhvr>
                                        <p:cTn id="112" dur="2000" fill="hold"/>
                                        <p:tgtEl>
                                          <p:spTgt spid="10"/>
                                        </p:tgtEl>
                                        <p:attrNameLst>
                                          <p:attrName>fill.on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7"/>
                                        </p:tgtEl>
                                        <p:attrNameLst>
                                          <p:attrName>style.visibility</p:attrName>
                                        </p:attrNameLst>
                                      </p:cBhvr>
                                      <p:to>
                                        <p:strVal val="visible"/>
                                      </p:to>
                                    </p:set>
                                    <p:animEffect transition="in" filter="blinds(horizontal)">
                                      <p:cBhvr>
                                        <p:cTn id="117" dur="500"/>
                                        <p:tgtEl>
                                          <p:spTgt spid="7"/>
                                        </p:tgtEl>
                                      </p:cBhvr>
                                    </p:animEffect>
                                  </p:childTnLst>
                                </p:cTn>
                              </p:par>
                            </p:childTnLst>
                          </p:cTn>
                        </p:par>
                        <p:par>
                          <p:cTn id="118" fill="hold">
                            <p:stCondLst>
                              <p:cond delay="500"/>
                            </p:stCondLst>
                            <p:childTnLst>
                              <p:par>
                                <p:cTn id="119" presetID="4" presetClass="entr" presetSubtype="16" fill="hold" grpId="0"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box(in)">
                                      <p:cBhvr>
                                        <p:cTn id="121" dur="500"/>
                                        <p:tgtEl>
                                          <p:spTgt spid="37"/>
                                        </p:tgtEl>
                                      </p:cBhvr>
                                    </p:animEffect>
                                  </p:childTnLst>
                                </p:cTn>
                              </p:par>
                            </p:childTnLst>
                          </p:cTn>
                        </p:par>
                        <p:par>
                          <p:cTn id="122" fill="hold">
                            <p:stCondLst>
                              <p:cond delay="1000"/>
                            </p:stCondLst>
                            <p:childTnLst>
                              <p:par>
                                <p:cTn id="123" presetID="6" presetClass="emph" presetSubtype="0" fill="hold" nodeType="afterEffect">
                                  <p:stCondLst>
                                    <p:cond delay="0"/>
                                  </p:stCondLst>
                                  <p:childTnLst>
                                    <p:animScale>
                                      <p:cBhvr>
                                        <p:cTn id="124" dur="2000" fill="hold"/>
                                        <p:tgtEl>
                                          <p:spTgt spid="7"/>
                                        </p:tgtEl>
                                      </p:cBhvr>
                                      <p:by x="15000" y="15000"/>
                                    </p:animScale>
                                  </p:childTnLst>
                                </p:cTn>
                              </p:par>
                              <p:par>
                                <p:cTn id="125" presetID="56" presetClass="path" presetSubtype="0" accel="50000" decel="50000" fill="hold" nodeType="withEffect">
                                  <p:stCondLst>
                                    <p:cond delay="0"/>
                                  </p:stCondLst>
                                  <p:childTnLst>
                                    <p:animMotion origin="layout" path="M 3.33333E-6 -1.7164E-6 L -0.4 -0.13763 " pathEditMode="relative" rAng="0" ptsTypes="AA">
                                      <p:cBhvr>
                                        <p:cTn id="126" dur="2000" fill="hold"/>
                                        <p:tgtEl>
                                          <p:spTgt spid="7"/>
                                        </p:tgtEl>
                                        <p:attrNameLst>
                                          <p:attrName>ppt_x</p:attrName>
                                          <p:attrName>ppt_y</p:attrName>
                                        </p:attrNameLst>
                                      </p:cBhvr>
                                      <p:rCtr x="-200" y="-69"/>
                                    </p:animMotion>
                                  </p:childTnLst>
                                </p:cTn>
                              </p:par>
                            </p:childTnLst>
                          </p:cTn>
                        </p:par>
                      </p:childTnLst>
                    </p:cTn>
                  </p:par>
                  <p:par>
                    <p:cTn id="127" fill="hold">
                      <p:stCondLst>
                        <p:cond delay="indefinite"/>
                      </p:stCondLst>
                      <p:childTnLst>
                        <p:par>
                          <p:cTn id="128" fill="hold">
                            <p:stCondLst>
                              <p:cond delay="0"/>
                            </p:stCondLst>
                            <p:childTnLst>
                              <p:par>
                                <p:cTn id="129" presetID="0" presetClass="path" presetSubtype="0" accel="50000" decel="50000" fill="hold" grpId="4" nodeType="clickEffect">
                                  <p:stCondLst>
                                    <p:cond delay="0"/>
                                  </p:stCondLst>
                                  <p:childTnLst>
                                    <p:animMotion origin="layout" path="M 0.19861 -1.11111E-6 L 0.27361 -1.11111E-6 " pathEditMode="relative" rAng="0" ptsTypes="AA">
                                      <p:cBhvr>
                                        <p:cTn id="130" dur="2000" fill="hold"/>
                                        <p:tgtEl>
                                          <p:spTgt spid="16"/>
                                        </p:tgtEl>
                                        <p:attrNameLst>
                                          <p:attrName>ppt_x</p:attrName>
                                          <p:attrName>ppt_y</p:attrName>
                                        </p:attrNameLst>
                                      </p:cBhvr>
                                      <p:rCtr x="38" y="0"/>
                                    </p:animMotion>
                                  </p:childTnLst>
                                </p:cTn>
                              </p:par>
                              <p:par>
                                <p:cTn id="131" presetID="1" presetClass="emph" presetSubtype="2" fill="hold" nodeType="withEffect">
                                  <p:stCondLst>
                                    <p:cond delay="0"/>
                                  </p:stCondLst>
                                  <p:childTnLst>
                                    <p:animClr clrSpc="rgb" dir="cw">
                                      <p:cBhvr>
                                        <p:cTn id="132" dur="2000" fill="hold"/>
                                        <p:tgtEl>
                                          <p:spTgt spid="11"/>
                                        </p:tgtEl>
                                        <p:attrNameLst>
                                          <p:attrName>fillcolor</p:attrName>
                                        </p:attrNameLst>
                                      </p:cBhvr>
                                      <p:to>
                                        <a:schemeClr val="hlink"/>
                                      </p:to>
                                    </p:animClr>
                                    <p:set>
                                      <p:cBhvr>
                                        <p:cTn id="133" dur="2000" fill="hold"/>
                                        <p:tgtEl>
                                          <p:spTgt spid="11"/>
                                        </p:tgtEl>
                                        <p:attrNameLst>
                                          <p:attrName>fill.type</p:attrName>
                                        </p:attrNameLst>
                                      </p:cBhvr>
                                      <p:to>
                                        <p:strVal val="solid"/>
                                      </p:to>
                                    </p:set>
                                    <p:set>
                                      <p:cBhvr>
                                        <p:cTn id="134" dur="2000" fill="hold"/>
                                        <p:tgtEl>
                                          <p:spTgt spid="11"/>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2000" fill="hold"/>
                                        <p:tgtEl>
                                          <p:spTgt spid="12"/>
                                        </p:tgtEl>
                                        <p:attrNameLst>
                                          <p:attrName>fillcolor</p:attrName>
                                        </p:attrNameLst>
                                      </p:cBhvr>
                                      <p:to>
                                        <a:schemeClr val="accent2"/>
                                      </p:to>
                                    </p:animClr>
                                    <p:set>
                                      <p:cBhvr>
                                        <p:cTn id="137" dur="2000" fill="hold"/>
                                        <p:tgtEl>
                                          <p:spTgt spid="12"/>
                                        </p:tgtEl>
                                        <p:attrNameLst>
                                          <p:attrName>fill.type</p:attrName>
                                        </p:attrNameLst>
                                      </p:cBhvr>
                                      <p:to>
                                        <p:strVal val="solid"/>
                                      </p:to>
                                    </p:set>
                                    <p:set>
                                      <p:cBhvr>
                                        <p:cTn id="138" dur="2000" fill="hold"/>
                                        <p:tgtEl>
                                          <p:spTgt spid="12"/>
                                        </p:tgtEl>
                                        <p:attrNameLst>
                                          <p:attrName>fill.on</p:attrName>
                                        </p:attrNameLst>
                                      </p:cBhvr>
                                      <p:to>
                                        <p:strVal val="true"/>
                                      </p:to>
                                    </p:se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blinds(horizontal)">
                                      <p:cBhvr>
                                        <p:cTn id="143" dur="500"/>
                                        <p:tgtEl>
                                          <p:spTgt spid="25"/>
                                        </p:tgtEl>
                                      </p:cBhvr>
                                    </p:animEffect>
                                  </p:childTnLst>
                                </p:cTn>
                              </p:par>
                            </p:childTnLst>
                          </p:cTn>
                        </p:par>
                        <p:par>
                          <p:cTn id="144" fill="hold">
                            <p:stCondLst>
                              <p:cond delay="500"/>
                            </p:stCondLst>
                            <p:childTnLst>
                              <p:par>
                                <p:cTn id="145" presetID="4" presetClass="entr" presetSubtype="16" fill="hold" grpId="0" nodeType="afterEffect">
                                  <p:stCondLst>
                                    <p:cond delay="0"/>
                                  </p:stCondLst>
                                  <p:childTnLst>
                                    <p:set>
                                      <p:cBhvr>
                                        <p:cTn id="146" dur="1" fill="hold">
                                          <p:stCondLst>
                                            <p:cond delay="0"/>
                                          </p:stCondLst>
                                        </p:cTn>
                                        <p:tgtEl>
                                          <p:spTgt spid="481"/>
                                        </p:tgtEl>
                                        <p:attrNameLst>
                                          <p:attrName>style.visibility</p:attrName>
                                        </p:attrNameLst>
                                      </p:cBhvr>
                                      <p:to>
                                        <p:strVal val="visible"/>
                                      </p:to>
                                    </p:set>
                                    <p:animEffect transition="in" filter="box(in)">
                                      <p:cBhvr>
                                        <p:cTn id="147" dur="500"/>
                                        <p:tgtEl>
                                          <p:spTgt spid="481"/>
                                        </p:tgtEl>
                                      </p:cBhvr>
                                    </p:animEffect>
                                  </p:childTnLst>
                                </p:cTn>
                              </p:par>
                            </p:childTnLst>
                          </p:cTn>
                        </p:par>
                        <p:par>
                          <p:cTn id="148" fill="hold">
                            <p:stCondLst>
                              <p:cond delay="1000"/>
                            </p:stCondLst>
                            <p:childTnLst>
                              <p:par>
                                <p:cTn id="149" presetID="6" presetClass="emph" presetSubtype="0" fill="hold" nodeType="afterEffect">
                                  <p:stCondLst>
                                    <p:cond delay="0"/>
                                  </p:stCondLst>
                                  <p:childTnLst>
                                    <p:animScale>
                                      <p:cBhvr>
                                        <p:cTn id="150" dur="2000" fill="hold"/>
                                        <p:tgtEl>
                                          <p:spTgt spid="25"/>
                                        </p:tgtEl>
                                      </p:cBhvr>
                                      <p:by x="15000" y="15000"/>
                                    </p:animScale>
                                  </p:childTnLst>
                                </p:cTn>
                              </p:par>
                              <p:par>
                                <p:cTn id="151" presetID="56" presetClass="path" presetSubtype="0" accel="50000" decel="50000" fill="hold" nodeType="withEffect">
                                  <p:stCondLst>
                                    <p:cond delay="0"/>
                                  </p:stCondLst>
                                  <p:childTnLst>
                                    <p:animMotion origin="layout" path="M 3.33333E-6 -1.7164E-6 L -0.225 -0.25977 " pathEditMode="relative" rAng="0" ptsTypes="AA">
                                      <p:cBhvr>
                                        <p:cTn id="152" dur="2000" fill="hold"/>
                                        <p:tgtEl>
                                          <p:spTgt spid="25"/>
                                        </p:tgtEl>
                                        <p:attrNameLst>
                                          <p:attrName>ppt_x</p:attrName>
                                          <p:attrName>ppt_y</p:attrName>
                                        </p:attrNameLst>
                                      </p:cBhvr>
                                      <p:rCtr x="-112" y="-130"/>
                                    </p:animMotion>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nodeType="clickEffect">
                                  <p:stCondLst>
                                    <p:cond delay="0"/>
                                  </p:stCondLst>
                                  <p:childTnLst>
                                    <p:set>
                                      <p:cBhvr>
                                        <p:cTn id="156" dur="1" fill="hold">
                                          <p:stCondLst>
                                            <p:cond delay="0"/>
                                          </p:stCondLst>
                                        </p:cTn>
                                        <p:tgtEl>
                                          <p:spTgt spid="8"/>
                                        </p:tgtEl>
                                        <p:attrNameLst>
                                          <p:attrName>style.visibility</p:attrName>
                                        </p:attrNameLst>
                                      </p:cBhvr>
                                      <p:to>
                                        <p:strVal val="visible"/>
                                      </p:to>
                                    </p:set>
                                    <p:animEffect transition="in" filter="blinds(horizontal)">
                                      <p:cBhvr>
                                        <p:cTn id="157" dur="500"/>
                                        <p:tgtEl>
                                          <p:spTgt spid="8"/>
                                        </p:tgtEl>
                                      </p:cBhvr>
                                    </p:animEffect>
                                  </p:childTnLst>
                                </p:cTn>
                              </p:par>
                            </p:childTnLst>
                          </p:cTn>
                        </p:par>
                        <p:par>
                          <p:cTn id="158" fill="hold">
                            <p:stCondLst>
                              <p:cond delay="500"/>
                            </p:stCondLst>
                            <p:childTnLst>
                              <p:par>
                                <p:cTn id="159" presetID="4" presetClass="entr" presetSubtype="16"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Effect transition="in" filter="box(in)">
                                      <p:cBhvr>
                                        <p:cTn id="161" dur="500"/>
                                        <p:tgtEl>
                                          <p:spTgt spid="38"/>
                                        </p:tgtEl>
                                      </p:cBhvr>
                                    </p:animEffect>
                                  </p:childTnLst>
                                </p:cTn>
                              </p:par>
                            </p:childTnLst>
                          </p:cTn>
                        </p:par>
                        <p:par>
                          <p:cTn id="162" fill="hold">
                            <p:stCondLst>
                              <p:cond delay="1000"/>
                            </p:stCondLst>
                            <p:childTnLst>
                              <p:par>
                                <p:cTn id="163" presetID="6" presetClass="emph" presetSubtype="0" fill="hold" nodeType="afterEffect">
                                  <p:stCondLst>
                                    <p:cond delay="0"/>
                                  </p:stCondLst>
                                  <p:childTnLst>
                                    <p:animScale>
                                      <p:cBhvr>
                                        <p:cTn id="164" dur="2000" fill="hold"/>
                                        <p:tgtEl>
                                          <p:spTgt spid="8"/>
                                        </p:tgtEl>
                                      </p:cBhvr>
                                      <p:by x="15000" y="15000"/>
                                    </p:animScale>
                                  </p:childTnLst>
                                </p:cTn>
                              </p:par>
                              <p:par>
                                <p:cTn id="165" presetID="56" presetClass="path" presetSubtype="0" accel="50000" decel="50000" fill="hold" nodeType="withEffect">
                                  <p:stCondLst>
                                    <p:cond delay="0"/>
                                  </p:stCondLst>
                                  <p:childTnLst>
                                    <p:animMotion origin="layout" path="M 3.33333E-6 -1.7164E-6 L -0.4 -0.08212 " pathEditMode="relative" rAng="0" ptsTypes="AA">
                                      <p:cBhvr>
                                        <p:cTn id="166" dur="2000" fill="hold"/>
                                        <p:tgtEl>
                                          <p:spTgt spid="8"/>
                                        </p:tgtEl>
                                        <p:attrNameLst>
                                          <p:attrName>ppt_x</p:attrName>
                                          <p:attrName>ppt_y</p:attrName>
                                        </p:attrNameLst>
                                      </p:cBhvr>
                                      <p:rCtr x="-200" y="-41"/>
                                    </p:animMotion>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nodeType="clickEffect">
                                  <p:stCondLst>
                                    <p:cond delay="0"/>
                                  </p:stCondLst>
                                  <p:childTnLst>
                                    <p:set>
                                      <p:cBhvr>
                                        <p:cTn id="170" dur="1" fill="hold">
                                          <p:stCondLst>
                                            <p:cond delay="0"/>
                                          </p:stCondLst>
                                        </p:cTn>
                                        <p:tgtEl>
                                          <p:spTgt spid="9"/>
                                        </p:tgtEl>
                                        <p:attrNameLst>
                                          <p:attrName>style.visibility</p:attrName>
                                        </p:attrNameLst>
                                      </p:cBhvr>
                                      <p:to>
                                        <p:strVal val="visible"/>
                                      </p:to>
                                    </p:set>
                                    <p:animEffect transition="in" filter="blinds(horizontal)">
                                      <p:cBhvr>
                                        <p:cTn id="171" dur="500"/>
                                        <p:tgtEl>
                                          <p:spTgt spid="9"/>
                                        </p:tgtEl>
                                      </p:cBhvr>
                                    </p:animEffect>
                                  </p:childTnLst>
                                </p:cTn>
                              </p:par>
                            </p:childTnLst>
                          </p:cTn>
                        </p:par>
                        <p:par>
                          <p:cTn id="172" fill="hold">
                            <p:stCondLst>
                              <p:cond delay="500"/>
                            </p:stCondLst>
                            <p:childTnLst>
                              <p:par>
                                <p:cTn id="173" presetID="4" presetClass="entr" presetSubtype="16" fill="hold" grpId="0" nodeType="after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box(in)">
                                      <p:cBhvr>
                                        <p:cTn id="175" dur="500"/>
                                        <p:tgtEl>
                                          <p:spTgt spid="39"/>
                                        </p:tgtEl>
                                      </p:cBhvr>
                                    </p:animEffect>
                                  </p:childTnLst>
                                </p:cTn>
                              </p:par>
                            </p:childTnLst>
                          </p:cTn>
                        </p:par>
                        <p:par>
                          <p:cTn id="176" fill="hold">
                            <p:stCondLst>
                              <p:cond delay="1000"/>
                            </p:stCondLst>
                            <p:childTnLst>
                              <p:par>
                                <p:cTn id="177" presetID="6" presetClass="emph" presetSubtype="0" fill="hold" nodeType="afterEffect">
                                  <p:stCondLst>
                                    <p:cond delay="0"/>
                                  </p:stCondLst>
                                  <p:childTnLst>
                                    <p:animScale>
                                      <p:cBhvr>
                                        <p:cTn id="178" dur="2000" fill="hold"/>
                                        <p:tgtEl>
                                          <p:spTgt spid="9"/>
                                        </p:tgtEl>
                                      </p:cBhvr>
                                      <p:by x="15000" y="15000"/>
                                    </p:animScale>
                                  </p:childTnLst>
                                </p:cTn>
                              </p:par>
                              <p:par>
                                <p:cTn id="179" presetID="56" presetClass="path" presetSubtype="0" accel="50000" decel="50000" fill="hold" nodeType="withEffect">
                                  <p:stCondLst>
                                    <p:cond delay="0"/>
                                  </p:stCondLst>
                                  <p:childTnLst>
                                    <p:animMotion origin="layout" path="M 3.33333E-6 -1.7164E-6 L -0.4 -0.0266 " pathEditMode="relative" rAng="0" ptsTypes="AA">
                                      <p:cBhvr>
                                        <p:cTn id="180" dur="2000" fill="hold"/>
                                        <p:tgtEl>
                                          <p:spTgt spid="9"/>
                                        </p:tgtEl>
                                        <p:attrNameLst>
                                          <p:attrName>ppt_x</p:attrName>
                                          <p:attrName>ppt_y</p:attrName>
                                        </p:attrNameLst>
                                      </p:cBhvr>
                                      <p:rCtr x="-200" y="-13"/>
                                    </p:animMotion>
                                  </p:childTnLst>
                                </p:cTn>
                              </p:par>
                            </p:childTnLst>
                          </p:cTn>
                        </p:par>
                      </p:childTnLst>
                    </p:cTn>
                  </p:par>
                  <p:par>
                    <p:cTn id="181" fill="hold">
                      <p:stCondLst>
                        <p:cond delay="indefinite"/>
                      </p:stCondLst>
                      <p:childTnLst>
                        <p:par>
                          <p:cTn id="182" fill="hold">
                            <p:stCondLst>
                              <p:cond delay="0"/>
                            </p:stCondLst>
                            <p:childTnLst>
                              <p:par>
                                <p:cTn id="183" presetID="3" presetClass="entr" presetSubtype="10" fill="hold" nodeType="clickEffect">
                                  <p:stCondLst>
                                    <p:cond delay="0"/>
                                  </p:stCondLst>
                                  <p:childTnLst>
                                    <p:set>
                                      <p:cBhvr>
                                        <p:cTn id="184" dur="1" fill="hold">
                                          <p:stCondLst>
                                            <p:cond delay="0"/>
                                          </p:stCondLst>
                                        </p:cTn>
                                        <p:tgtEl>
                                          <p:spTgt spid="17"/>
                                        </p:tgtEl>
                                        <p:attrNameLst>
                                          <p:attrName>style.visibility</p:attrName>
                                        </p:attrNameLst>
                                      </p:cBhvr>
                                      <p:to>
                                        <p:strVal val="visible"/>
                                      </p:to>
                                    </p:set>
                                    <p:animEffect transition="in" filter="blinds(horizontal)">
                                      <p:cBhvr>
                                        <p:cTn id="185" dur="500"/>
                                        <p:tgtEl>
                                          <p:spTgt spid="17"/>
                                        </p:tgtEl>
                                      </p:cBhvr>
                                    </p:animEffect>
                                  </p:childTnLst>
                                </p:cTn>
                              </p:par>
                            </p:childTnLst>
                          </p:cTn>
                        </p:par>
                        <p:par>
                          <p:cTn id="186" fill="hold">
                            <p:stCondLst>
                              <p:cond delay="500"/>
                            </p:stCondLst>
                            <p:childTnLst>
                              <p:par>
                                <p:cTn id="187" presetID="4" presetClass="entr" presetSubtype="16" fill="hold" grpId="0" nodeType="afterEffect">
                                  <p:stCondLst>
                                    <p:cond delay="0"/>
                                  </p:stCondLst>
                                  <p:childTnLst>
                                    <p:set>
                                      <p:cBhvr>
                                        <p:cTn id="188" dur="1" fill="hold">
                                          <p:stCondLst>
                                            <p:cond delay="0"/>
                                          </p:stCondLst>
                                        </p:cTn>
                                        <p:tgtEl>
                                          <p:spTgt spid="40"/>
                                        </p:tgtEl>
                                        <p:attrNameLst>
                                          <p:attrName>style.visibility</p:attrName>
                                        </p:attrNameLst>
                                      </p:cBhvr>
                                      <p:to>
                                        <p:strVal val="visible"/>
                                      </p:to>
                                    </p:set>
                                    <p:animEffect transition="in" filter="box(in)">
                                      <p:cBhvr>
                                        <p:cTn id="189" dur="500"/>
                                        <p:tgtEl>
                                          <p:spTgt spid="40"/>
                                        </p:tgtEl>
                                      </p:cBhvr>
                                    </p:animEffect>
                                  </p:childTnLst>
                                </p:cTn>
                              </p:par>
                            </p:childTnLst>
                          </p:cTn>
                        </p:par>
                        <p:par>
                          <p:cTn id="190" fill="hold">
                            <p:stCondLst>
                              <p:cond delay="1000"/>
                            </p:stCondLst>
                            <p:childTnLst>
                              <p:par>
                                <p:cTn id="191" presetID="6" presetClass="emph" presetSubtype="0" fill="hold" nodeType="afterEffect">
                                  <p:stCondLst>
                                    <p:cond delay="0"/>
                                  </p:stCondLst>
                                  <p:childTnLst>
                                    <p:animScale>
                                      <p:cBhvr>
                                        <p:cTn id="192" dur="2000" fill="hold"/>
                                        <p:tgtEl>
                                          <p:spTgt spid="17"/>
                                        </p:tgtEl>
                                      </p:cBhvr>
                                      <p:by x="15000" y="15000"/>
                                    </p:animScale>
                                  </p:childTnLst>
                                </p:cTn>
                              </p:par>
                              <p:par>
                                <p:cTn id="193" presetID="56" presetClass="path" presetSubtype="0" accel="50000" decel="50000" fill="hold" nodeType="withEffect">
                                  <p:stCondLst>
                                    <p:cond delay="0"/>
                                  </p:stCondLst>
                                  <p:childTnLst>
                                    <p:animMotion origin="layout" path="M 3.33333E-6 -1.7164E-6 L -0.4 0.02892 " pathEditMode="relative" rAng="0" ptsTypes="AA">
                                      <p:cBhvr>
                                        <p:cTn id="194" dur="2000" fill="hold"/>
                                        <p:tgtEl>
                                          <p:spTgt spid="17"/>
                                        </p:tgtEl>
                                        <p:attrNameLst>
                                          <p:attrName>ppt_x</p:attrName>
                                          <p:attrName>ppt_y</p:attrName>
                                        </p:attrNameLst>
                                      </p:cBhvr>
                                      <p:rCtr x="-200" y="14"/>
                                    </p:animMotion>
                                  </p:childTnLst>
                                </p:cTn>
                              </p:par>
                            </p:childTnLst>
                          </p:cTn>
                        </p:par>
                      </p:childTnLst>
                    </p:cTn>
                  </p:par>
                  <p:par>
                    <p:cTn id="195" fill="hold">
                      <p:stCondLst>
                        <p:cond delay="indefinite"/>
                      </p:stCondLst>
                      <p:childTnLst>
                        <p:par>
                          <p:cTn id="196" fill="hold">
                            <p:stCondLst>
                              <p:cond delay="0"/>
                            </p:stCondLst>
                            <p:childTnLst>
                              <p:par>
                                <p:cTn id="197" presetID="0" presetClass="path" presetSubtype="0" accel="50000" decel="50000" fill="hold" grpId="5" nodeType="clickEffect">
                                  <p:stCondLst>
                                    <p:cond delay="0"/>
                                  </p:stCondLst>
                                  <p:childTnLst>
                                    <p:animMotion origin="layout" path="M 0.27361 -1.11111E-6 L 0.34861 -1.11111E-6 " pathEditMode="relative" rAng="0" ptsTypes="AA">
                                      <p:cBhvr>
                                        <p:cTn id="198" dur="2000" fill="hold"/>
                                        <p:tgtEl>
                                          <p:spTgt spid="16"/>
                                        </p:tgtEl>
                                        <p:attrNameLst>
                                          <p:attrName>ppt_x</p:attrName>
                                          <p:attrName>ppt_y</p:attrName>
                                        </p:attrNameLst>
                                      </p:cBhvr>
                                      <p:rCtr x="38" y="0"/>
                                    </p:animMotion>
                                  </p:childTnLst>
                                </p:cTn>
                              </p:par>
                              <p:par>
                                <p:cTn id="199" presetID="1" presetClass="emph" presetSubtype="2" fill="hold" nodeType="withEffect">
                                  <p:stCondLst>
                                    <p:cond delay="0"/>
                                  </p:stCondLst>
                                  <p:childTnLst>
                                    <p:animClr clrSpc="rgb" dir="cw">
                                      <p:cBhvr>
                                        <p:cTn id="200" dur="2000" fill="hold"/>
                                        <p:tgtEl>
                                          <p:spTgt spid="12"/>
                                        </p:tgtEl>
                                        <p:attrNameLst>
                                          <p:attrName>fillcolor</p:attrName>
                                        </p:attrNameLst>
                                      </p:cBhvr>
                                      <p:to>
                                        <a:schemeClr val="hlink"/>
                                      </p:to>
                                    </p:animClr>
                                    <p:set>
                                      <p:cBhvr>
                                        <p:cTn id="201" dur="2000" fill="hold"/>
                                        <p:tgtEl>
                                          <p:spTgt spid="12"/>
                                        </p:tgtEl>
                                        <p:attrNameLst>
                                          <p:attrName>fill.type</p:attrName>
                                        </p:attrNameLst>
                                      </p:cBhvr>
                                      <p:to>
                                        <p:strVal val="solid"/>
                                      </p:to>
                                    </p:set>
                                    <p:set>
                                      <p:cBhvr>
                                        <p:cTn id="202" dur="2000" fill="hold"/>
                                        <p:tgtEl>
                                          <p:spTgt spid="12"/>
                                        </p:tgtEl>
                                        <p:attrNameLst>
                                          <p:attrName>fill.on</p:attrName>
                                        </p:attrNameLst>
                                      </p:cBhvr>
                                      <p:to>
                                        <p:strVal val="true"/>
                                      </p:to>
                                    </p:set>
                                  </p:childTnLst>
                                </p:cTn>
                              </p:par>
                              <p:par>
                                <p:cTn id="203" presetID="1" presetClass="emph" presetSubtype="2" fill="hold" nodeType="withEffect">
                                  <p:stCondLst>
                                    <p:cond delay="0"/>
                                  </p:stCondLst>
                                  <p:childTnLst>
                                    <p:animClr clrSpc="rgb" dir="cw">
                                      <p:cBhvr>
                                        <p:cTn id="204" dur="2000" fill="hold"/>
                                        <p:tgtEl>
                                          <p:spTgt spid="13"/>
                                        </p:tgtEl>
                                        <p:attrNameLst>
                                          <p:attrName>fillcolor</p:attrName>
                                        </p:attrNameLst>
                                      </p:cBhvr>
                                      <p:to>
                                        <a:schemeClr val="accent2"/>
                                      </p:to>
                                    </p:animClr>
                                    <p:set>
                                      <p:cBhvr>
                                        <p:cTn id="205" dur="2000" fill="hold"/>
                                        <p:tgtEl>
                                          <p:spTgt spid="13"/>
                                        </p:tgtEl>
                                        <p:attrNameLst>
                                          <p:attrName>fill.type</p:attrName>
                                        </p:attrNameLst>
                                      </p:cBhvr>
                                      <p:to>
                                        <p:strVal val="solid"/>
                                      </p:to>
                                    </p:set>
                                    <p:set>
                                      <p:cBhvr>
                                        <p:cTn id="206" dur="2000" fill="hold"/>
                                        <p:tgtEl>
                                          <p:spTgt spid="13"/>
                                        </p:tgtEl>
                                        <p:attrNameLst>
                                          <p:attrName>fill.on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3" presetClass="entr" presetSubtype="10" fill="hold" nodeType="clickEffect">
                                  <p:stCondLst>
                                    <p:cond delay="0"/>
                                  </p:stCondLst>
                                  <p:childTnLst>
                                    <p:set>
                                      <p:cBhvr>
                                        <p:cTn id="210" dur="1" fill="hold">
                                          <p:stCondLst>
                                            <p:cond delay="0"/>
                                          </p:stCondLst>
                                        </p:cTn>
                                        <p:tgtEl>
                                          <p:spTgt spid="26"/>
                                        </p:tgtEl>
                                        <p:attrNameLst>
                                          <p:attrName>style.visibility</p:attrName>
                                        </p:attrNameLst>
                                      </p:cBhvr>
                                      <p:to>
                                        <p:strVal val="visible"/>
                                      </p:to>
                                    </p:set>
                                    <p:animEffect transition="in" filter="blinds(horizontal)">
                                      <p:cBhvr>
                                        <p:cTn id="211" dur="500"/>
                                        <p:tgtEl>
                                          <p:spTgt spid="26"/>
                                        </p:tgtEl>
                                      </p:cBhvr>
                                    </p:animEffect>
                                  </p:childTnLst>
                                </p:cTn>
                              </p:par>
                            </p:childTnLst>
                          </p:cTn>
                        </p:par>
                        <p:par>
                          <p:cTn id="212" fill="hold">
                            <p:stCondLst>
                              <p:cond delay="500"/>
                            </p:stCondLst>
                            <p:childTnLst>
                              <p:par>
                                <p:cTn id="213" presetID="4" presetClass="entr" presetSubtype="16" fill="hold" grpId="0" nodeType="afterEffect">
                                  <p:stCondLst>
                                    <p:cond delay="0"/>
                                  </p:stCondLst>
                                  <p:childTnLst>
                                    <p:set>
                                      <p:cBhvr>
                                        <p:cTn id="214" dur="1" fill="hold">
                                          <p:stCondLst>
                                            <p:cond delay="0"/>
                                          </p:stCondLst>
                                        </p:cTn>
                                        <p:tgtEl>
                                          <p:spTgt spid="482"/>
                                        </p:tgtEl>
                                        <p:attrNameLst>
                                          <p:attrName>style.visibility</p:attrName>
                                        </p:attrNameLst>
                                      </p:cBhvr>
                                      <p:to>
                                        <p:strVal val="visible"/>
                                      </p:to>
                                    </p:set>
                                    <p:animEffect transition="in" filter="box(in)">
                                      <p:cBhvr>
                                        <p:cTn id="215" dur="500"/>
                                        <p:tgtEl>
                                          <p:spTgt spid="482"/>
                                        </p:tgtEl>
                                      </p:cBhvr>
                                    </p:animEffect>
                                  </p:childTnLst>
                                </p:cTn>
                              </p:par>
                            </p:childTnLst>
                          </p:cTn>
                        </p:par>
                        <p:par>
                          <p:cTn id="216" fill="hold">
                            <p:stCondLst>
                              <p:cond delay="1000"/>
                            </p:stCondLst>
                            <p:childTnLst>
                              <p:par>
                                <p:cTn id="217" presetID="6" presetClass="emph" presetSubtype="0" fill="hold" nodeType="afterEffect">
                                  <p:stCondLst>
                                    <p:cond delay="0"/>
                                  </p:stCondLst>
                                  <p:childTnLst>
                                    <p:animScale>
                                      <p:cBhvr>
                                        <p:cTn id="218" dur="2000" fill="hold"/>
                                        <p:tgtEl>
                                          <p:spTgt spid="26"/>
                                        </p:tgtEl>
                                      </p:cBhvr>
                                      <p:by x="15000" y="15000"/>
                                    </p:animScale>
                                  </p:childTnLst>
                                </p:cTn>
                              </p:par>
                              <p:par>
                                <p:cTn id="219" presetID="56" presetClass="path" presetSubtype="0" accel="50000" decel="50000" fill="hold" nodeType="withEffect">
                                  <p:stCondLst>
                                    <p:cond delay="0"/>
                                  </p:stCondLst>
                                  <p:childTnLst>
                                    <p:animMotion origin="layout" path="M 3.33333E-6 -1.7164E-6 L -0.225 -0.20425 " pathEditMode="relative" rAng="0" ptsTypes="AA">
                                      <p:cBhvr>
                                        <p:cTn id="220" dur="2000" fill="hold"/>
                                        <p:tgtEl>
                                          <p:spTgt spid="26"/>
                                        </p:tgtEl>
                                        <p:attrNameLst>
                                          <p:attrName>ppt_x</p:attrName>
                                          <p:attrName>ppt_y</p:attrName>
                                        </p:attrNameLst>
                                      </p:cBhvr>
                                      <p:rCtr x="-112" y="-102"/>
                                    </p:animMotion>
                                  </p:childTnLst>
                                </p:cTn>
                              </p:par>
                            </p:childTnLst>
                          </p:cTn>
                        </p:par>
                      </p:childTnLst>
                    </p:cTn>
                  </p:par>
                  <p:par>
                    <p:cTn id="221" fill="hold">
                      <p:stCondLst>
                        <p:cond delay="indefinite"/>
                      </p:stCondLst>
                      <p:childTnLst>
                        <p:par>
                          <p:cTn id="222" fill="hold">
                            <p:stCondLst>
                              <p:cond delay="0"/>
                            </p:stCondLst>
                            <p:childTnLst>
                              <p:par>
                                <p:cTn id="223" presetID="3" presetClass="entr" presetSubtype="10" fill="hold" nodeType="clickEffect">
                                  <p:stCondLst>
                                    <p:cond delay="0"/>
                                  </p:stCondLst>
                                  <p:childTnLst>
                                    <p:set>
                                      <p:cBhvr>
                                        <p:cTn id="224" dur="1" fill="hold">
                                          <p:stCondLst>
                                            <p:cond delay="0"/>
                                          </p:stCondLst>
                                        </p:cTn>
                                        <p:tgtEl>
                                          <p:spTgt spid="18"/>
                                        </p:tgtEl>
                                        <p:attrNameLst>
                                          <p:attrName>style.visibility</p:attrName>
                                        </p:attrNameLst>
                                      </p:cBhvr>
                                      <p:to>
                                        <p:strVal val="visible"/>
                                      </p:to>
                                    </p:set>
                                    <p:animEffect transition="in" filter="blinds(horizontal)">
                                      <p:cBhvr>
                                        <p:cTn id="225" dur="500"/>
                                        <p:tgtEl>
                                          <p:spTgt spid="18"/>
                                        </p:tgtEl>
                                      </p:cBhvr>
                                    </p:animEffect>
                                  </p:childTnLst>
                                </p:cTn>
                              </p:par>
                            </p:childTnLst>
                          </p:cTn>
                        </p:par>
                        <p:par>
                          <p:cTn id="226" fill="hold">
                            <p:stCondLst>
                              <p:cond delay="500"/>
                            </p:stCondLst>
                            <p:childTnLst>
                              <p:par>
                                <p:cTn id="227" presetID="4" presetClass="entr" presetSubtype="16" fill="hold" grpId="0" nodeType="afterEffect">
                                  <p:stCondLst>
                                    <p:cond delay="0"/>
                                  </p:stCondLst>
                                  <p:childTnLst>
                                    <p:set>
                                      <p:cBhvr>
                                        <p:cTn id="228" dur="1" fill="hold">
                                          <p:stCondLst>
                                            <p:cond delay="0"/>
                                          </p:stCondLst>
                                        </p:cTn>
                                        <p:tgtEl>
                                          <p:spTgt spid="41"/>
                                        </p:tgtEl>
                                        <p:attrNameLst>
                                          <p:attrName>style.visibility</p:attrName>
                                        </p:attrNameLst>
                                      </p:cBhvr>
                                      <p:to>
                                        <p:strVal val="visible"/>
                                      </p:to>
                                    </p:set>
                                    <p:animEffect transition="in" filter="box(in)">
                                      <p:cBhvr>
                                        <p:cTn id="229" dur="500"/>
                                        <p:tgtEl>
                                          <p:spTgt spid="41"/>
                                        </p:tgtEl>
                                      </p:cBhvr>
                                    </p:animEffect>
                                  </p:childTnLst>
                                </p:cTn>
                              </p:par>
                            </p:childTnLst>
                          </p:cTn>
                        </p:par>
                        <p:par>
                          <p:cTn id="230" fill="hold">
                            <p:stCondLst>
                              <p:cond delay="1000"/>
                            </p:stCondLst>
                            <p:childTnLst>
                              <p:par>
                                <p:cTn id="231" presetID="6" presetClass="emph" presetSubtype="0" fill="hold" nodeType="afterEffect">
                                  <p:stCondLst>
                                    <p:cond delay="0"/>
                                  </p:stCondLst>
                                  <p:childTnLst>
                                    <p:animScale>
                                      <p:cBhvr>
                                        <p:cTn id="232" dur="2000" fill="hold"/>
                                        <p:tgtEl>
                                          <p:spTgt spid="18"/>
                                        </p:tgtEl>
                                      </p:cBhvr>
                                      <p:by x="15000" y="15000"/>
                                    </p:animScale>
                                  </p:childTnLst>
                                </p:cTn>
                              </p:par>
                              <p:par>
                                <p:cTn id="233" presetID="56" presetClass="path" presetSubtype="0" accel="50000" decel="50000" fill="hold" nodeType="withEffect">
                                  <p:stCondLst>
                                    <p:cond delay="0"/>
                                  </p:stCondLst>
                                  <p:childTnLst>
                                    <p:animMotion origin="layout" path="M 3.33333E-6 -1.7164E-6 L -0.4 0.08443 " pathEditMode="relative" rAng="0" ptsTypes="AA">
                                      <p:cBhvr>
                                        <p:cTn id="234" dur="2000" fill="hold"/>
                                        <p:tgtEl>
                                          <p:spTgt spid="18"/>
                                        </p:tgtEl>
                                        <p:attrNameLst>
                                          <p:attrName>ppt_x</p:attrName>
                                          <p:attrName>ppt_y</p:attrName>
                                        </p:attrNameLst>
                                      </p:cBhvr>
                                      <p:rCtr x="-200" y="42"/>
                                    </p:animMotion>
                                  </p:childTnLst>
                                </p:cTn>
                              </p:par>
                            </p:childTnLst>
                          </p:cTn>
                        </p:par>
                      </p:childTnLst>
                    </p:cTn>
                  </p:par>
                  <p:par>
                    <p:cTn id="235" fill="hold">
                      <p:stCondLst>
                        <p:cond delay="indefinite"/>
                      </p:stCondLst>
                      <p:childTnLst>
                        <p:par>
                          <p:cTn id="236" fill="hold">
                            <p:stCondLst>
                              <p:cond delay="0"/>
                            </p:stCondLst>
                            <p:childTnLst>
                              <p:par>
                                <p:cTn id="237" presetID="3" presetClass="entr" presetSubtype="10" fill="hold" nodeType="clickEffect">
                                  <p:stCondLst>
                                    <p:cond delay="0"/>
                                  </p:stCondLst>
                                  <p:childTnLst>
                                    <p:set>
                                      <p:cBhvr>
                                        <p:cTn id="238" dur="1" fill="hold">
                                          <p:stCondLst>
                                            <p:cond delay="0"/>
                                          </p:stCondLst>
                                        </p:cTn>
                                        <p:tgtEl>
                                          <p:spTgt spid="19"/>
                                        </p:tgtEl>
                                        <p:attrNameLst>
                                          <p:attrName>style.visibility</p:attrName>
                                        </p:attrNameLst>
                                      </p:cBhvr>
                                      <p:to>
                                        <p:strVal val="visible"/>
                                      </p:to>
                                    </p:set>
                                    <p:animEffect transition="in" filter="blinds(horizontal)">
                                      <p:cBhvr>
                                        <p:cTn id="239" dur="500"/>
                                        <p:tgtEl>
                                          <p:spTgt spid="19"/>
                                        </p:tgtEl>
                                      </p:cBhvr>
                                    </p:animEffect>
                                  </p:childTnLst>
                                </p:cTn>
                              </p:par>
                            </p:childTnLst>
                          </p:cTn>
                        </p:par>
                        <p:par>
                          <p:cTn id="240" fill="hold">
                            <p:stCondLst>
                              <p:cond delay="500"/>
                            </p:stCondLst>
                            <p:childTnLst>
                              <p:par>
                                <p:cTn id="241" presetID="4" presetClass="entr" presetSubtype="16" fill="hold" grpId="0" nodeType="afterEffect">
                                  <p:stCondLst>
                                    <p:cond delay="0"/>
                                  </p:stCondLst>
                                  <p:childTnLst>
                                    <p:set>
                                      <p:cBhvr>
                                        <p:cTn id="242" dur="1" fill="hold">
                                          <p:stCondLst>
                                            <p:cond delay="0"/>
                                          </p:stCondLst>
                                        </p:cTn>
                                        <p:tgtEl>
                                          <p:spTgt spid="42"/>
                                        </p:tgtEl>
                                        <p:attrNameLst>
                                          <p:attrName>style.visibility</p:attrName>
                                        </p:attrNameLst>
                                      </p:cBhvr>
                                      <p:to>
                                        <p:strVal val="visible"/>
                                      </p:to>
                                    </p:set>
                                    <p:animEffect transition="in" filter="box(in)">
                                      <p:cBhvr>
                                        <p:cTn id="243" dur="500"/>
                                        <p:tgtEl>
                                          <p:spTgt spid="42"/>
                                        </p:tgtEl>
                                      </p:cBhvr>
                                    </p:animEffect>
                                  </p:childTnLst>
                                </p:cTn>
                              </p:par>
                            </p:childTnLst>
                          </p:cTn>
                        </p:par>
                        <p:par>
                          <p:cTn id="244" fill="hold">
                            <p:stCondLst>
                              <p:cond delay="1000"/>
                            </p:stCondLst>
                            <p:childTnLst>
                              <p:par>
                                <p:cTn id="245" presetID="6" presetClass="emph" presetSubtype="0" fill="hold" nodeType="afterEffect">
                                  <p:stCondLst>
                                    <p:cond delay="0"/>
                                  </p:stCondLst>
                                  <p:childTnLst>
                                    <p:animScale>
                                      <p:cBhvr>
                                        <p:cTn id="246" dur="2000" fill="hold"/>
                                        <p:tgtEl>
                                          <p:spTgt spid="19"/>
                                        </p:tgtEl>
                                      </p:cBhvr>
                                      <p:by x="15000" y="15000"/>
                                    </p:animScale>
                                  </p:childTnLst>
                                </p:cTn>
                              </p:par>
                              <p:par>
                                <p:cTn id="247" presetID="56" presetClass="path" presetSubtype="0" accel="50000" decel="50000" fill="hold" nodeType="withEffect">
                                  <p:stCondLst>
                                    <p:cond delay="0"/>
                                  </p:stCondLst>
                                  <p:childTnLst>
                                    <p:animMotion origin="layout" path="M 3.33333E-6 -1.7164E-6 L -0.4 0.13995 " pathEditMode="relative" rAng="0" ptsTypes="AA">
                                      <p:cBhvr>
                                        <p:cTn id="248" dur="2000" fill="hold"/>
                                        <p:tgtEl>
                                          <p:spTgt spid="19"/>
                                        </p:tgtEl>
                                        <p:attrNameLst>
                                          <p:attrName>ppt_x</p:attrName>
                                          <p:attrName>ppt_y</p:attrName>
                                        </p:attrNameLst>
                                      </p:cBhvr>
                                      <p:rCtr x="-200" y="70"/>
                                    </p:animMotion>
                                  </p:childTnLst>
                                </p:cTn>
                              </p:par>
                            </p:childTnLst>
                          </p:cTn>
                        </p:par>
                      </p:childTnLst>
                    </p:cTn>
                  </p:par>
                  <p:par>
                    <p:cTn id="249" fill="hold">
                      <p:stCondLst>
                        <p:cond delay="indefinite"/>
                      </p:stCondLst>
                      <p:childTnLst>
                        <p:par>
                          <p:cTn id="250" fill="hold">
                            <p:stCondLst>
                              <p:cond delay="0"/>
                            </p:stCondLst>
                            <p:childTnLst>
                              <p:par>
                                <p:cTn id="251" presetID="3" presetClass="entr" presetSubtype="10" fill="hold" nodeType="clickEffect">
                                  <p:stCondLst>
                                    <p:cond delay="0"/>
                                  </p:stCondLst>
                                  <p:childTnLst>
                                    <p:set>
                                      <p:cBhvr>
                                        <p:cTn id="252" dur="1" fill="hold">
                                          <p:stCondLst>
                                            <p:cond delay="0"/>
                                          </p:stCondLst>
                                        </p:cTn>
                                        <p:tgtEl>
                                          <p:spTgt spid="20"/>
                                        </p:tgtEl>
                                        <p:attrNameLst>
                                          <p:attrName>style.visibility</p:attrName>
                                        </p:attrNameLst>
                                      </p:cBhvr>
                                      <p:to>
                                        <p:strVal val="visible"/>
                                      </p:to>
                                    </p:set>
                                    <p:animEffect transition="in" filter="blinds(horizontal)">
                                      <p:cBhvr>
                                        <p:cTn id="253" dur="500"/>
                                        <p:tgtEl>
                                          <p:spTgt spid="20"/>
                                        </p:tgtEl>
                                      </p:cBhvr>
                                    </p:animEffect>
                                  </p:childTnLst>
                                </p:cTn>
                              </p:par>
                            </p:childTnLst>
                          </p:cTn>
                        </p:par>
                        <p:par>
                          <p:cTn id="254" fill="hold">
                            <p:stCondLst>
                              <p:cond delay="500"/>
                            </p:stCondLst>
                            <p:childTnLst>
                              <p:par>
                                <p:cTn id="255" presetID="4" presetClass="entr" presetSubtype="16" fill="hold" grpId="0" nodeType="afterEffect">
                                  <p:stCondLst>
                                    <p:cond delay="0"/>
                                  </p:stCondLst>
                                  <p:childTnLst>
                                    <p:set>
                                      <p:cBhvr>
                                        <p:cTn id="256" dur="1" fill="hold">
                                          <p:stCondLst>
                                            <p:cond delay="0"/>
                                          </p:stCondLst>
                                        </p:cTn>
                                        <p:tgtEl>
                                          <p:spTgt spid="43"/>
                                        </p:tgtEl>
                                        <p:attrNameLst>
                                          <p:attrName>style.visibility</p:attrName>
                                        </p:attrNameLst>
                                      </p:cBhvr>
                                      <p:to>
                                        <p:strVal val="visible"/>
                                      </p:to>
                                    </p:set>
                                    <p:animEffect transition="in" filter="box(in)">
                                      <p:cBhvr>
                                        <p:cTn id="257" dur="500"/>
                                        <p:tgtEl>
                                          <p:spTgt spid="43"/>
                                        </p:tgtEl>
                                      </p:cBhvr>
                                    </p:animEffect>
                                  </p:childTnLst>
                                </p:cTn>
                              </p:par>
                            </p:childTnLst>
                          </p:cTn>
                        </p:par>
                        <p:par>
                          <p:cTn id="258" fill="hold">
                            <p:stCondLst>
                              <p:cond delay="1000"/>
                            </p:stCondLst>
                            <p:childTnLst>
                              <p:par>
                                <p:cTn id="259" presetID="6" presetClass="emph" presetSubtype="0" fill="hold" nodeType="afterEffect">
                                  <p:stCondLst>
                                    <p:cond delay="0"/>
                                  </p:stCondLst>
                                  <p:childTnLst>
                                    <p:animScale>
                                      <p:cBhvr>
                                        <p:cTn id="260" dur="2000" fill="hold"/>
                                        <p:tgtEl>
                                          <p:spTgt spid="20"/>
                                        </p:tgtEl>
                                      </p:cBhvr>
                                      <p:by x="15000" y="15000"/>
                                    </p:animScale>
                                  </p:childTnLst>
                                </p:cTn>
                              </p:par>
                              <p:par>
                                <p:cTn id="261" presetID="56" presetClass="path" presetSubtype="0" accel="50000" decel="50000" fill="hold" nodeType="withEffect">
                                  <p:stCondLst>
                                    <p:cond delay="0"/>
                                  </p:stCondLst>
                                  <p:childTnLst>
                                    <p:animMotion origin="layout" path="M 3.33333E-6 -1.7164E-6 L -0.4 0.19547 " pathEditMode="relative" rAng="0" ptsTypes="AA">
                                      <p:cBhvr>
                                        <p:cTn id="262" dur="2000" fill="hold"/>
                                        <p:tgtEl>
                                          <p:spTgt spid="20"/>
                                        </p:tgtEl>
                                        <p:attrNameLst>
                                          <p:attrName>ppt_x</p:attrName>
                                          <p:attrName>ppt_y</p:attrName>
                                        </p:attrNameLst>
                                      </p:cBhvr>
                                      <p:rCtr x="-200" y="98"/>
                                    </p:animMotion>
                                  </p:childTnLst>
                                </p:cTn>
                              </p:par>
                            </p:childTnLst>
                          </p:cTn>
                        </p:par>
                      </p:childTnLst>
                    </p:cTn>
                  </p:par>
                  <p:par>
                    <p:cTn id="263" fill="hold">
                      <p:stCondLst>
                        <p:cond delay="indefinite"/>
                      </p:stCondLst>
                      <p:childTnLst>
                        <p:par>
                          <p:cTn id="264" fill="hold">
                            <p:stCondLst>
                              <p:cond delay="0"/>
                            </p:stCondLst>
                            <p:childTnLst>
                              <p:par>
                                <p:cTn id="265" presetID="0" presetClass="path" presetSubtype="0" accel="50000" decel="50000" fill="hold" grpId="6" nodeType="clickEffect">
                                  <p:stCondLst>
                                    <p:cond delay="0"/>
                                  </p:stCondLst>
                                  <p:childTnLst>
                                    <p:animMotion origin="layout" path="M 0.34861 -1.11111E-6 L 0.42361 -1.11111E-6 " pathEditMode="relative" rAng="0" ptsTypes="AA">
                                      <p:cBhvr>
                                        <p:cTn id="266" dur="2000" fill="hold"/>
                                        <p:tgtEl>
                                          <p:spTgt spid="16"/>
                                        </p:tgtEl>
                                        <p:attrNameLst>
                                          <p:attrName>ppt_x</p:attrName>
                                          <p:attrName>ppt_y</p:attrName>
                                        </p:attrNameLst>
                                      </p:cBhvr>
                                      <p:rCtr x="38" y="0"/>
                                    </p:animMotion>
                                  </p:childTnLst>
                                </p:cTn>
                              </p:par>
                              <p:par>
                                <p:cTn id="267" presetID="1" presetClass="emph" presetSubtype="2" fill="hold" nodeType="withEffect">
                                  <p:stCondLst>
                                    <p:cond delay="0"/>
                                  </p:stCondLst>
                                  <p:childTnLst>
                                    <p:animClr clrSpc="rgb" dir="cw">
                                      <p:cBhvr>
                                        <p:cTn id="268" dur="2000" fill="hold"/>
                                        <p:tgtEl>
                                          <p:spTgt spid="13"/>
                                        </p:tgtEl>
                                        <p:attrNameLst>
                                          <p:attrName>fillcolor</p:attrName>
                                        </p:attrNameLst>
                                      </p:cBhvr>
                                      <p:to>
                                        <a:schemeClr val="hlink"/>
                                      </p:to>
                                    </p:animClr>
                                    <p:set>
                                      <p:cBhvr>
                                        <p:cTn id="269" dur="2000" fill="hold"/>
                                        <p:tgtEl>
                                          <p:spTgt spid="13"/>
                                        </p:tgtEl>
                                        <p:attrNameLst>
                                          <p:attrName>fill.type</p:attrName>
                                        </p:attrNameLst>
                                      </p:cBhvr>
                                      <p:to>
                                        <p:strVal val="solid"/>
                                      </p:to>
                                    </p:set>
                                    <p:set>
                                      <p:cBhvr>
                                        <p:cTn id="270" dur="2000" fill="hold"/>
                                        <p:tgtEl>
                                          <p:spTgt spid="13"/>
                                        </p:tgtEl>
                                        <p:attrNameLst>
                                          <p:attrName>fill.on</p:attrName>
                                        </p:attrNameLst>
                                      </p:cBhvr>
                                      <p:to>
                                        <p:strVal val="true"/>
                                      </p:to>
                                    </p:set>
                                  </p:childTnLst>
                                </p:cTn>
                              </p:par>
                              <p:par>
                                <p:cTn id="271" presetID="1" presetClass="emph" presetSubtype="2" fill="hold" nodeType="withEffect">
                                  <p:stCondLst>
                                    <p:cond delay="0"/>
                                  </p:stCondLst>
                                  <p:childTnLst>
                                    <p:animClr clrSpc="rgb" dir="cw">
                                      <p:cBhvr>
                                        <p:cTn id="272" dur="2000" fill="hold"/>
                                        <p:tgtEl>
                                          <p:spTgt spid="14"/>
                                        </p:tgtEl>
                                        <p:attrNameLst>
                                          <p:attrName>fillcolor</p:attrName>
                                        </p:attrNameLst>
                                      </p:cBhvr>
                                      <p:to>
                                        <a:schemeClr val="accent2"/>
                                      </p:to>
                                    </p:animClr>
                                    <p:set>
                                      <p:cBhvr>
                                        <p:cTn id="273" dur="2000" fill="hold"/>
                                        <p:tgtEl>
                                          <p:spTgt spid="14"/>
                                        </p:tgtEl>
                                        <p:attrNameLst>
                                          <p:attrName>fill.type</p:attrName>
                                        </p:attrNameLst>
                                      </p:cBhvr>
                                      <p:to>
                                        <p:strVal val="solid"/>
                                      </p:to>
                                    </p:set>
                                    <p:set>
                                      <p:cBhvr>
                                        <p:cTn id="274" dur="2000" fill="hold"/>
                                        <p:tgtEl>
                                          <p:spTgt spid="14"/>
                                        </p:tgtEl>
                                        <p:attrNameLst>
                                          <p:attrName>fill.on</p:attrName>
                                        </p:attrNameLst>
                                      </p:cBhvr>
                                      <p:to>
                                        <p:strVal val="true"/>
                                      </p:to>
                                    </p:set>
                                  </p:childTnLst>
                                </p:cTn>
                              </p:par>
                            </p:childTnLst>
                          </p:cTn>
                        </p:par>
                      </p:childTnLst>
                    </p:cTn>
                  </p:par>
                  <p:par>
                    <p:cTn id="275" fill="hold">
                      <p:stCondLst>
                        <p:cond delay="indefinite"/>
                      </p:stCondLst>
                      <p:childTnLst>
                        <p:par>
                          <p:cTn id="276" fill="hold">
                            <p:stCondLst>
                              <p:cond delay="0"/>
                            </p:stCondLst>
                            <p:childTnLst>
                              <p:par>
                                <p:cTn id="277" presetID="3" presetClass="entr" presetSubtype="10" fill="hold" nodeType="clickEffect">
                                  <p:stCondLst>
                                    <p:cond delay="0"/>
                                  </p:stCondLst>
                                  <p:childTnLst>
                                    <p:set>
                                      <p:cBhvr>
                                        <p:cTn id="278" dur="1" fill="hold">
                                          <p:stCondLst>
                                            <p:cond delay="0"/>
                                          </p:stCondLst>
                                        </p:cTn>
                                        <p:tgtEl>
                                          <p:spTgt spid="27"/>
                                        </p:tgtEl>
                                        <p:attrNameLst>
                                          <p:attrName>style.visibility</p:attrName>
                                        </p:attrNameLst>
                                      </p:cBhvr>
                                      <p:to>
                                        <p:strVal val="visible"/>
                                      </p:to>
                                    </p:set>
                                    <p:animEffect transition="in" filter="blinds(horizontal)">
                                      <p:cBhvr>
                                        <p:cTn id="279" dur="500"/>
                                        <p:tgtEl>
                                          <p:spTgt spid="27"/>
                                        </p:tgtEl>
                                      </p:cBhvr>
                                    </p:animEffect>
                                  </p:childTnLst>
                                </p:cTn>
                              </p:par>
                            </p:childTnLst>
                          </p:cTn>
                        </p:par>
                        <p:par>
                          <p:cTn id="280" fill="hold">
                            <p:stCondLst>
                              <p:cond delay="500"/>
                            </p:stCondLst>
                            <p:childTnLst>
                              <p:par>
                                <p:cTn id="281" presetID="4" presetClass="entr" presetSubtype="16" fill="hold" grpId="0" nodeType="afterEffect">
                                  <p:stCondLst>
                                    <p:cond delay="0"/>
                                  </p:stCondLst>
                                  <p:childTnLst>
                                    <p:set>
                                      <p:cBhvr>
                                        <p:cTn id="282" dur="1" fill="hold">
                                          <p:stCondLst>
                                            <p:cond delay="0"/>
                                          </p:stCondLst>
                                        </p:cTn>
                                        <p:tgtEl>
                                          <p:spTgt spid="483"/>
                                        </p:tgtEl>
                                        <p:attrNameLst>
                                          <p:attrName>style.visibility</p:attrName>
                                        </p:attrNameLst>
                                      </p:cBhvr>
                                      <p:to>
                                        <p:strVal val="visible"/>
                                      </p:to>
                                    </p:set>
                                    <p:animEffect transition="in" filter="box(in)">
                                      <p:cBhvr>
                                        <p:cTn id="283" dur="500"/>
                                        <p:tgtEl>
                                          <p:spTgt spid="483"/>
                                        </p:tgtEl>
                                      </p:cBhvr>
                                    </p:animEffect>
                                  </p:childTnLst>
                                </p:cTn>
                              </p:par>
                            </p:childTnLst>
                          </p:cTn>
                        </p:par>
                        <p:par>
                          <p:cTn id="284" fill="hold">
                            <p:stCondLst>
                              <p:cond delay="1000"/>
                            </p:stCondLst>
                            <p:childTnLst>
                              <p:par>
                                <p:cTn id="285" presetID="6" presetClass="emph" presetSubtype="0" fill="hold" nodeType="afterEffect">
                                  <p:stCondLst>
                                    <p:cond delay="0"/>
                                  </p:stCondLst>
                                  <p:childTnLst>
                                    <p:animScale>
                                      <p:cBhvr>
                                        <p:cTn id="286" dur="2000" fill="hold"/>
                                        <p:tgtEl>
                                          <p:spTgt spid="27"/>
                                        </p:tgtEl>
                                      </p:cBhvr>
                                      <p:by x="15000" y="15000"/>
                                    </p:animScale>
                                  </p:childTnLst>
                                </p:cTn>
                              </p:par>
                              <p:par>
                                <p:cTn id="287" presetID="56" presetClass="path" presetSubtype="0" accel="50000" decel="50000" fill="hold" nodeType="withEffect">
                                  <p:stCondLst>
                                    <p:cond delay="0"/>
                                  </p:stCondLst>
                                  <p:childTnLst>
                                    <p:animMotion origin="layout" path="M 3.33333E-6 -1.7164E-6 L -0.225 -0.14874 " pathEditMode="relative" rAng="0" ptsTypes="AA">
                                      <p:cBhvr>
                                        <p:cTn id="288" dur="2000" fill="hold"/>
                                        <p:tgtEl>
                                          <p:spTgt spid="27"/>
                                        </p:tgtEl>
                                        <p:attrNameLst>
                                          <p:attrName>ppt_x</p:attrName>
                                          <p:attrName>ppt_y</p:attrName>
                                        </p:attrNameLst>
                                      </p:cBhvr>
                                      <p:rCtr x="-112" y="-74"/>
                                    </p:animMotion>
                                  </p:childTnLst>
                                </p:cTn>
                              </p:par>
                            </p:childTnLst>
                          </p:cTn>
                        </p:par>
                      </p:childTnLst>
                    </p:cTn>
                  </p:par>
                  <p:par>
                    <p:cTn id="289" fill="hold">
                      <p:stCondLst>
                        <p:cond delay="indefinite"/>
                      </p:stCondLst>
                      <p:childTnLst>
                        <p:par>
                          <p:cTn id="290" fill="hold">
                            <p:stCondLst>
                              <p:cond delay="0"/>
                            </p:stCondLst>
                            <p:childTnLst>
                              <p:par>
                                <p:cTn id="291" presetID="3" presetClass="entr" presetSubtype="10" fill="hold" nodeType="clickEffect">
                                  <p:stCondLst>
                                    <p:cond delay="0"/>
                                  </p:stCondLst>
                                  <p:childTnLst>
                                    <p:set>
                                      <p:cBhvr>
                                        <p:cTn id="292" dur="1" fill="hold">
                                          <p:stCondLst>
                                            <p:cond delay="0"/>
                                          </p:stCondLst>
                                        </p:cTn>
                                        <p:tgtEl>
                                          <p:spTgt spid="21"/>
                                        </p:tgtEl>
                                        <p:attrNameLst>
                                          <p:attrName>style.visibility</p:attrName>
                                        </p:attrNameLst>
                                      </p:cBhvr>
                                      <p:to>
                                        <p:strVal val="visible"/>
                                      </p:to>
                                    </p:set>
                                    <p:animEffect transition="in" filter="blinds(horizontal)">
                                      <p:cBhvr>
                                        <p:cTn id="293" dur="500"/>
                                        <p:tgtEl>
                                          <p:spTgt spid="21"/>
                                        </p:tgtEl>
                                      </p:cBhvr>
                                    </p:animEffect>
                                  </p:childTnLst>
                                </p:cTn>
                              </p:par>
                            </p:childTnLst>
                          </p:cTn>
                        </p:par>
                        <p:par>
                          <p:cTn id="294" fill="hold">
                            <p:stCondLst>
                              <p:cond delay="500"/>
                            </p:stCondLst>
                            <p:childTnLst>
                              <p:par>
                                <p:cTn id="295" presetID="4" presetClass="entr" presetSubtype="16" fill="hold" grpId="0" nodeType="afterEffect">
                                  <p:stCondLst>
                                    <p:cond delay="0"/>
                                  </p:stCondLst>
                                  <p:childTnLst>
                                    <p:set>
                                      <p:cBhvr>
                                        <p:cTn id="296" dur="1" fill="hold">
                                          <p:stCondLst>
                                            <p:cond delay="0"/>
                                          </p:stCondLst>
                                        </p:cTn>
                                        <p:tgtEl>
                                          <p:spTgt spid="44"/>
                                        </p:tgtEl>
                                        <p:attrNameLst>
                                          <p:attrName>style.visibility</p:attrName>
                                        </p:attrNameLst>
                                      </p:cBhvr>
                                      <p:to>
                                        <p:strVal val="visible"/>
                                      </p:to>
                                    </p:set>
                                    <p:animEffect transition="in" filter="box(in)">
                                      <p:cBhvr>
                                        <p:cTn id="297" dur="500"/>
                                        <p:tgtEl>
                                          <p:spTgt spid="44"/>
                                        </p:tgtEl>
                                      </p:cBhvr>
                                    </p:animEffect>
                                  </p:childTnLst>
                                </p:cTn>
                              </p:par>
                            </p:childTnLst>
                          </p:cTn>
                        </p:par>
                        <p:par>
                          <p:cTn id="298" fill="hold">
                            <p:stCondLst>
                              <p:cond delay="1000"/>
                            </p:stCondLst>
                            <p:childTnLst>
                              <p:par>
                                <p:cTn id="299" presetID="6" presetClass="emph" presetSubtype="0" fill="hold" nodeType="afterEffect">
                                  <p:stCondLst>
                                    <p:cond delay="0"/>
                                  </p:stCondLst>
                                  <p:childTnLst>
                                    <p:animScale>
                                      <p:cBhvr>
                                        <p:cTn id="300" dur="2000" fill="hold"/>
                                        <p:tgtEl>
                                          <p:spTgt spid="21"/>
                                        </p:tgtEl>
                                      </p:cBhvr>
                                      <p:by x="15000" y="15000"/>
                                    </p:animScale>
                                  </p:childTnLst>
                                </p:cTn>
                              </p:par>
                              <p:par>
                                <p:cTn id="301" presetID="56" presetClass="path" presetSubtype="0" accel="50000" decel="50000" fill="hold" nodeType="withEffect">
                                  <p:stCondLst>
                                    <p:cond delay="0"/>
                                  </p:stCondLst>
                                  <p:childTnLst>
                                    <p:animMotion origin="layout" path="M 3.33333E-6 -1.7164E-6 L -0.4 0.25098 " pathEditMode="relative" rAng="0" ptsTypes="AA">
                                      <p:cBhvr>
                                        <p:cTn id="302" dur="2000" fill="hold"/>
                                        <p:tgtEl>
                                          <p:spTgt spid="21"/>
                                        </p:tgtEl>
                                        <p:attrNameLst>
                                          <p:attrName>ppt_x</p:attrName>
                                          <p:attrName>ppt_y</p:attrName>
                                        </p:attrNameLst>
                                      </p:cBhvr>
                                      <p:rCtr x="-200" y="125"/>
                                    </p:animMotion>
                                  </p:childTnLst>
                                </p:cTn>
                              </p:par>
                            </p:childTnLst>
                          </p:cTn>
                        </p:par>
                      </p:childTnLst>
                    </p:cTn>
                  </p:par>
                  <p:par>
                    <p:cTn id="303" fill="hold">
                      <p:stCondLst>
                        <p:cond delay="indefinite"/>
                      </p:stCondLst>
                      <p:childTnLst>
                        <p:par>
                          <p:cTn id="304" fill="hold">
                            <p:stCondLst>
                              <p:cond delay="0"/>
                            </p:stCondLst>
                            <p:childTnLst>
                              <p:par>
                                <p:cTn id="305" presetID="3" presetClass="entr" presetSubtype="10" fill="hold" nodeType="clickEffect">
                                  <p:stCondLst>
                                    <p:cond delay="0"/>
                                  </p:stCondLst>
                                  <p:childTnLst>
                                    <p:set>
                                      <p:cBhvr>
                                        <p:cTn id="306" dur="1" fill="hold">
                                          <p:stCondLst>
                                            <p:cond delay="0"/>
                                          </p:stCondLst>
                                        </p:cTn>
                                        <p:tgtEl>
                                          <p:spTgt spid="22"/>
                                        </p:tgtEl>
                                        <p:attrNameLst>
                                          <p:attrName>style.visibility</p:attrName>
                                        </p:attrNameLst>
                                      </p:cBhvr>
                                      <p:to>
                                        <p:strVal val="visible"/>
                                      </p:to>
                                    </p:set>
                                    <p:animEffect transition="in" filter="blinds(horizontal)">
                                      <p:cBhvr>
                                        <p:cTn id="307" dur="500"/>
                                        <p:tgtEl>
                                          <p:spTgt spid="22"/>
                                        </p:tgtEl>
                                      </p:cBhvr>
                                    </p:animEffect>
                                  </p:childTnLst>
                                </p:cTn>
                              </p:par>
                            </p:childTnLst>
                          </p:cTn>
                        </p:par>
                        <p:par>
                          <p:cTn id="308" fill="hold">
                            <p:stCondLst>
                              <p:cond delay="500"/>
                            </p:stCondLst>
                            <p:childTnLst>
                              <p:par>
                                <p:cTn id="309" presetID="4" presetClass="entr" presetSubtype="16" fill="hold" grpId="0" nodeType="afterEffect">
                                  <p:stCondLst>
                                    <p:cond delay="0"/>
                                  </p:stCondLst>
                                  <p:childTnLst>
                                    <p:set>
                                      <p:cBhvr>
                                        <p:cTn id="310" dur="1" fill="hold">
                                          <p:stCondLst>
                                            <p:cond delay="0"/>
                                          </p:stCondLst>
                                        </p:cTn>
                                        <p:tgtEl>
                                          <p:spTgt spid="45"/>
                                        </p:tgtEl>
                                        <p:attrNameLst>
                                          <p:attrName>style.visibility</p:attrName>
                                        </p:attrNameLst>
                                      </p:cBhvr>
                                      <p:to>
                                        <p:strVal val="visible"/>
                                      </p:to>
                                    </p:set>
                                    <p:animEffect transition="in" filter="box(in)">
                                      <p:cBhvr>
                                        <p:cTn id="311" dur="500"/>
                                        <p:tgtEl>
                                          <p:spTgt spid="45"/>
                                        </p:tgtEl>
                                      </p:cBhvr>
                                    </p:animEffect>
                                  </p:childTnLst>
                                </p:cTn>
                              </p:par>
                            </p:childTnLst>
                          </p:cTn>
                        </p:par>
                        <p:par>
                          <p:cTn id="312" fill="hold">
                            <p:stCondLst>
                              <p:cond delay="1000"/>
                            </p:stCondLst>
                            <p:childTnLst>
                              <p:par>
                                <p:cTn id="313" presetID="6" presetClass="emph" presetSubtype="0" fill="hold" nodeType="afterEffect">
                                  <p:stCondLst>
                                    <p:cond delay="0"/>
                                  </p:stCondLst>
                                  <p:childTnLst>
                                    <p:animScale>
                                      <p:cBhvr>
                                        <p:cTn id="314" dur="2000" fill="hold"/>
                                        <p:tgtEl>
                                          <p:spTgt spid="22"/>
                                        </p:tgtEl>
                                      </p:cBhvr>
                                      <p:by x="15000" y="15000"/>
                                    </p:animScale>
                                  </p:childTnLst>
                                </p:cTn>
                              </p:par>
                              <p:par>
                                <p:cTn id="315" presetID="56" presetClass="path" presetSubtype="0" accel="50000" decel="50000" fill="hold" nodeType="withEffect">
                                  <p:stCondLst>
                                    <p:cond delay="0"/>
                                  </p:stCondLst>
                                  <p:childTnLst>
                                    <p:animMotion origin="layout" path="M 3.33333E-6 -1.7164E-6 L -0.4 0.3065 " pathEditMode="relative" rAng="0" ptsTypes="AA">
                                      <p:cBhvr>
                                        <p:cTn id="316" dur="2000" fill="hold"/>
                                        <p:tgtEl>
                                          <p:spTgt spid="22"/>
                                        </p:tgtEl>
                                        <p:attrNameLst>
                                          <p:attrName>ppt_x</p:attrName>
                                          <p:attrName>ppt_y</p:attrName>
                                        </p:attrNameLst>
                                      </p:cBhvr>
                                      <p:rCtr x="-200" y="153"/>
                                    </p:animMotion>
                                  </p:childTnLst>
                                </p:cTn>
                              </p:par>
                            </p:childTnLst>
                          </p:cTn>
                        </p:par>
                      </p:childTnLst>
                    </p:cTn>
                  </p:par>
                  <p:par>
                    <p:cTn id="317" fill="hold">
                      <p:stCondLst>
                        <p:cond delay="indefinite"/>
                      </p:stCondLst>
                      <p:childTnLst>
                        <p:par>
                          <p:cTn id="318" fill="hold">
                            <p:stCondLst>
                              <p:cond delay="0"/>
                            </p:stCondLst>
                            <p:childTnLst>
                              <p:par>
                                <p:cTn id="319" presetID="3" presetClass="entr" presetSubtype="10" fill="hold" nodeType="clickEffect">
                                  <p:stCondLst>
                                    <p:cond delay="0"/>
                                  </p:stCondLst>
                                  <p:childTnLst>
                                    <p:set>
                                      <p:cBhvr>
                                        <p:cTn id="320" dur="1" fill="hold">
                                          <p:stCondLst>
                                            <p:cond delay="0"/>
                                          </p:stCondLst>
                                        </p:cTn>
                                        <p:tgtEl>
                                          <p:spTgt spid="23"/>
                                        </p:tgtEl>
                                        <p:attrNameLst>
                                          <p:attrName>style.visibility</p:attrName>
                                        </p:attrNameLst>
                                      </p:cBhvr>
                                      <p:to>
                                        <p:strVal val="visible"/>
                                      </p:to>
                                    </p:set>
                                    <p:animEffect transition="in" filter="blinds(horizontal)">
                                      <p:cBhvr>
                                        <p:cTn id="321" dur="500"/>
                                        <p:tgtEl>
                                          <p:spTgt spid="23"/>
                                        </p:tgtEl>
                                      </p:cBhvr>
                                    </p:animEffect>
                                  </p:childTnLst>
                                </p:cTn>
                              </p:par>
                            </p:childTnLst>
                          </p:cTn>
                        </p:par>
                        <p:par>
                          <p:cTn id="322" fill="hold">
                            <p:stCondLst>
                              <p:cond delay="500"/>
                            </p:stCondLst>
                            <p:childTnLst>
                              <p:par>
                                <p:cTn id="323" presetID="4" presetClass="entr" presetSubtype="16" fill="hold" grpId="0" nodeType="afterEffect">
                                  <p:stCondLst>
                                    <p:cond delay="0"/>
                                  </p:stCondLst>
                                  <p:childTnLst>
                                    <p:set>
                                      <p:cBhvr>
                                        <p:cTn id="324" dur="1" fill="hold">
                                          <p:stCondLst>
                                            <p:cond delay="0"/>
                                          </p:stCondLst>
                                        </p:cTn>
                                        <p:tgtEl>
                                          <p:spTgt spid="46"/>
                                        </p:tgtEl>
                                        <p:attrNameLst>
                                          <p:attrName>style.visibility</p:attrName>
                                        </p:attrNameLst>
                                      </p:cBhvr>
                                      <p:to>
                                        <p:strVal val="visible"/>
                                      </p:to>
                                    </p:set>
                                    <p:animEffect transition="in" filter="box(in)">
                                      <p:cBhvr>
                                        <p:cTn id="325" dur="500"/>
                                        <p:tgtEl>
                                          <p:spTgt spid="46"/>
                                        </p:tgtEl>
                                      </p:cBhvr>
                                    </p:animEffect>
                                  </p:childTnLst>
                                </p:cTn>
                              </p:par>
                            </p:childTnLst>
                          </p:cTn>
                        </p:par>
                        <p:par>
                          <p:cTn id="326" fill="hold">
                            <p:stCondLst>
                              <p:cond delay="1000"/>
                            </p:stCondLst>
                            <p:childTnLst>
                              <p:par>
                                <p:cTn id="327" presetID="6" presetClass="emph" presetSubtype="0" fill="hold" nodeType="afterEffect">
                                  <p:stCondLst>
                                    <p:cond delay="0"/>
                                  </p:stCondLst>
                                  <p:childTnLst>
                                    <p:animScale>
                                      <p:cBhvr>
                                        <p:cTn id="328" dur="2000" fill="hold"/>
                                        <p:tgtEl>
                                          <p:spTgt spid="23"/>
                                        </p:tgtEl>
                                      </p:cBhvr>
                                      <p:by x="15000" y="15000"/>
                                    </p:animScale>
                                  </p:childTnLst>
                                </p:cTn>
                              </p:par>
                              <p:par>
                                <p:cTn id="329" presetID="56" presetClass="path" presetSubtype="0" accel="50000" decel="50000" fill="hold" nodeType="withEffect">
                                  <p:stCondLst>
                                    <p:cond delay="0"/>
                                  </p:stCondLst>
                                  <p:childTnLst>
                                    <p:animMotion origin="layout" path="M 3.33333E-6 -1.7164E-6 L -0.4 0.36202 " pathEditMode="relative" rAng="0" ptsTypes="AA">
                                      <p:cBhvr>
                                        <p:cTn id="330" dur="2000" fill="hold"/>
                                        <p:tgtEl>
                                          <p:spTgt spid="23"/>
                                        </p:tgtEl>
                                        <p:attrNameLst>
                                          <p:attrName>ppt_x</p:attrName>
                                          <p:attrName>ppt_y</p:attrName>
                                        </p:attrNameLst>
                                      </p:cBhvr>
                                      <p:rCtr x="-200" y="181"/>
                                    </p:animMotion>
                                  </p:childTnLst>
                                </p:cTn>
                              </p:par>
                            </p:childTnLst>
                          </p:cTn>
                        </p:par>
                      </p:childTnLst>
                    </p:cTn>
                  </p:par>
                  <p:par>
                    <p:cTn id="331" fill="hold">
                      <p:stCondLst>
                        <p:cond delay="indefinite"/>
                      </p:stCondLst>
                      <p:childTnLst>
                        <p:par>
                          <p:cTn id="332" fill="hold">
                            <p:stCondLst>
                              <p:cond delay="0"/>
                            </p:stCondLst>
                            <p:childTnLst>
                              <p:par>
                                <p:cTn id="333" presetID="0" presetClass="path" presetSubtype="0" accel="50000" decel="50000" fill="hold" grpId="7" nodeType="clickEffect">
                                  <p:stCondLst>
                                    <p:cond delay="0"/>
                                  </p:stCondLst>
                                  <p:childTnLst>
                                    <p:animMotion origin="layout" path="M 0.42361 -1.11111E-6 L 0.49861 -1.11111E-6 " pathEditMode="relative" rAng="0" ptsTypes="AA">
                                      <p:cBhvr>
                                        <p:cTn id="334" dur="2000" fill="hold"/>
                                        <p:tgtEl>
                                          <p:spTgt spid="16"/>
                                        </p:tgtEl>
                                        <p:attrNameLst>
                                          <p:attrName>ppt_x</p:attrName>
                                          <p:attrName>ppt_y</p:attrName>
                                        </p:attrNameLst>
                                      </p:cBhvr>
                                      <p:rCtr x="38" y="0"/>
                                    </p:animMotion>
                                  </p:childTnLst>
                                </p:cTn>
                              </p:par>
                              <p:par>
                                <p:cTn id="335" presetID="1" presetClass="emph" presetSubtype="2" fill="hold" nodeType="withEffect">
                                  <p:stCondLst>
                                    <p:cond delay="0"/>
                                  </p:stCondLst>
                                  <p:childTnLst>
                                    <p:animClr clrSpc="rgb" dir="cw">
                                      <p:cBhvr>
                                        <p:cTn id="336" dur="2000" fill="hold"/>
                                        <p:tgtEl>
                                          <p:spTgt spid="14"/>
                                        </p:tgtEl>
                                        <p:attrNameLst>
                                          <p:attrName>fillcolor</p:attrName>
                                        </p:attrNameLst>
                                      </p:cBhvr>
                                      <p:to>
                                        <a:schemeClr val="hlink"/>
                                      </p:to>
                                    </p:animClr>
                                    <p:set>
                                      <p:cBhvr>
                                        <p:cTn id="337" dur="2000" fill="hold"/>
                                        <p:tgtEl>
                                          <p:spTgt spid="14"/>
                                        </p:tgtEl>
                                        <p:attrNameLst>
                                          <p:attrName>fill.type</p:attrName>
                                        </p:attrNameLst>
                                      </p:cBhvr>
                                      <p:to>
                                        <p:strVal val="solid"/>
                                      </p:to>
                                    </p:set>
                                    <p:set>
                                      <p:cBhvr>
                                        <p:cTn id="338" dur="2000" fill="hold"/>
                                        <p:tgtEl>
                                          <p:spTgt spid="14"/>
                                        </p:tgtEl>
                                        <p:attrNameLst>
                                          <p:attrName>fill.on</p:attrName>
                                        </p:attrNameLst>
                                      </p:cBhvr>
                                      <p:to>
                                        <p:strVal val="true"/>
                                      </p:to>
                                    </p:set>
                                  </p:childTnLst>
                                </p:cTn>
                              </p:par>
                              <p:par>
                                <p:cTn id="339" presetID="1" presetClass="emph" presetSubtype="2" fill="hold" nodeType="withEffect">
                                  <p:stCondLst>
                                    <p:cond delay="0"/>
                                  </p:stCondLst>
                                  <p:childTnLst>
                                    <p:animClr clrSpc="rgb" dir="cw">
                                      <p:cBhvr>
                                        <p:cTn id="340" dur="2000" fill="hold"/>
                                        <p:tgtEl>
                                          <p:spTgt spid="15"/>
                                        </p:tgtEl>
                                        <p:attrNameLst>
                                          <p:attrName>fillcolor</p:attrName>
                                        </p:attrNameLst>
                                      </p:cBhvr>
                                      <p:to>
                                        <a:schemeClr val="accent2"/>
                                      </p:to>
                                    </p:animClr>
                                    <p:set>
                                      <p:cBhvr>
                                        <p:cTn id="341" dur="2000" fill="hold"/>
                                        <p:tgtEl>
                                          <p:spTgt spid="15"/>
                                        </p:tgtEl>
                                        <p:attrNameLst>
                                          <p:attrName>fill.type</p:attrName>
                                        </p:attrNameLst>
                                      </p:cBhvr>
                                      <p:to>
                                        <p:strVal val="solid"/>
                                      </p:to>
                                    </p:set>
                                    <p:set>
                                      <p:cBhvr>
                                        <p:cTn id="342" dur="2000" fill="hold"/>
                                        <p:tgtEl>
                                          <p:spTgt spid="15"/>
                                        </p:tgtEl>
                                        <p:attrNameLst>
                                          <p:attrName>fill.on</p:attrName>
                                        </p:attrNameLst>
                                      </p:cBhvr>
                                      <p:to>
                                        <p:strVal val="true"/>
                                      </p:to>
                                    </p:set>
                                  </p:childTnLst>
                                </p:cTn>
                              </p:par>
                            </p:childTnLst>
                          </p:cTn>
                        </p:par>
                      </p:childTnLst>
                    </p:cTn>
                  </p:par>
                  <p:par>
                    <p:cTn id="343" fill="hold">
                      <p:stCondLst>
                        <p:cond delay="indefinite"/>
                      </p:stCondLst>
                      <p:childTnLst>
                        <p:par>
                          <p:cTn id="344" fill="hold">
                            <p:stCondLst>
                              <p:cond delay="0"/>
                            </p:stCondLst>
                            <p:childTnLst>
                              <p:par>
                                <p:cTn id="345" presetID="3" presetClass="entr" presetSubtype="10" fill="hold" nodeType="clickEffect">
                                  <p:stCondLst>
                                    <p:cond delay="0"/>
                                  </p:stCondLst>
                                  <p:childTnLst>
                                    <p:set>
                                      <p:cBhvr>
                                        <p:cTn id="346" dur="1" fill="hold">
                                          <p:stCondLst>
                                            <p:cond delay="0"/>
                                          </p:stCondLst>
                                        </p:cTn>
                                        <p:tgtEl>
                                          <p:spTgt spid="28"/>
                                        </p:tgtEl>
                                        <p:attrNameLst>
                                          <p:attrName>style.visibility</p:attrName>
                                        </p:attrNameLst>
                                      </p:cBhvr>
                                      <p:to>
                                        <p:strVal val="visible"/>
                                      </p:to>
                                    </p:set>
                                    <p:animEffect transition="in" filter="blinds(horizontal)">
                                      <p:cBhvr>
                                        <p:cTn id="347" dur="500"/>
                                        <p:tgtEl>
                                          <p:spTgt spid="28"/>
                                        </p:tgtEl>
                                      </p:cBhvr>
                                    </p:animEffect>
                                  </p:childTnLst>
                                </p:cTn>
                              </p:par>
                            </p:childTnLst>
                          </p:cTn>
                        </p:par>
                        <p:par>
                          <p:cTn id="348" fill="hold">
                            <p:stCondLst>
                              <p:cond delay="500"/>
                            </p:stCondLst>
                            <p:childTnLst>
                              <p:par>
                                <p:cTn id="349" presetID="4" presetClass="entr" presetSubtype="16" fill="hold" grpId="0" nodeType="afterEffect">
                                  <p:stCondLst>
                                    <p:cond delay="0"/>
                                  </p:stCondLst>
                                  <p:childTnLst>
                                    <p:set>
                                      <p:cBhvr>
                                        <p:cTn id="350" dur="1" fill="hold">
                                          <p:stCondLst>
                                            <p:cond delay="0"/>
                                          </p:stCondLst>
                                        </p:cTn>
                                        <p:tgtEl>
                                          <p:spTgt spid="515"/>
                                        </p:tgtEl>
                                        <p:attrNameLst>
                                          <p:attrName>style.visibility</p:attrName>
                                        </p:attrNameLst>
                                      </p:cBhvr>
                                      <p:to>
                                        <p:strVal val="visible"/>
                                      </p:to>
                                    </p:set>
                                    <p:animEffect transition="in" filter="box(in)">
                                      <p:cBhvr>
                                        <p:cTn id="351" dur="500"/>
                                        <p:tgtEl>
                                          <p:spTgt spid="515"/>
                                        </p:tgtEl>
                                      </p:cBhvr>
                                    </p:animEffect>
                                  </p:childTnLst>
                                </p:cTn>
                              </p:par>
                            </p:childTnLst>
                          </p:cTn>
                        </p:par>
                        <p:par>
                          <p:cTn id="352" fill="hold">
                            <p:stCondLst>
                              <p:cond delay="1000"/>
                            </p:stCondLst>
                            <p:childTnLst>
                              <p:par>
                                <p:cTn id="353" presetID="6" presetClass="emph" presetSubtype="0" fill="hold" nodeType="afterEffect">
                                  <p:stCondLst>
                                    <p:cond delay="0"/>
                                  </p:stCondLst>
                                  <p:childTnLst>
                                    <p:animScale>
                                      <p:cBhvr>
                                        <p:cTn id="354" dur="2000" fill="hold"/>
                                        <p:tgtEl>
                                          <p:spTgt spid="28"/>
                                        </p:tgtEl>
                                      </p:cBhvr>
                                      <p:by x="15000" y="15000"/>
                                    </p:animScale>
                                  </p:childTnLst>
                                </p:cTn>
                              </p:par>
                              <p:par>
                                <p:cTn id="355" presetID="56" presetClass="path" presetSubtype="0" accel="50000" decel="50000" fill="hold" nodeType="withEffect">
                                  <p:stCondLst>
                                    <p:cond delay="0"/>
                                  </p:stCondLst>
                                  <p:childTnLst>
                                    <p:animMotion origin="layout" path="M 3.33333E-6 -1.7164E-6 L -0.225 0.08443 " pathEditMode="relative" rAng="0" ptsTypes="AA">
                                      <p:cBhvr>
                                        <p:cTn id="356" dur="2000" fill="hold"/>
                                        <p:tgtEl>
                                          <p:spTgt spid="28"/>
                                        </p:tgtEl>
                                        <p:attrNameLst>
                                          <p:attrName>ppt_x</p:attrName>
                                          <p:attrName>ppt_y</p:attrName>
                                        </p:attrNameLst>
                                      </p:cBhvr>
                                      <p:rCtr x="-112" y="42"/>
                                    </p:animMotion>
                                  </p:childTnLst>
                                </p:cTn>
                              </p:par>
                            </p:childTnLst>
                          </p:cTn>
                        </p:par>
                      </p:childTnLst>
                    </p:cTn>
                  </p:par>
                  <p:par>
                    <p:cTn id="357" fill="hold">
                      <p:stCondLst>
                        <p:cond delay="indefinite"/>
                      </p:stCondLst>
                      <p:childTnLst>
                        <p:par>
                          <p:cTn id="358" fill="hold">
                            <p:stCondLst>
                              <p:cond delay="0"/>
                            </p:stCondLst>
                            <p:childTnLst>
                              <p:par>
                                <p:cTn id="359" presetID="2" presetClass="entr" presetSubtype="1" fill="hold" grpId="0" nodeType="clickEffect">
                                  <p:stCondLst>
                                    <p:cond delay="0"/>
                                  </p:stCondLst>
                                  <p:childTnLst>
                                    <p:set>
                                      <p:cBhvr>
                                        <p:cTn id="360" dur="1" fill="hold">
                                          <p:stCondLst>
                                            <p:cond delay="0"/>
                                          </p:stCondLst>
                                        </p:cTn>
                                        <p:tgtEl>
                                          <p:spTgt spid="300"/>
                                        </p:tgtEl>
                                        <p:attrNameLst>
                                          <p:attrName>style.visibility</p:attrName>
                                        </p:attrNameLst>
                                      </p:cBhvr>
                                      <p:to>
                                        <p:strVal val="visible"/>
                                      </p:to>
                                    </p:set>
                                    <p:anim calcmode="lin" valueType="num">
                                      <p:cBhvr additive="base">
                                        <p:cTn id="361" dur="500" fill="hold"/>
                                        <p:tgtEl>
                                          <p:spTgt spid="300"/>
                                        </p:tgtEl>
                                        <p:attrNameLst>
                                          <p:attrName>ppt_x</p:attrName>
                                        </p:attrNameLst>
                                      </p:cBhvr>
                                      <p:tavLst>
                                        <p:tav tm="0">
                                          <p:val>
                                            <p:strVal val="#ppt_x"/>
                                          </p:val>
                                        </p:tav>
                                        <p:tav tm="100000">
                                          <p:val>
                                            <p:strVal val="#ppt_x"/>
                                          </p:val>
                                        </p:tav>
                                      </p:tavLst>
                                    </p:anim>
                                    <p:anim calcmode="lin" valueType="num">
                                      <p:cBhvr additive="base">
                                        <p:cTn id="362" dur="500" fill="hold"/>
                                        <p:tgtEl>
                                          <p:spTgt spid="300"/>
                                        </p:tgtEl>
                                        <p:attrNameLst>
                                          <p:attrName>ppt_y</p:attrName>
                                        </p:attrNameLst>
                                      </p:cBhvr>
                                      <p:tavLst>
                                        <p:tav tm="0">
                                          <p:val>
                                            <p:strVal val="0-#ppt_h/2"/>
                                          </p:val>
                                        </p:tav>
                                        <p:tav tm="100000">
                                          <p:val>
                                            <p:strVal val="#ppt_y"/>
                                          </p:val>
                                        </p:tav>
                                      </p:tavLst>
                                    </p:anim>
                                  </p:childTnLst>
                                </p:cTn>
                              </p:par>
                            </p:childTnLst>
                          </p:cTn>
                        </p:par>
                        <p:par>
                          <p:cTn id="363" fill="hold">
                            <p:stCondLst>
                              <p:cond delay="500"/>
                            </p:stCondLst>
                            <p:childTnLst>
                              <p:par>
                                <p:cTn id="364" presetID="2" presetClass="entr" presetSubtype="1" fill="hold" grpId="0" nodeType="afterEffect">
                                  <p:stCondLst>
                                    <p:cond delay="0"/>
                                  </p:stCondLst>
                                  <p:childTnLst>
                                    <p:set>
                                      <p:cBhvr>
                                        <p:cTn id="365" dur="1" fill="hold">
                                          <p:stCondLst>
                                            <p:cond delay="0"/>
                                          </p:stCondLst>
                                        </p:cTn>
                                        <p:tgtEl>
                                          <p:spTgt spid="301"/>
                                        </p:tgtEl>
                                        <p:attrNameLst>
                                          <p:attrName>style.visibility</p:attrName>
                                        </p:attrNameLst>
                                      </p:cBhvr>
                                      <p:to>
                                        <p:strVal val="visible"/>
                                      </p:to>
                                    </p:set>
                                    <p:anim calcmode="lin" valueType="num">
                                      <p:cBhvr additive="base">
                                        <p:cTn id="366" dur="500" fill="hold"/>
                                        <p:tgtEl>
                                          <p:spTgt spid="301"/>
                                        </p:tgtEl>
                                        <p:attrNameLst>
                                          <p:attrName>ppt_x</p:attrName>
                                        </p:attrNameLst>
                                      </p:cBhvr>
                                      <p:tavLst>
                                        <p:tav tm="0">
                                          <p:val>
                                            <p:strVal val="#ppt_x"/>
                                          </p:val>
                                        </p:tav>
                                        <p:tav tm="100000">
                                          <p:val>
                                            <p:strVal val="#ppt_x"/>
                                          </p:val>
                                        </p:tav>
                                      </p:tavLst>
                                    </p:anim>
                                    <p:anim calcmode="lin" valueType="num">
                                      <p:cBhvr additive="base">
                                        <p:cTn id="367" dur="500" fill="hold"/>
                                        <p:tgtEl>
                                          <p:spTgt spid="301"/>
                                        </p:tgtEl>
                                        <p:attrNameLst>
                                          <p:attrName>ppt_y</p:attrName>
                                        </p:attrNameLst>
                                      </p:cBhvr>
                                      <p:tavLst>
                                        <p:tav tm="0">
                                          <p:val>
                                            <p:strVal val="0-#ppt_h/2"/>
                                          </p:val>
                                        </p:tav>
                                        <p:tav tm="100000">
                                          <p:val>
                                            <p:strVal val="#ppt_y"/>
                                          </p:val>
                                        </p:tav>
                                      </p:tavLst>
                                    </p:anim>
                                  </p:childTnLst>
                                </p:cTn>
                              </p:par>
                            </p:childTnLst>
                          </p:cTn>
                        </p:par>
                        <p:par>
                          <p:cTn id="368" fill="hold">
                            <p:stCondLst>
                              <p:cond delay="1000"/>
                            </p:stCondLst>
                            <p:childTnLst>
                              <p:par>
                                <p:cTn id="369" presetID="2" presetClass="entr" presetSubtype="1" fill="hold" grpId="0" nodeType="afterEffect">
                                  <p:stCondLst>
                                    <p:cond delay="0"/>
                                  </p:stCondLst>
                                  <p:childTnLst>
                                    <p:set>
                                      <p:cBhvr>
                                        <p:cTn id="370" dur="1" fill="hold">
                                          <p:stCondLst>
                                            <p:cond delay="0"/>
                                          </p:stCondLst>
                                        </p:cTn>
                                        <p:tgtEl>
                                          <p:spTgt spid="302"/>
                                        </p:tgtEl>
                                        <p:attrNameLst>
                                          <p:attrName>style.visibility</p:attrName>
                                        </p:attrNameLst>
                                      </p:cBhvr>
                                      <p:to>
                                        <p:strVal val="visible"/>
                                      </p:to>
                                    </p:set>
                                    <p:anim calcmode="lin" valueType="num">
                                      <p:cBhvr additive="base">
                                        <p:cTn id="371" dur="500" fill="hold"/>
                                        <p:tgtEl>
                                          <p:spTgt spid="302"/>
                                        </p:tgtEl>
                                        <p:attrNameLst>
                                          <p:attrName>ppt_x</p:attrName>
                                        </p:attrNameLst>
                                      </p:cBhvr>
                                      <p:tavLst>
                                        <p:tav tm="0">
                                          <p:val>
                                            <p:strVal val="#ppt_x"/>
                                          </p:val>
                                        </p:tav>
                                        <p:tav tm="100000">
                                          <p:val>
                                            <p:strVal val="#ppt_x"/>
                                          </p:val>
                                        </p:tav>
                                      </p:tavLst>
                                    </p:anim>
                                    <p:anim calcmode="lin" valueType="num">
                                      <p:cBhvr additive="base">
                                        <p:cTn id="372" dur="500" fill="hold"/>
                                        <p:tgtEl>
                                          <p:spTgt spid="302"/>
                                        </p:tgtEl>
                                        <p:attrNameLst>
                                          <p:attrName>ppt_y</p:attrName>
                                        </p:attrNameLst>
                                      </p:cBhvr>
                                      <p:tavLst>
                                        <p:tav tm="0">
                                          <p:val>
                                            <p:strVal val="0-#ppt_h/2"/>
                                          </p:val>
                                        </p:tav>
                                        <p:tav tm="100000">
                                          <p:val>
                                            <p:strVal val="#ppt_y"/>
                                          </p:val>
                                        </p:tav>
                                      </p:tavLst>
                                    </p:anim>
                                  </p:childTnLst>
                                </p:cTn>
                              </p:par>
                            </p:childTnLst>
                          </p:cTn>
                        </p:par>
                        <p:par>
                          <p:cTn id="373" fill="hold">
                            <p:stCondLst>
                              <p:cond delay="1500"/>
                            </p:stCondLst>
                            <p:childTnLst>
                              <p:par>
                                <p:cTn id="374" presetID="2" presetClass="entr" presetSubtype="1" fill="hold" grpId="0" nodeType="afterEffect">
                                  <p:stCondLst>
                                    <p:cond delay="0"/>
                                  </p:stCondLst>
                                  <p:childTnLst>
                                    <p:set>
                                      <p:cBhvr>
                                        <p:cTn id="375" dur="1" fill="hold">
                                          <p:stCondLst>
                                            <p:cond delay="0"/>
                                          </p:stCondLst>
                                        </p:cTn>
                                        <p:tgtEl>
                                          <p:spTgt spid="303"/>
                                        </p:tgtEl>
                                        <p:attrNameLst>
                                          <p:attrName>style.visibility</p:attrName>
                                        </p:attrNameLst>
                                      </p:cBhvr>
                                      <p:to>
                                        <p:strVal val="visible"/>
                                      </p:to>
                                    </p:set>
                                    <p:anim calcmode="lin" valueType="num">
                                      <p:cBhvr additive="base">
                                        <p:cTn id="376" dur="500" fill="hold"/>
                                        <p:tgtEl>
                                          <p:spTgt spid="303"/>
                                        </p:tgtEl>
                                        <p:attrNameLst>
                                          <p:attrName>ppt_x</p:attrName>
                                        </p:attrNameLst>
                                      </p:cBhvr>
                                      <p:tavLst>
                                        <p:tav tm="0">
                                          <p:val>
                                            <p:strVal val="#ppt_x"/>
                                          </p:val>
                                        </p:tav>
                                        <p:tav tm="100000">
                                          <p:val>
                                            <p:strVal val="#ppt_x"/>
                                          </p:val>
                                        </p:tav>
                                      </p:tavLst>
                                    </p:anim>
                                    <p:anim calcmode="lin" valueType="num">
                                      <p:cBhvr additive="base">
                                        <p:cTn id="377" dur="500" fill="hold"/>
                                        <p:tgtEl>
                                          <p:spTgt spid="303"/>
                                        </p:tgtEl>
                                        <p:attrNameLst>
                                          <p:attrName>ppt_y</p:attrName>
                                        </p:attrNameLst>
                                      </p:cBhvr>
                                      <p:tavLst>
                                        <p:tav tm="0">
                                          <p:val>
                                            <p:strVal val="0-#ppt_h/2"/>
                                          </p:val>
                                        </p:tav>
                                        <p:tav tm="100000">
                                          <p:val>
                                            <p:strVal val="#ppt_y"/>
                                          </p:val>
                                        </p:tav>
                                      </p:tavLst>
                                    </p:anim>
                                  </p:childTnLst>
                                </p:cTn>
                              </p:par>
                            </p:childTnLst>
                          </p:cTn>
                        </p:par>
                        <p:par>
                          <p:cTn id="378" fill="hold">
                            <p:stCondLst>
                              <p:cond delay="2000"/>
                            </p:stCondLst>
                            <p:childTnLst>
                              <p:par>
                                <p:cTn id="379" presetID="2" presetClass="entr" presetSubtype="1" fill="hold" grpId="0" nodeType="afterEffect">
                                  <p:stCondLst>
                                    <p:cond delay="0"/>
                                  </p:stCondLst>
                                  <p:childTnLst>
                                    <p:set>
                                      <p:cBhvr>
                                        <p:cTn id="380" dur="1" fill="hold">
                                          <p:stCondLst>
                                            <p:cond delay="0"/>
                                          </p:stCondLst>
                                        </p:cTn>
                                        <p:tgtEl>
                                          <p:spTgt spid="304"/>
                                        </p:tgtEl>
                                        <p:attrNameLst>
                                          <p:attrName>style.visibility</p:attrName>
                                        </p:attrNameLst>
                                      </p:cBhvr>
                                      <p:to>
                                        <p:strVal val="visible"/>
                                      </p:to>
                                    </p:set>
                                    <p:anim calcmode="lin" valueType="num">
                                      <p:cBhvr additive="base">
                                        <p:cTn id="381" dur="500" fill="hold"/>
                                        <p:tgtEl>
                                          <p:spTgt spid="304"/>
                                        </p:tgtEl>
                                        <p:attrNameLst>
                                          <p:attrName>ppt_x</p:attrName>
                                        </p:attrNameLst>
                                      </p:cBhvr>
                                      <p:tavLst>
                                        <p:tav tm="0">
                                          <p:val>
                                            <p:strVal val="#ppt_x"/>
                                          </p:val>
                                        </p:tav>
                                        <p:tav tm="100000">
                                          <p:val>
                                            <p:strVal val="#ppt_x"/>
                                          </p:val>
                                        </p:tav>
                                      </p:tavLst>
                                    </p:anim>
                                    <p:anim calcmode="lin" valueType="num">
                                      <p:cBhvr additive="base">
                                        <p:cTn id="382" dur="500" fill="hold"/>
                                        <p:tgtEl>
                                          <p:spTgt spid="304"/>
                                        </p:tgtEl>
                                        <p:attrNameLst>
                                          <p:attrName>ppt_y</p:attrName>
                                        </p:attrNameLst>
                                      </p:cBhvr>
                                      <p:tavLst>
                                        <p:tav tm="0">
                                          <p:val>
                                            <p:strVal val="0-#ppt_h/2"/>
                                          </p:val>
                                        </p:tav>
                                        <p:tav tm="100000">
                                          <p:val>
                                            <p:strVal val="#ppt_y"/>
                                          </p:val>
                                        </p:tav>
                                      </p:tavLst>
                                    </p:anim>
                                  </p:childTnLst>
                                </p:cTn>
                              </p:par>
                            </p:childTnLst>
                          </p:cTn>
                        </p:par>
                        <p:par>
                          <p:cTn id="383" fill="hold">
                            <p:stCondLst>
                              <p:cond delay="2500"/>
                            </p:stCondLst>
                            <p:childTnLst>
                              <p:par>
                                <p:cTn id="384" presetID="2" presetClass="entr" presetSubtype="1" fill="hold" grpId="0" nodeType="afterEffect">
                                  <p:stCondLst>
                                    <p:cond delay="0"/>
                                  </p:stCondLst>
                                  <p:childTnLst>
                                    <p:set>
                                      <p:cBhvr>
                                        <p:cTn id="385" dur="1" fill="hold">
                                          <p:stCondLst>
                                            <p:cond delay="0"/>
                                          </p:stCondLst>
                                        </p:cTn>
                                        <p:tgtEl>
                                          <p:spTgt spid="305"/>
                                        </p:tgtEl>
                                        <p:attrNameLst>
                                          <p:attrName>style.visibility</p:attrName>
                                        </p:attrNameLst>
                                      </p:cBhvr>
                                      <p:to>
                                        <p:strVal val="visible"/>
                                      </p:to>
                                    </p:set>
                                    <p:anim calcmode="lin" valueType="num">
                                      <p:cBhvr additive="base">
                                        <p:cTn id="386" dur="500" fill="hold"/>
                                        <p:tgtEl>
                                          <p:spTgt spid="305"/>
                                        </p:tgtEl>
                                        <p:attrNameLst>
                                          <p:attrName>ppt_x</p:attrName>
                                        </p:attrNameLst>
                                      </p:cBhvr>
                                      <p:tavLst>
                                        <p:tav tm="0">
                                          <p:val>
                                            <p:strVal val="#ppt_x"/>
                                          </p:val>
                                        </p:tav>
                                        <p:tav tm="100000">
                                          <p:val>
                                            <p:strVal val="#ppt_x"/>
                                          </p:val>
                                        </p:tav>
                                      </p:tavLst>
                                    </p:anim>
                                    <p:anim calcmode="lin" valueType="num">
                                      <p:cBhvr additive="base">
                                        <p:cTn id="387" dur="500" fill="hold"/>
                                        <p:tgtEl>
                                          <p:spTgt spid="305"/>
                                        </p:tgtEl>
                                        <p:attrNameLst>
                                          <p:attrName>ppt_y</p:attrName>
                                        </p:attrNameLst>
                                      </p:cBhvr>
                                      <p:tavLst>
                                        <p:tav tm="0">
                                          <p:val>
                                            <p:strVal val="0-#ppt_h/2"/>
                                          </p:val>
                                        </p:tav>
                                        <p:tav tm="100000">
                                          <p:val>
                                            <p:strVal val="#ppt_y"/>
                                          </p:val>
                                        </p:tav>
                                      </p:tavLst>
                                    </p:anim>
                                  </p:childTnLst>
                                </p:cTn>
                              </p:par>
                            </p:childTnLst>
                          </p:cTn>
                        </p:par>
                        <p:par>
                          <p:cTn id="388" fill="hold">
                            <p:stCondLst>
                              <p:cond delay="3000"/>
                            </p:stCondLst>
                            <p:childTnLst>
                              <p:par>
                                <p:cTn id="389" presetID="3" presetClass="entr" presetSubtype="10" fill="hold" nodeType="afterEffect">
                                  <p:stCondLst>
                                    <p:cond delay="0"/>
                                  </p:stCondLst>
                                  <p:childTnLst>
                                    <p:set>
                                      <p:cBhvr>
                                        <p:cTn id="390" dur="1" fill="hold">
                                          <p:stCondLst>
                                            <p:cond delay="0"/>
                                          </p:stCondLst>
                                        </p:cTn>
                                        <p:tgtEl>
                                          <p:spTgt spid="24"/>
                                        </p:tgtEl>
                                        <p:attrNameLst>
                                          <p:attrName>style.visibility</p:attrName>
                                        </p:attrNameLst>
                                      </p:cBhvr>
                                      <p:to>
                                        <p:strVal val="visible"/>
                                      </p:to>
                                    </p:set>
                                    <p:animEffect transition="in" filter="blinds(horizontal)">
                                      <p:cBhvr>
                                        <p:cTn id="391" dur="500"/>
                                        <p:tgtEl>
                                          <p:spTgt spid="24"/>
                                        </p:tgtEl>
                                      </p:cBhvr>
                                    </p:animEffect>
                                  </p:childTnLst>
                                </p:cTn>
                              </p:par>
                            </p:childTnLst>
                          </p:cTn>
                        </p:par>
                      </p:childTnLst>
                    </p:cTn>
                  </p:par>
                  <p:par>
                    <p:cTn id="392" fill="hold">
                      <p:stCondLst>
                        <p:cond delay="indefinite"/>
                      </p:stCondLst>
                      <p:childTnLst>
                        <p:par>
                          <p:cTn id="393" fill="hold">
                            <p:stCondLst>
                              <p:cond delay="0"/>
                            </p:stCondLst>
                            <p:childTnLst>
                              <p:par>
                                <p:cTn id="394" presetID="1" presetClass="emph" presetSubtype="2" fill="hold" nodeType="clickEffect">
                                  <p:stCondLst>
                                    <p:cond delay="0"/>
                                  </p:stCondLst>
                                  <p:childTnLst>
                                    <p:animClr clrSpc="rgb" dir="cw">
                                      <p:cBhvr>
                                        <p:cTn id="395" dur="1000" fill="hold"/>
                                        <p:tgtEl>
                                          <p:spTgt spid="44"/>
                                        </p:tgtEl>
                                        <p:attrNameLst>
                                          <p:attrName>fillcolor</p:attrName>
                                        </p:attrNameLst>
                                      </p:cBhvr>
                                      <p:to>
                                        <a:srgbClr val="009600"/>
                                      </p:to>
                                    </p:animClr>
                                    <p:set>
                                      <p:cBhvr>
                                        <p:cTn id="396" dur="1000" fill="hold"/>
                                        <p:tgtEl>
                                          <p:spTgt spid="44"/>
                                        </p:tgtEl>
                                        <p:attrNameLst>
                                          <p:attrName>fill.type</p:attrName>
                                        </p:attrNameLst>
                                      </p:cBhvr>
                                      <p:to>
                                        <p:strVal val="solid"/>
                                      </p:to>
                                    </p:set>
                                    <p:set>
                                      <p:cBhvr>
                                        <p:cTn id="397" dur="1000" fill="hold"/>
                                        <p:tgtEl>
                                          <p:spTgt spid="44"/>
                                        </p:tgtEl>
                                        <p:attrNameLst>
                                          <p:attrName>fill.on</p:attrName>
                                        </p:attrNameLst>
                                      </p:cBhvr>
                                      <p:to>
                                        <p:strVal val="true"/>
                                      </p:to>
                                    </p:set>
                                  </p:childTnLst>
                                </p:cTn>
                              </p:par>
                            </p:childTnLst>
                          </p:cTn>
                        </p:par>
                        <p:par>
                          <p:cTn id="398" fill="hold">
                            <p:stCondLst>
                              <p:cond delay="1000"/>
                            </p:stCondLst>
                            <p:childTnLst>
                              <p:par>
                                <p:cTn id="399" presetID="2" presetClass="entr" presetSubtype="4" fill="hold" grpId="0" nodeType="afterEffect">
                                  <p:stCondLst>
                                    <p:cond delay="0"/>
                                  </p:stCondLst>
                                  <p:childTnLst>
                                    <p:set>
                                      <p:cBhvr>
                                        <p:cTn id="400" dur="1" fill="hold">
                                          <p:stCondLst>
                                            <p:cond delay="0"/>
                                          </p:stCondLst>
                                        </p:cTn>
                                        <p:tgtEl>
                                          <p:spTgt spid="317"/>
                                        </p:tgtEl>
                                        <p:attrNameLst>
                                          <p:attrName>style.visibility</p:attrName>
                                        </p:attrNameLst>
                                      </p:cBhvr>
                                      <p:to>
                                        <p:strVal val="visible"/>
                                      </p:to>
                                    </p:set>
                                    <p:anim calcmode="lin" valueType="num">
                                      <p:cBhvr additive="base">
                                        <p:cTn id="401" dur="500" fill="hold"/>
                                        <p:tgtEl>
                                          <p:spTgt spid="317"/>
                                        </p:tgtEl>
                                        <p:attrNameLst>
                                          <p:attrName>ppt_x</p:attrName>
                                        </p:attrNameLst>
                                      </p:cBhvr>
                                      <p:tavLst>
                                        <p:tav tm="0">
                                          <p:val>
                                            <p:strVal val="#ppt_x"/>
                                          </p:val>
                                        </p:tav>
                                        <p:tav tm="100000">
                                          <p:val>
                                            <p:strVal val="#ppt_x"/>
                                          </p:val>
                                        </p:tav>
                                      </p:tavLst>
                                    </p:anim>
                                    <p:anim calcmode="lin" valueType="num">
                                      <p:cBhvr additive="base">
                                        <p:cTn id="402"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par>
                    <p:cTn id="403" fill="hold">
                      <p:stCondLst>
                        <p:cond delay="indefinite"/>
                      </p:stCondLst>
                      <p:childTnLst>
                        <p:par>
                          <p:cTn id="404" fill="hold">
                            <p:stCondLst>
                              <p:cond delay="0"/>
                            </p:stCondLst>
                            <p:childTnLst>
                              <p:par>
                                <p:cTn id="405" presetID="1" presetClass="emph" presetSubtype="2" fill="hold" nodeType="clickEffect">
                                  <p:stCondLst>
                                    <p:cond delay="0"/>
                                  </p:stCondLst>
                                  <p:childTnLst>
                                    <p:animClr clrSpc="rgb" dir="cw">
                                      <p:cBhvr>
                                        <p:cTn id="406" dur="1000" fill="hold"/>
                                        <p:tgtEl>
                                          <p:spTgt spid="45"/>
                                        </p:tgtEl>
                                        <p:attrNameLst>
                                          <p:attrName>fillcolor</p:attrName>
                                        </p:attrNameLst>
                                      </p:cBhvr>
                                      <p:to>
                                        <a:srgbClr val="009600"/>
                                      </p:to>
                                    </p:animClr>
                                    <p:set>
                                      <p:cBhvr>
                                        <p:cTn id="407" dur="1000" fill="hold"/>
                                        <p:tgtEl>
                                          <p:spTgt spid="45"/>
                                        </p:tgtEl>
                                        <p:attrNameLst>
                                          <p:attrName>fill.type</p:attrName>
                                        </p:attrNameLst>
                                      </p:cBhvr>
                                      <p:to>
                                        <p:strVal val="solid"/>
                                      </p:to>
                                    </p:set>
                                    <p:set>
                                      <p:cBhvr>
                                        <p:cTn id="408" dur="1000" fill="hold"/>
                                        <p:tgtEl>
                                          <p:spTgt spid="45"/>
                                        </p:tgtEl>
                                        <p:attrNameLst>
                                          <p:attrName>fill.on</p:attrName>
                                        </p:attrNameLst>
                                      </p:cBhvr>
                                      <p:to>
                                        <p:strVal val="true"/>
                                      </p:to>
                                    </p:set>
                                  </p:childTnLst>
                                </p:cTn>
                              </p:par>
                            </p:childTnLst>
                          </p:cTn>
                        </p:par>
                        <p:par>
                          <p:cTn id="409" fill="hold">
                            <p:stCondLst>
                              <p:cond delay="1000"/>
                            </p:stCondLst>
                            <p:childTnLst>
                              <p:par>
                                <p:cTn id="410" presetID="2" presetClass="entr" presetSubtype="4" fill="hold" grpId="0" nodeType="afterEffect">
                                  <p:stCondLst>
                                    <p:cond delay="0"/>
                                  </p:stCondLst>
                                  <p:childTnLst>
                                    <p:set>
                                      <p:cBhvr>
                                        <p:cTn id="411" dur="1" fill="hold">
                                          <p:stCondLst>
                                            <p:cond delay="0"/>
                                          </p:stCondLst>
                                        </p:cTn>
                                        <p:tgtEl>
                                          <p:spTgt spid="318"/>
                                        </p:tgtEl>
                                        <p:attrNameLst>
                                          <p:attrName>style.visibility</p:attrName>
                                        </p:attrNameLst>
                                      </p:cBhvr>
                                      <p:to>
                                        <p:strVal val="visible"/>
                                      </p:to>
                                    </p:set>
                                    <p:anim calcmode="lin" valueType="num">
                                      <p:cBhvr additive="base">
                                        <p:cTn id="412" dur="500" fill="hold"/>
                                        <p:tgtEl>
                                          <p:spTgt spid="318"/>
                                        </p:tgtEl>
                                        <p:attrNameLst>
                                          <p:attrName>ppt_x</p:attrName>
                                        </p:attrNameLst>
                                      </p:cBhvr>
                                      <p:tavLst>
                                        <p:tav tm="0">
                                          <p:val>
                                            <p:strVal val="#ppt_x"/>
                                          </p:val>
                                        </p:tav>
                                        <p:tav tm="100000">
                                          <p:val>
                                            <p:strVal val="#ppt_x"/>
                                          </p:val>
                                        </p:tav>
                                      </p:tavLst>
                                    </p:anim>
                                    <p:anim calcmode="lin" valueType="num">
                                      <p:cBhvr additive="base">
                                        <p:cTn id="413"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par>
                    <p:cTn id="414" fill="hold">
                      <p:stCondLst>
                        <p:cond delay="indefinite"/>
                      </p:stCondLst>
                      <p:childTnLst>
                        <p:par>
                          <p:cTn id="415" fill="hold">
                            <p:stCondLst>
                              <p:cond delay="0"/>
                            </p:stCondLst>
                            <p:childTnLst>
                              <p:par>
                                <p:cTn id="416" presetID="1" presetClass="emph" presetSubtype="2" fill="hold" nodeType="clickEffect">
                                  <p:stCondLst>
                                    <p:cond delay="0"/>
                                  </p:stCondLst>
                                  <p:childTnLst>
                                    <p:animClr clrSpc="rgb" dir="cw">
                                      <p:cBhvr>
                                        <p:cTn id="417" dur="1000" fill="hold"/>
                                        <p:tgtEl>
                                          <p:spTgt spid="46"/>
                                        </p:tgtEl>
                                        <p:attrNameLst>
                                          <p:attrName>fillcolor</p:attrName>
                                        </p:attrNameLst>
                                      </p:cBhvr>
                                      <p:to>
                                        <a:srgbClr val="009600"/>
                                      </p:to>
                                    </p:animClr>
                                    <p:set>
                                      <p:cBhvr>
                                        <p:cTn id="418" dur="1000" fill="hold"/>
                                        <p:tgtEl>
                                          <p:spTgt spid="46"/>
                                        </p:tgtEl>
                                        <p:attrNameLst>
                                          <p:attrName>fill.type</p:attrName>
                                        </p:attrNameLst>
                                      </p:cBhvr>
                                      <p:to>
                                        <p:strVal val="solid"/>
                                      </p:to>
                                    </p:set>
                                    <p:set>
                                      <p:cBhvr>
                                        <p:cTn id="419" dur="1000" fill="hold"/>
                                        <p:tgtEl>
                                          <p:spTgt spid="46"/>
                                        </p:tgtEl>
                                        <p:attrNameLst>
                                          <p:attrName>fill.on</p:attrName>
                                        </p:attrNameLst>
                                      </p:cBhvr>
                                      <p:to>
                                        <p:strVal val="true"/>
                                      </p:to>
                                    </p:set>
                                  </p:childTnLst>
                                </p:cTn>
                              </p:par>
                            </p:childTnLst>
                          </p:cTn>
                        </p:par>
                        <p:par>
                          <p:cTn id="420" fill="hold">
                            <p:stCondLst>
                              <p:cond delay="1000"/>
                            </p:stCondLst>
                            <p:childTnLst>
                              <p:par>
                                <p:cTn id="421" presetID="2" presetClass="entr" presetSubtype="4" fill="hold" grpId="0" nodeType="afterEffect">
                                  <p:stCondLst>
                                    <p:cond delay="0"/>
                                  </p:stCondLst>
                                  <p:childTnLst>
                                    <p:set>
                                      <p:cBhvr>
                                        <p:cTn id="422" dur="1" fill="hold">
                                          <p:stCondLst>
                                            <p:cond delay="0"/>
                                          </p:stCondLst>
                                        </p:cTn>
                                        <p:tgtEl>
                                          <p:spTgt spid="319"/>
                                        </p:tgtEl>
                                        <p:attrNameLst>
                                          <p:attrName>style.visibility</p:attrName>
                                        </p:attrNameLst>
                                      </p:cBhvr>
                                      <p:to>
                                        <p:strVal val="visible"/>
                                      </p:to>
                                    </p:set>
                                    <p:anim calcmode="lin" valueType="num">
                                      <p:cBhvr additive="base">
                                        <p:cTn id="423" dur="500" fill="hold"/>
                                        <p:tgtEl>
                                          <p:spTgt spid="319"/>
                                        </p:tgtEl>
                                        <p:attrNameLst>
                                          <p:attrName>ppt_x</p:attrName>
                                        </p:attrNameLst>
                                      </p:cBhvr>
                                      <p:tavLst>
                                        <p:tav tm="0">
                                          <p:val>
                                            <p:strVal val="#ppt_x"/>
                                          </p:val>
                                        </p:tav>
                                        <p:tav tm="100000">
                                          <p:val>
                                            <p:strVal val="#ppt_x"/>
                                          </p:val>
                                        </p:tav>
                                      </p:tavLst>
                                    </p:anim>
                                    <p:anim calcmode="lin" valueType="num">
                                      <p:cBhvr additive="base">
                                        <p:cTn id="424" dur="500" fill="hold"/>
                                        <p:tgtEl>
                                          <p:spTgt spid="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4" grpId="0" animBg="1"/>
      <p:bldP spid="15" grpId="0" animBg="1"/>
      <p:bldP spid="16" grpId="0" animBg="1"/>
      <p:bldP spid="16" grpId="1" animBg="1"/>
      <p:bldP spid="16" grpId="2" animBg="1"/>
      <p:bldP spid="16" grpId="3" animBg="1"/>
      <p:bldP spid="16" grpId="4" animBg="1"/>
      <p:bldP spid="16" grpId="5" animBg="1"/>
      <p:bldP spid="16" grpId="6" animBg="1"/>
      <p:bldP spid="16" grpId="7" animBg="1"/>
      <p:bldP spid="31" grpId="0" animBg="1"/>
      <p:bldP spid="3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300" grpId="0" animBg="1"/>
      <p:bldP spid="301" grpId="0" animBg="1"/>
      <p:bldP spid="302" grpId="0" animBg="1"/>
      <p:bldP spid="303" grpId="0" animBg="1"/>
      <p:bldP spid="304" grpId="0" animBg="1"/>
      <p:bldP spid="305" grpId="0" animBg="1"/>
      <p:bldP spid="481" grpId="0" animBg="1"/>
      <p:bldP spid="482" grpId="0" animBg="1"/>
      <p:bldP spid="483" grpId="0" animBg="1"/>
      <p:bldP spid="515" grpId="0" animBg="1"/>
      <p:bldP spid="317" grpId="0" animBg="1"/>
      <p:bldP spid="318" grpId="0" animBg="1"/>
      <p:bldP spid="319" grpId="0" animBg="1"/>
      <p:bldP spid="21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a:solidFill>
                  <a:srgbClr val="173361"/>
                </a:solidFill>
                <a:latin typeface="MarkPro-Bold"/>
              </a:rPr>
              <a:t>The Problem</a:t>
            </a:r>
          </a:p>
          <a:p>
            <a:pPr marL="630936" lvl="2" indent="0" algn="l" rtl="0">
              <a:buNone/>
            </a:pPr>
            <a:r>
              <a:rPr lang="en-US" sz="2000" dirty="0">
                <a:solidFill>
                  <a:srgbClr val="000000"/>
                </a:solidFill>
                <a:latin typeface="MarkPro-NarrowBook"/>
              </a:rPr>
              <a:t>The processing time, latency, and resource consumption of the CEP execution grows </a:t>
            </a:r>
            <a:r>
              <a:rPr lang="en-US" sz="2000" b="1" dirty="0">
                <a:solidFill>
                  <a:srgbClr val="000000"/>
                </a:solidFill>
                <a:latin typeface="MarkPro-NarrowBook"/>
              </a:rPr>
              <a:t>exponentially</a:t>
            </a:r>
            <a:r>
              <a:rPr lang="en-US" sz="2000" dirty="0">
                <a:solidFill>
                  <a:srgbClr val="000000"/>
                </a:solidFill>
                <a:latin typeface="MarkPro-NarrowBook"/>
              </a:rPr>
              <a:t> with the </a:t>
            </a:r>
            <a:r>
              <a:rPr lang="en-US" sz="2000" b="1" dirty="0">
                <a:solidFill>
                  <a:srgbClr val="000000"/>
                </a:solidFill>
                <a:latin typeface="MarkPro-NarrowBook"/>
              </a:rPr>
              <a:t>length of the pattern </a:t>
            </a:r>
            <a:r>
              <a:rPr lang="en-US" sz="2000" dirty="0">
                <a:solidFill>
                  <a:srgbClr val="000000"/>
                </a:solidFill>
                <a:latin typeface="MarkPro-NarrowBook"/>
              </a:rPr>
              <a:t>being detected. The main factor contributing to this growth is the need to explicitly examine many sets of events to determine whether they comprise valid pattern matches. Complexity and space are </a:t>
            </a:r>
            <a:r>
              <a:rPr lang="en-US" sz="2000" b="1" dirty="0">
                <a:solidFill>
                  <a:srgbClr val="000000"/>
                </a:solidFill>
                <a:latin typeface="MarkPro-NarrowBook"/>
              </a:rPr>
              <a:t>crucial performance bottlenecks.</a:t>
            </a:r>
          </a:p>
          <a:p>
            <a:pPr marL="630936" lvl="2" indent="0" algn="l" rtl="0">
              <a:buNone/>
            </a:pPr>
            <a:endParaRPr lang="en-US" sz="1050" dirty="0">
              <a:effectLst/>
              <a:latin typeface="Helvetica" pitchFamily="2" charset="0"/>
            </a:endParaRPr>
          </a:p>
          <a:p>
            <a:pPr marL="630936" lvl="2" indent="0" algn="l" rtl="0">
              <a:buNone/>
            </a:pPr>
            <a:endParaRPr lang="en-US" sz="1200" dirty="0">
              <a:effectLst/>
              <a:latin typeface="Helvetica" pitchFamily="2" charset="0"/>
            </a:endParaRPr>
          </a:p>
          <a:p>
            <a:pPr marL="630936" lvl="2" indent="0" algn="l" rtl="0">
              <a:buNone/>
            </a:pPr>
            <a:endParaRPr lang="en-US" sz="1600" dirty="0">
              <a:effectLst/>
              <a:latin typeface="Helvetica" pitchFamily="2" charset="0"/>
            </a:endParaRPr>
          </a:p>
          <a:p>
            <a:pPr marL="630936" lvl="2" indent="0" algn="l" rtl="0">
              <a:buNone/>
            </a:pPr>
            <a:endParaRPr lang="en-US" sz="2000" dirty="0">
              <a:solidFill>
                <a:srgbClr val="000000"/>
              </a:solidFill>
              <a:latin typeface="MarkPro-NarrowBook"/>
            </a:endParaRPr>
          </a:p>
          <a:p>
            <a:pPr marL="630936" lvl="2" indent="0" algn="l" rtl="0">
              <a:buNone/>
            </a:pPr>
            <a:endParaRPr lang="en-US" sz="1000" dirty="0">
              <a:effectLst/>
              <a:latin typeface="Helvetica" pitchFamily="2" charset="0"/>
            </a:endParaRPr>
          </a:p>
          <a:p>
            <a:pPr marL="630936" lvl="2" indent="0" algn="l" rtl="0">
              <a:buNone/>
            </a:pPr>
            <a:endParaRPr lang="en-US" sz="1100" dirty="0">
              <a:effectLst/>
              <a:latin typeface="Helvetica" pitchFamily="2" charset="0"/>
            </a:endParaRPr>
          </a:p>
          <a:p>
            <a:pPr marL="630936" lvl="2" indent="0" algn="l" rtl="0">
              <a:buNone/>
            </a:pPr>
            <a:endParaRPr lang="en-US" sz="14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p:txBody>
      </p:sp>
      <p:sp>
        <p:nvSpPr>
          <p:cNvPr id="2" name="Title 1"/>
          <p:cNvSpPr>
            <a:spLocks noGrp="1"/>
          </p:cNvSpPr>
          <p:nvPr>
            <p:ph type="title"/>
          </p:nvPr>
        </p:nvSpPr>
        <p:spPr/>
        <p:txBody>
          <a:bodyPr>
            <a:normAutofit/>
          </a:bodyPr>
          <a:lstStyle/>
          <a:p>
            <a:r>
              <a:rPr lang="en-US" dirty="0"/>
              <a:t>Complex Event Processing</a:t>
            </a:r>
            <a:endParaRPr lang="he-IL" dirty="0"/>
          </a:p>
        </p:txBody>
      </p:sp>
      <p:pic>
        <p:nvPicPr>
          <p:cNvPr id="4" name="Picture 3">
            <a:extLst>
              <a:ext uri="{FF2B5EF4-FFF2-40B4-BE49-F238E27FC236}">
                <a16:creationId xmlns:a16="http://schemas.microsoft.com/office/drawing/2014/main" id="{AD49ED26-2BB7-2D97-3AD5-8F1B5FEF1D17}"/>
              </a:ext>
            </a:extLst>
          </p:cNvPr>
          <p:cNvPicPr>
            <a:picLocks noChangeAspect="1"/>
          </p:cNvPicPr>
          <p:nvPr/>
        </p:nvPicPr>
        <p:blipFill rotWithShape="1">
          <a:blip r:embed="rId3"/>
          <a:srcRect l="-6" r="-6"/>
          <a:stretch/>
        </p:blipFill>
        <p:spPr>
          <a:xfrm>
            <a:off x="7290304" y="3429000"/>
            <a:ext cx="4648200" cy="2984500"/>
          </a:xfrm>
          <a:prstGeom prst="rect">
            <a:avLst/>
          </a:prstGeom>
        </p:spPr>
      </p:pic>
    </p:spTree>
    <p:extLst>
      <p:ext uri="{BB962C8B-B14F-4D97-AF65-F5344CB8AC3E}">
        <p14:creationId xmlns:p14="http://schemas.microsoft.com/office/powerpoint/2010/main" val="1632925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a:solidFill>
                  <a:srgbClr val="173361"/>
                </a:solidFill>
                <a:latin typeface="MarkPro-Bold"/>
              </a:rPr>
              <a:t>The Problem</a:t>
            </a:r>
          </a:p>
          <a:p>
            <a:pPr lvl="1" algn="l" rtl="0"/>
            <a:r>
              <a:rPr lang="en-US" sz="2000" dirty="0">
                <a:solidFill>
                  <a:srgbClr val="000000"/>
                </a:solidFill>
                <a:latin typeface="MarkPro-NarrowBook"/>
              </a:rPr>
              <a:t>The situation is exacerbated by the tight real-time constraints imposed on these systems, as well as by a common requirement to simultaneously process multiple patterns and streams. Therefore, advanced optimization techniques are essential for achieving an acceptable quality of service.</a:t>
            </a:r>
          </a:p>
          <a:p>
            <a:pPr lvl="1" algn="l" rtl="0"/>
            <a:endParaRPr lang="en-US" sz="800" dirty="0">
              <a:effectLst/>
              <a:latin typeface="Helvetica" pitchFamily="2" charset="0"/>
            </a:endParaRPr>
          </a:p>
          <a:p>
            <a:pPr lvl="1" algn="l" rtl="0"/>
            <a:endParaRPr lang="en-US" sz="800" dirty="0">
              <a:effectLst/>
              <a:latin typeface="Helvetica" pitchFamily="2" charset="0"/>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marL="630936" lvl="2" indent="0" algn="l" rtl="0">
              <a:buNone/>
            </a:pPr>
            <a:endParaRPr lang="en-US" sz="1200" dirty="0">
              <a:effectLst/>
              <a:latin typeface="Helvetica" pitchFamily="2" charset="0"/>
            </a:endParaRPr>
          </a:p>
          <a:p>
            <a:pPr marL="630936" lvl="2" indent="0" algn="l" rtl="0">
              <a:buNone/>
            </a:pPr>
            <a:endParaRPr lang="en-US" sz="1600" dirty="0">
              <a:effectLst/>
              <a:latin typeface="Helvetica" pitchFamily="2" charset="0"/>
            </a:endParaRPr>
          </a:p>
          <a:p>
            <a:pPr marL="630936" lvl="2" indent="0" algn="l" rtl="0">
              <a:buNone/>
            </a:pPr>
            <a:endParaRPr lang="en-US" sz="2000" dirty="0">
              <a:solidFill>
                <a:srgbClr val="000000"/>
              </a:solidFill>
              <a:latin typeface="MarkPro-NarrowBook"/>
            </a:endParaRPr>
          </a:p>
          <a:p>
            <a:pPr marL="630936" lvl="2" indent="0" algn="l" rtl="0">
              <a:buNone/>
            </a:pPr>
            <a:endParaRPr lang="en-US" sz="1000" dirty="0">
              <a:effectLst/>
              <a:latin typeface="Helvetica" pitchFamily="2" charset="0"/>
            </a:endParaRPr>
          </a:p>
          <a:p>
            <a:pPr marL="630936" lvl="2" indent="0" algn="l" rtl="0">
              <a:buNone/>
            </a:pPr>
            <a:endParaRPr lang="en-US" sz="1100" dirty="0">
              <a:effectLst/>
              <a:latin typeface="Helvetica" pitchFamily="2" charset="0"/>
            </a:endParaRPr>
          </a:p>
          <a:p>
            <a:pPr marL="630936" lvl="2" indent="0" algn="l" rtl="0">
              <a:buNone/>
            </a:pPr>
            <a:endParaRPr lang="en-US" sz="14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p:txBody>
      </p:sp>
      <p:sp>
        <p:nvSpPr>
          <p:cNvPr id="2" name="Title 1"/>
          <p:cNvSpPr>
            <a:spLocks noGrp="1"/>
          </p:cNvSpPr>
          <p:nvPr>
            <p:ph type="title"/>
          </p:nvPr>
        </p:nvSpPr>
        <p:spPr/>
        <p:txBody>
          <a:bodyPr>
            <a:normAutofit/>
          </a:bodyPr>
          <a:lstStyle/>
          <a:p>
            <a:r>
              <a:rPr lang="en-US" dirty="0"/>
              <a:t>Complex Event Processing</a:t>
            </a:r>
            <a:endParaRPr lang="he-IL" dirty="0"/>
          </a:p>
        </p:txBody>
      </p:sp>
      <p:pic>
        <p:nvPicPr>
          <p:cNvPr id="5" name="Picture 2" descr="http://www.arborinvestmentplanner.com/wp-content/uploads/2012/09/ExponentialGrowth.jpg">
            <a:extLst>
              <a:ext uri="{FF2B5EF4-FFF2-40B4-BE49-F238E27FC236}">
                <a16:creationId xmlns:a16="http://schemas.microsoft.com/office/drawing/2014/main" id="{15EDED7E-8CB1-88CB-C803-1C034417804C}"/>
              </a:ext>
            </a:extLst>
          </p:cNvPr>
          <p:cNvPicPr>
            <a:picLocks noChangeAspect="1" noChangeArrowheads="1"/>
          </p:cNvPicPr>
          <p:nvPr/>
        </p:nvPicPr>
        <p:blipFill>
          <a:blip r:embed="rId2" cstate="print"/>
          <a:srcRect/>
          <a:stretch>
            <a:fillRect/>
          </a:stretch>
        </p:blipFill>
        <p:spPr bwMode="auto">
          <a:xfrm>
            <a:off x="7721853" y="3159658"/>
            <a:ext cx="3276991" cy="3267547"/>
          </a:xfrm>
          <a:prstGeom prst="rect">
            <a:avLst/>
          </a:prstGeom>
          <a:noFill/>
        </p:spPr>
      </p:pic>
    </p:spTree>
    <p:extLst>
      <p:ext uri="{BB962C8B-B14F-4D97-AF65-F5344CB8AC3E}">
        <p14:creationId xmlns:p14="http://schemas.microsoft.com/office/powerpoint/2010/main" val="8364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a:solidFill>
                  <a:srgbClr val="173361"/>
                </a:solidFill>
                <a:latin typeface="MarkPro-Bold"/>
              </a:rPr>
              <a:t>How ?</a:t>
            </a:r>
          </a:p>
          <a:p>
            <a:pPr lvl="1" algn="l" rtl="0"/>
            <a:r>
              <a:rPr lang="en-US" sz="2000" dirty="0">
                <a:solidFill>
                  <a:srgbClr val="000000"/>
                </a:solidFill>
                <a:latin typeface="MarkPro-NarrowBook"/>
              </a:rPr>
              <a:t>Trivial execution of the algorithm on multiple cores doesn’t work:</a:t>
            </a:r>
          </a:p>
          <a:p>
            <a:pPr lvl="2" algn="l" rtl="0"/>
            <a:r>
              <a:rPr lang="en-US" sz="1800" dirty="0">
                <a:solidFill>
                  <a:srgbClr val="000000"/>
                </a:solidFill>
                <a:latin typeface="MarkPro-NarrowBook"/>
              </a:rPr>
              <a:t>Dependencies in the pattern matching process.</a:t>
            </a:r>
          </a:p>
          <a:p>
            <a:pPr lvl="1" algn="l" rtl="0"/>
            <a:r>
              <a:rPr lang="en-US" sz="2000" dirty="0">
                <a:solidFill>
                  <a:srgbClr val="000000"/>
                </a:solidFill>
                <a:latin typeface="MarkPro-NarrowBook"/>
              </a:rPr>
              <a:t>Two main approaches exist:</a:t>
            </a:r>
          </a:p>
          <a:p>
            <a:pPr lvl="2" algn="l" rtl="0"/>
            <a:r>
              <a:rPr lang="en-US" sz="1800" dirty="0">
                <a:solidFill>
                  <a:srgbClr val="000000"/>
                </a:solidFill>
                <a:latin typeface="MarkPro-NarrowBook"/>
              </a:rPr>
              <a:t>Data-Parallelism</a:t>
            </a:r>
          </a:p>
          <a:p>
            <a:pPr lvl="2" algn="l" rtl="0"/>
            <a:r>
              <a:rPr lang="en-US" sz="1800" dirty="0">
                <a:solidFill>
                  <a:srgbClr val="000000"/>
                </a:solidFill>
                <a:latin typeface="MarkPro-NarrowBook"/>
              </a:rPr>
              <a:t>State-Parallelism </a:t>
            </a:r>
          </a:p>
          <a:p>
            <a:pPr lvl="1" algn="l" rtl="0"/>
            <a:r>
              <a:rPr lang="en-US" sz="2000" dirty="0">
                <a:solidFill>
                  <a:srgbClr val="000000"/>
                </a:solidFill>
                <a:latin typeface="MarkPro-NarrowBook"/>
              </a:rPr>
              <a:t>Both severely limit the scalability (among other problems).</a:t>
            </a:r>
          </a:p>
          <a:p>
            <a:pPr marL="0" indent="0" algn="l" rtl="0">
              <a:buNone/>
            </a:pPr>
            <a:endParaRPr lang="en-US" dirty="0"/>
          </a:p>
          <a:p>
            <a:pPr marL="457200" lvl="1" indent="0" algn="l" rtl="0">
              <a:buNone/>
            </a:pPr>
            <a:endParaRPr lang="en-US" dirty="0"/>
          </a:p>
          <a:p>
            <a:pPr lvl="1" algn="l" rtl="0"/>
            <a:endParaRPr lang="he-IL" dirty="0"/>
          </a:p>
        </p:txBody>
      </p:sp>
      <p:sp>
        <p:nvSpPr>
          <p:cNvPr id="2" name="Title 1"/>
          <p:cNvSpPr>
            <a:spLocks noGrp="1"/>
          </p:cNvSpPr>
          <p:nvPr>
            <p:ph type="title"/>
          </p:nvPr>
        </p:nvSpPr>
        <p:spPr/>
        <p:txBody>
          <a:bodyPr/>
          <a:lstStyle/>
          <a:p>
            <a:r>
              <a:rPr lang="en-US" dirty="0"/>
              <a:t>Parallel CEP</a:t>
            </a:r>
            <a:endParaRPr lang="he-IL" dirty="0"/>
          </a:p>
        </p:txBody>
      </p:sp>
    </p:spTree>
    <p:extLst>
      <p:ext uri="{BB962C8B-B14F-4D97-AF65-F5344CB8AC3E}">
        <p14:creationId xmlns:p14="http://schemas.microsoft.com/office/powerpoint/2010/main" val="1255634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a:solidFill>
                  <a:srgbClr val="173361"/>
                </a:solidFill>
                <a:latin typeface="MarkPro-Bold"/>
              </a:rPr>
              <a:t>Data-Parallelism</a:t>
            </a:r>
          </a:p>
          <a:p>
            <a:pPr lvl="1" algn="l" rtl="0"/>
            <a:r>
              <a:rPr lang="en-US" sz="2000" dirty="0">
                <a:solidFill>
                  <a:srgbClr val="000000"/>
                </a:solidFill>
                <a:latin typeface="MarkPro-NarrowBook"/>
              </a:rPr>
              <a:t>Input stream is split into different partitions according to predefined criteria.</a:t>
            </a:r>
          </a:p>
          <a:p>
            <a:pPr lvl="1" algn="l" rtl="0"/>
            <a:r>
              <a:rPr lang="en-US" sz="2000" dirty="0">
                <a:solidFill>
                  <a:srgbClr val="000000"/>
                </a:solidFill>
                <a:latin typeface="MarkPro-NarrowBook"/>
              </a:rPr>
              <a:t>Each execution unit performs a sequential CEP algorithm with a complete partition as input.</a:t>
            </a:r>
          </a:p>
          <a:p>
            <a:pPr lvl="1" algn="l" rtl="0"/>
            <a:r>
              <a:rPr lang="en-US" sz="2000" dirty="0">
                <a:solidFill>
                  <a:srgbClr val="000000"/>
                </a:solidFill>
                <a:latin typeface="MarkPro-NarrowBook"/>
              </a:rPr>
              <a:t>The found matches are joined and returned to the user.</a:t>
            </a:r>
          </a:p>
          <a:p>
            <a:pPr lvl="1" algn="l" rtl="0"/>
            <a:r>
              <a:rPr lang="en-US" sz="2000" dirty="0">
                <a:solidFill>
                  <a:srgbClr val="FF0000"/>
                </a:solidFill>
                <a:latin typeface="MarkPro-NarrowBook"/>
              </a:rPr>
              <a:t>The inherent limitation lies in the difficulty of designing a good partitioning scheme.</a:t>
            </a:r>
          </a:p>
          <a:p>
            <a:pPr lvl="1" algn="l" rtl="0"/>
            <a:r>
              <a:rPr lang="en-US" sz="2000" dirty="0">
                <a:solidFill>
                  <a:srgbClr val="FF0000"/>
                </a:solidFill>
                <a:latin typeface="MarkPro-NarrowBook"/>
              </a:rPr>
              <a:t>Since any subset of data items can represent a pattern match, at least a fraction of the sub-streams must be duplicated to multiple units to avoid missing results and to guarantee detection correctness.</a:t>
            </a:r>
          </a:p>
          <a:p>
            <a:pPr lvl="1" algn="l" rtl="0"/>
            <a:r>
              <a:rPr lang="en-US" sz="1600" dirty="0">
                <a:solidFill>
                  <a:srgbClr val="FF0000"/>
                </a:solidFill>
              </a:rPr>
              <a:t>Load balancing is potentially bad:</a:t>
            </a:r>
          </a:p>
          <a:p>
            <a:pPr lvl="2" algn="l" rtl="0"/>
            <a:r>
              <a:rPr lang="en-US" sz="1400" dirty="0">
                <a:solidFill>
                  <a:srgbClr val="FF0000"/>
                </a:solidFill>
              </a:rPr>
              <a:t>What if a single partition produces a lot of partial matches?</a:t>
            </a:r>
            <a:endParaRPr lang="en-US" sz="1800" dirty="0">
              <a:solidFill>
                <a:srgbClr val="FF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marL="630936" lvl="2" indent="0" algn="l" rtl="0">
              <a:buNone/>
            </a:pPr>
            <a:endParaRPr lang="en-US" sz="1050" dirty="0">
              <a:effectLst/>
              <a:latin typeface="Helvetica" pitchFamily="2" charset="0"/>
            </a:endParaRPr>
          </a:p>
          <a:p>
            <a:pPr marL="630936" lvl="2" indent="0" algn="l" rtl="0">
              <a:buNone/>
            </a:pPr>
            <a:endParaRPr lang="en-US" sz="1200" dirty="0">
              <a:effectLst/>
              <a:latin typeface="Helvetica" pitchFamily="2" charset="0"/>
            </a:endParaRPr>
          </a:p>
          <a:p>
            <a:pPr marL="630936" lvl="2" indent="0" algn="l" rtl="0">
              <a:buNone/>
            </a:pPr>
            <a:endParaRPr lang="en-US" sz="1600" dirty="0">
              <a:effectLst/>
              <a:latin typeface="Helvetica" pitchFamily="2" charset="0"/>
            </a:endParaRPr>
          </a:p>
          <a:p>
            <a:pPr marL="630936" lvl="2" indent="0" algn="l" rtl="0">
              <a:buNone/>
            </a:pPr>
            <a:endParaRPr lang="en-US" sz="2000" dirty="0">
              <a:solidFill>
                <a:srgbClr val="000000"/>
              </a:solidFill>
              <a:latin typeface="MarkPro-NarrowBook"/>
            </a:endParaRPr>
          </a:p>
          <a:p>
            <a:pPr marL="630936" lvl="2" indent="0" algn="l" rtl="0">
              <a:buNone/>
            </a:pPr>
            <a:endParaRPr lang="en-US" sz="1000" dirty="0">
              <a:effectLst/>
              <a:latin typeface="Helvetica" pitchFamily="2" charset="0"/>
            </a:endParaRPr>
          </a:p>
          <a:p>
            <a:pPr marL="630936" lvl="2" indent="0" algn="l" rtl="0">
              <a:buNone/>
            </a:pPr>
            <a:endParaRPr lang="en-US" sz="1100" dirty="0">
              <a:effectLst/>
              <a:latin typeface="Helvetica" pitchFamily="2" charset="0"/>
            </a:endParaRPr>
          </a:p>
          <a:p>
            <a:pPr marL="630936" lvl="2" indent="0" algn="l" rtl="0">
              <a:buNone/>
            </a:pPr>
            <a:endParaRPr lang="en-US" sz="14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p:txBody>
      </p:sp>
      <p:sp>
        <p:nvSpPr>
          <p:cNvPr id="2" name="Title 1"/>
          <p:cNvSpPr>
            <a:spLocks noGrp="1"/>
          </p:cNvSpPr>
          <p:nvPr>
            <p:ph type="title"/>
          </p:nvPr>
        </p:nvSpPr>
        <p:spPr/>
        <p:txBody>
          <a:bodyPr>
            <a:normAutofit/>
          </a:bodyPr>
          <a:lstStyle/>
          <a:p>
            <a:r>
              <a:rPr lang="en-US" dirty="0"/>
              <a:t>Parallel CEP</a:t>
            </a:r>
            <a:endParaRPr lang="he-IL" dirty="0"/>
          </a:p>
        </p:txBody>
      </p:sp>
      <p:pic>
        <p:nvPicPr>
          <p:cNvPr id="5" name="Content Placeholder 9">
            <a:extLst>
              <a:ext uri="{FF2B5EF4-FFF2-40B4-BE49-F238E27FC236}">
                <a16:creationId xmlns:a16="http://schemas.microsoft.com/office/drawing/2014/main" id="{A7070FBA-C289-112E-4F8D-01170B9785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6721" y="4551973"/>
            <a:ext cx="4645679" cy="1931800"/>
          </a:xfrm>
          <a:prstGeom prst="rect">
            <a:avLst/>
          </a:prstGeom>
        </p:spPr>
      </p:pic>
    </p:spTree>
    <p:extLst>
      <p:ext uri="{BB962C8B-B14F-4D97-AF65-F5344CB8AC3E}">
        <p14:creationId xmlns:p14="http://schemas.microsoft.com/office/powerpoint/2010/main" val="876738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l" rtl="0"/>
            <a:r>
              <a:rPr lang="en-US" b="1" dirty="0">
                <a:solidFill>
                  <a:srgbClr val="173361"/>
                </a:solidFill>
                <a:latin typeface="MarkPro-Bold"/>
              </a:rPr>
              <a:t>State-Parallelism</a:t>
            </a:r>
          </a:p>
          <a:p>
            <a:pPr lvl="1" algn="l" rtl="0"/>
            <a:r>
              <a:rPr lang="en-US" sz="2000" dirty="0">
                <a:solidFill>
                  <a:srgbClr val="000000"/>
                </a:solidFill>
                <a:latin typeface="MarkPro-NarrowBook"/>
              </a:rPr>
              <a:t>Each building block (NFA state) is a different execution unit making it exclusively responsible for some functional part of the sequential pattern matching algorithm.</a:t>
            </a:r>
          </a:p>
          <a:p>
            <a:pPr lvl="1" algn="l" rtl="0"/>
            <a:r>
              <a:rPr lang="en-US" sz="2000" dirty="0">
                <a:solidFill>
                  <a:srgbClr val="000000"/>
                </a:solidFill>
                <a:latin typeface="MarkPro-NarrowBook"/>
              </a:rPr>
              <a:t>An execution unit receives a part of the input stream.</a:t>
            </a:r>
          </a:p>
          <a:p>
            <a:pPr lvl="1" algn="l" rtl="0"/>
            <a:r>
              <a:rPr lang="en-US" sz="2000" dirty="0">
                <a:solidFill>
                  <a:srgbClr val="000000"/>
                </a:solidFill>
                <a:latin typeface="MarkPro-NarrowBook"/>
              </a:rPr>
              <a:t>It performs only a part of the pattern matching process.</a:t>
            </a:r>
          </a:p>
          <a:p>
            <a:pPr lvl="1" algn="l" rtl="0"/>
            <a:r>
              <a:rPr lang="en-US" sz="2000" dirty="0">
                <a:solidFill>
                  <a:srgbClr val="FF0000"/>
                </a:solidFill>
                <a:latin typeface="MarkPro-NarrowBook"/>
              </a:rPr>
              <a:t>The parallelism degree is limited by the pattern length !</a:t>
            </a:r>
          </a:p>
          <a:p>
            <a:pPr lvl="2" algn="l" rtl="0"/>
            <a:r>
              <a:rPr lang="en-US" sz="2000" dirty="0">
                <a:solidFill>
                  <a:srgbClr val="FF0000"/>
                </a:solidFill>
                <a:latin typeface="MarkPro-NarrowBook"/>
              </a:rPr>
              <a:t>The maximal number of execution units is the number of NFA states.</a:t>
            </a:r>
            <a:endParaRPr lang="he-IL" sz="2000" dirty="0">
              <a:solidFill>
                <a:srgbClr val="FF0000"/>
              </a:solidFill>
              <a:latin typeface="MarkPro-NarrowBook"/>
            </a:endParaRPr>
          </a:p>
          <a:p>
            <a:pPr lvl="2" algn="l" rtl="0"/>
            <a:endParaRPr lang="en-US" sz="1400" dirty="0">
              <a:solidFill>
                <a:srgbClr val="FF0000"/>
              </a:solidFill>
            </a:endParaRPr>
          </a:p>
          <a:p>
            <a:pPr lvl="1" algn="l" rtl="0"/>
            <a:endParaRPr lang="en-US" sz="2000" dirty="0">
              <a:solidFill>
                <a:srgbClr val="00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marL="630936" lvl="2" indent="0" algn="l" rtl="0">
              <a:buNone/>
            </a:pPr>
            <a:endParaRPr lang="en-US" sz="1050" dirty="0">
              <a:effectLst/>
              <a:latin typeface="Helvetica" pitchFamily="2" charset="0"/>
            </a:endParaRPr>
          </a:p>
          <a:p>
            <a:pPr marL="630936" lvl="2" indent="0" algn="l" rtl="0">
              <a:buNone/>
            </a:pPr>
            <a:endParaRPr lang="en-US" sz="1200" dirty="0">
              <a:effectLst/>
              <a:latin typeface="Helvetica" pitchFamily="2" charset="0"/>
            </a:endParaRPr>
          </a:p>
          <a:p>
            <a:pPr marL="630936" lvl="2" indent="0" algn="l" rtl="0">
              <a:buNone/>
            </a:pPr>
            <a:endParaRPr lang="en-US" sz="1600" dirty="0">
              <a:effectLst/>
              <a:latin typeface="Helvetica" pitchFamily="2" charset="0"/>
            </a:endParaRPr>
          </a:p>
          <a:p>
            <a:pPr marL="630936" lvl="2" indent="0" algn="l" rtl="0">
              <a:buNone/>
            </a:pPr>
            <a:endParaRPr lang="en-US" sz="2000" dirty="0">
              <a:solidFill>
                <a:srgbClr val="000000"/>
              </a:solidFill>
              <a:latin typeface="MarkPro-NarrowBook"/>
            </a:endParaRPr>
          </a:p>
          <a:p>
            <a:pPr marL="630936" lvl="2" indent="0" algn="l" rtl="0">
              <a:buNone/>
            </a:pPr>
            <a:endParaRPr lang="en-US" sz="1000" dirty="0">
              <a:effectLst/>
              <a:latin typeface="Helvetica" pitchFamily="2" charset="0"/>
            </a:endParaRPr>
          </a:p>
          <a:p>
            <a:pPr marL="630936" lvl="2" indent="0" algn="l" rtl="0">
              <a:buNone/>
            </a:pPr>
            <a:endParaRPr lang="en-US" sz="1100" dirty="0">
              <a:effectLst/>
              <a:latin typeface="Helvetica" pitchFamily="2" charset="0"/>
            </a:endParaRPr>
          </a:p>
          <a:p>
            <a:pPr marL="630936" lvl="2" indent="0" algn="l" rtl="0">
              <a:buNone/>
            </a:pPr>
            <a:endParaRPr lang="en-US" sz="14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800" dirty="0">
              <a:effectLst/>
              <a:latin typeface="Helvetica" pitchFamily="2" charset="0"/>
            </a:endParaRPr>
          </a:p>
          <a:p>
            <a:pPr lvl="1" algn="l" rtl="0"/>
            <a:endParaRPr lang="en-US" sz="900" dirty="0">
              <a:effectLst/>
              <a:latin typeface="Helvetica" pitchFamily="2" charset="0"/>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p:txBody>
      </p:sp>
      <p:sp>
        <p:nvSpPr>
          <p:cNvPr id="2" name="Title 1"/>
          <p:cNvSpPr>
            <a:spLocks noGrp="1"/>
          </p:cNvSpPr>
          <p:nvPr>
            <p:ph type="title"/>
          </p:nvPr>
        </p:nvSpPr>
        <p:spPr/>
        <p:txBody>
          <a:bodyPr>
            <a:normAutofit/>
          </a:bodyPr>
          <a:lstStyle/>
          <a:p>
            <a:r>
              <a:rPr lang="en-US" dirty="0"/>
              <a:t>Parallel CEP</a:t>
            </a:r>
            <a:endParaRPr lang="he-IL" dirty="0"/>
          </a:p>
        </p:txBody>
      </p:sp>
      <p:pic>
        <p:nvPicPr>
          <p:cNvPr id="4" name="Content Placeholder 4">
            <a:extLst>
              <a:ext uri="{FF2B5EF4-FFF2-40B4-BE49-F238E27FC236}">
                <a16:creationId xmlns:a16="http://schemas.microsoft.com/office/drawing/2014/main" id="{63D7973A-C224-D14F-BFF5-A67C57A91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115" y="3993830"/>
            <a:ext cx="4313285" cy="2765681"/>
          </a:xfrm>
          <a:prstGeom prst="rect">
            <a:avLst/>
          </a:prstGeom>
        </p:spPr>
      </p:pic>
    </p:spTree>
    <p:extLst>
      <p:ext uri="{BB962C8B-B14F-4D97-AF65-F5344CB8AC3E}">
        <p14:creationId xmlns:p14="http://schemas.microsoft.com/office/powerpoint/2010/main" val="3036065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9719" y="3269643"/>
            <a:ext cx="4260078" cy="3088434"/>
          </a:xfrm>
          <a:prstGeom prst="rect">
            <a:avLst/>
          </a:prstGeom>
        </p:spPr>
      </p:pic>
      <p:sp>
        <p:nvSpPr>
          <p:cNvPr id="3" name="Content Placeholder 2"/>
          <p:cNvSpPr>
            <a:spLocks noGrp="1"/>
          </p:cNvSpPr>
          <p:nvPr>
            <p:ph idx="1"/>
          </p:nvPr>
        </p:nvSpPr>
        <p:spPr/>
        <p:txBody>
          <a:bodyPr/>
          <a:lstStyle/>
          <a:p>
            <a:pPr algn="l" rtl="0"/>
            <a:r>
              <a:rPr lang="en-US" dirty="0">
                <a:latin typeface="MarkPro-Bold"/>
              </a:rPr>
              <a:t>By taking elements from both methods, we design a better solution.</a:t>
            </a:r>
          </a:p>
          <a:p>
            <a:pPr algn="l" rtl="0"/>
            <a:r>
              <a:rPr lang="en-US" dirty="0">
                <a:latin typeface="MarkPro-Bold"/>
              </a:rPr>
              <a:t>Eliminate the problems of the current methods.</a:t>
            </a:r>
          </a:p>
          <a:p>
            <a:pPr algn="l" rtl="0"/>
            <a:r>
              <a:rPr lang="en-US" dirty="0">
                <a:latin typeface="MarkPro-Bold"/>
              </a:rPr>
              <a:t>Can work in both distributed and parallel environments.</a:t>
            </a:r>
          </a:p>
          <a:p>
            <a:pPr algn="l" rtl="0"/>
            <a:r>
              <a:rPr lang="en-US" dirty="0">
                <a:latin typeface="MarkPro-Bold"/>
              </a:rPr>
              <a:t>Supports common CEP optimizations:</a:t>
            </a:r>
          </a:p>
          <a:p>
            <a:pPr lvl="1" algn="l" rtl="0"/>
            <a:r>
              <a:rPr lang="en-US" sz="2700" dirty="0">
                <a:latin typeface="MarkPro-Bold"/>
              </a:rPr>
              <a:t>Different evaluation mechanisms.</a:t>
            </a:r>
          </a:p>
          <a:p>
            <a:pPr lvl="1" algn="l" rtl="0"/>
            <a:r>
              <a:rPr lang="en-US" sz="2700" dirty="0">
                <a:latin typeface="MarkPro-Bold"/>
              </a:rPr>
              <a:t>Pattern reordering.</a:t>
            </a:r>
          </a:p>
          <a:p>
            <a:pPr lvl="1" algn="l" rtl="0"/>
            <a:r>
              <a:rPr lang="en-US" sz="2700" dirty="0">
                <a:latin typeface="MarkPro-Bold"/>
              </a:rPr>
              <a:t>Adaptivity.</a:t>
            </a:r>
          </a:p>
          <a:p>
            <a:pPr lvl="1" algn="l" rtl="0"/>
            <a:endParaRPr lang="en-US" dirty="0"/>
          </a:p>
          <a:p>
            <a:pPr algn="l" rtl="0"/>
            <a:endParaRPr lang="en-US" dirty="0"/>
          </a:p>
          <a:p>
            <a:pPr algn="l" rtl="0"/>
            <a:endParaRPr lang="he-IL" dirty="0"/>
          </a:p>
        </p:txBody>
      </p:sp>
      <p:sp>
        <p:nvSpPr>
          <p:cNvPr id="2" name="Title 1"/>
          <p:cNvSpPr>
            <a:spLocks noGrp="1"/>
          </p:cNvSpPr>
          <p:nvPr>
            <p:ph type="title"/>
          </p:nvPr>
        </p:nvSpPr>
        <p:spPr/>
        <p:txBody>
          <a:bodyPr>
            <a:normAutofit/>
          </a:bodyPr>
          <a:lstStyle/>
          <a:p>
            <a:r>
              <a:rPr lang="en-US" dirty="0"/>
              <a:t>HYPERSONIC – Hybrid-Parallelism</a:t>
            </a:r>
            <a:endParaRPr lang="he-IL" dirty="0"/>
          </a:p>
        </p:txBody>
      </p:sp>
    </p:spTree>
    <p:extLst>
      <p:ext uri="{BB962C8B-B14F-4D97-AF65-F5344CB8AC3E}">
        <p14:creationId xmlns:p14="http://schemas.microsoft.com/office/powerpoint/2010/main" val="898715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40826"/>
            <a:ext cx="10972800" cy="4525963"/>
          </a:xfrm>
        </p:spPr>
        <p:txBody>
          <a:bodyPr>
            <a:normAutofit/>
          </a:bodyPr>
          <a:lstStyle/>
          <a:p>
            <a:pPr lvl="1" algn="l" rtl="0"/>
            <a:r>
              <a:rPr lang="en-US" sz="2000" dirty="0">
                <a:solidFill>
                  <a:srgbClr val="000000"/>
                </a:solidFill>
                <a:latin typeface="MarkPro-NarrowBook"/>
              </a:rPr>
              <a:t>Two-layered parallelism.</a:t>
            </a:r>
          </a:p>
          <a:p>
            <a:pPr lvl="1" algn="l" rtl="0"/>
            <a:r>
              <a:rPr lang="en-US" sz="2000" dirty="0">
                <a:solidFill>
                  <a:srgbClr val="000000"/>
                </a:solidFill>
                <a:latin typeface="MarkPro-NarrowBook"/>
              </a:rPr>
              <a:t>Outer layer (state-parallelism):</a:t>
            </a:r>
          </a:p>
          <a:p>
            <a:pPr lvl="2" algn="l" rtl="0"/>
            <a:r>
              <a:rPr lang="en-US" sz="1800" dirty="0">
                <a:solidFill>
                  <a:srgbClr val="000000"/>
                </a:solidFill>
                <a:latin typeface="MarkPro-NarrowBook"/>
              </a:rPr>
              <a:t>Responsible for state-parallelizing the agents, allocates a fraction of the available execution units to each of them (outer layer load balancing).</a:t>
            </a:r>
          </a:p>
          <a:p>
            <a:pPr lvl="2" algn="l" rtl="0"/>
            <a:r>
              <a:rPr lang="en-US" sz="1800" dirty="0">
                <a:solidFill>
                  <a:srgbClr val="000000"/>
                </a:solidFill>
                <a:latin typeface="MarkPro-NarrowBook"/>
              </a:rPr>
              <a:t>An agent (corresponds to a state) perform a specific part of the pattern matching algorithm.</a:t>
            </a:r>
          </a:p>
          <a:p>
            <a:pPr lvl="2" algn="l" rtl="0"/>
            <a:r>
              <a:rPr lang="en-US" sz="1800" dirty="0">
                <a:solidFill>
                  <a:srgbClr val="000000"/>
                </a:solidFill>
                <a:latin typeface="MarkPro-NarrowBook"/>
              </a:rPr>
              <a:t>Each agent receives part of the input stream and partial matches from other agents.</a:t>
            </a:r>
          </a:p>
          <a:p>
            <a:pPr lvl="2" algn="l" rtl="0"/>
            <a:r>
              <a:rPr lang="en-US" sz="1800" dirty="0">
                <a:solidFill>
                  <a:srgbClr val="000000"/>
                </a:solidFill>
                <a:latin typeface="MarkPro-NarrowBook"/>
              </a:rPr>
              <a:t>An agent is allocated several workers (execution units).</a:t>
            </a:r>
          </a:p>
          <a:p>
            <a:pPr lvl="1" algn="l" rtl="0"/>
            <a:r>
              <a:rPr lang="en-US" sz="2000" dirty="0">
                <a:solidFill>
                  <a:srgbClr val="000000"/>
                </a:solidFill>
                <a:latin typeface="MarkPro-NarrowBook"/>
              </a:rPr>
              <a:t>Inner layer (data-parallelism):</a:t>
            </a:r>
          </a:p>
          <a:p>
            <a:pPr lvl="2" algn="l" rtl="0"/>
            <a:r>
              <a:rPr lang="en-US" sz="1800" dirty="0">
                <a:solidFill>
                  <a:srgbClr val="000000"/>
                </a:solidFill>
                <a:latin typeface="MarkPro-NarrowBook"/>
              </a:rPr>
              <a:t>Scheduling workers inside of an agent (inner layer load balancing).</a:t>
            </a:r>
            <a:endParaRPr lang="en-US" sz="2000" dirty="0">
              <a:solidFill>
                <a:srgbClr val="000000"/>
              </a:solidFill>
              <a:latin typeface="MarkPro-NarrowBook"/>
            </a:endParaRPr>
          </a:p>
          <a:p>
            <a:pPr lvl="2" algn="l" rtl="0"/>
            <a:r>
              <a:rPr lang="en-US" sz="1800" dirty="0">
                <a:solidFill>
                  <a:srgbClr val="000000"/>
                </a:solidFill>
                <a:latin typeface="MarkPro-NarrowBook"/>
              </a:rPr>
              <a:t>A worker handles a part of the agent’s input.</a:t>
            </a:r>
          </a:p>
          <a:p>
            <a:pPr lvl="2" algn="l" rtl="0"/>
            <a:r>
              <a:rPr lang="en-US" sz="1800" dirty="0">
                <a:solidFill>
                  <a:srgbClr val="000000"/>
                </a:solidFill>
                <a:latin typeface="MarkPro-NarrowBook"/>
              </a:rPr>
              <a:t>Workers collaborate to perform a pattern matching algorithm.</a:t>
            </a:r>
          </a:p>
          <a:p>
            <a:pPr lvl="2"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How does it work</a:t>
            </a:r>
            <a:endParaRPr lang="he-IL" dirty="0">
              <a:solidFill>
                <a:srgbClr val="FF0000"/>
              </a:solidFill>
            </a:endParaRPr>
          </a:p>
        </p:txBody>
      </p:sp>
      <p:grpSp>
        <p:nvGrpSpPr>
          <p:cNvPr id="15" name="Group 14">
            <a:extLst>
              <a:ext uri="{FF2B5EF4-FFF2-40B4-BE49-F238E27FC236}">
                <a16:creationId xmlns:a16="http://schemas.microsoft.com/office/drawing/2014/main" id="{E67F66BC-31A5-8119-46BF-8F7B36CEE527}"/>
              </a:ext>
            </a:extLst>
          </p:cNvPr>
          <p:cNvGrpSpPr/>
          <p:nvPr/>
        </p:nvGrpSpPr>
        <p:grpSpPr>
          <a:xfrm>
            <a:off x="6516414" y="3629799"/>
            <a:ext cx="5328744" cy="3086311"/>
            <a:chOff x="6516414" y="3629799"/>
            <a:chExt cx="5328744" cy="3086311"/>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1117" y="3629799"/>
              <a:ext cx="4074041" cy="2953563"/>
            </a:xfrm>
            <a:prstGeom prst="rect">
              <a:avLst/>
            </a:prstGeom>
          </p:spPr>
        </p:pic>
        <p:sp>
          <p:nvSpPr>
            <p:cNvPr id="4" name="Rounded Rectangle 3">
              <a:extLst>
                <a:ext uri="{FF2B5EF4-FFF2-40B4-BE49-F238E27FC236}">
                  <a16:creationId xmlns:a16="http://schemas.microsoft.com/office/drawing/2014/main" id="{E9A289C9-56C8-4C8F-6802-2FD751279E24}"/>
                </a:ext>
              </a:extLst>
            </p:cNvPr>
            <p:cNvSpPr/>
            <p:nvPr/>
          </p:nvSpPr>
          <p:spPr>
            <a:xfrm>
              <a:off x="7966841" y="4855779"/>
              <a:ext cx="903890" cy="1860331"/>
            </a:xfrm>
            <a:prstGeom prst="roundRect">
              <a:avLst/>
            </a:prstGeom>
            <a:no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L" dirty="0"/>
            </a:p>
          </p:txBody>
        </p:sp>
        <p:cxnSp>
          <p:nvCxnSpPr>
            <p:cNvPr id="7" name="Straight Arrow Connector 6">
              <a:extLst>
                <a:ext uri="{FF2B5EF4-FFF2-40B4-BE49-F238E27FC236}">
                  <a16:creationId xmlns:a16="http://schemas.microsoft.com/office/drawing/2014/main" id="{2578C76D-339B-F76C-C122-6B69F8DE2152}"/>
                </a:ext>
              </a:extLst>
            </p:cNvPr>
            <p:cNvCxnSpPr/>
            <p:nvPr/>
          </p:nvCxnSpPr>
          <p:spPr>
            <a:xfrm>
              <a:off x="7168055" y="6379779"/>
              <a:ext cx="798786"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D3AA6C1-4BD0-1A37-0771-F6FC9933DF8C}"/>
                </a:ext>
              </a:extLst>
            </p:cNvPr>
            <p:cNvSpPr txBox="1"/>
            <p:nvPr/>
          </p:nvSpPr>
          <p:spPr>
            <a:xfrm>
              <a:off x="6516414" y="6195113"/>
              <a:ext cx="1051034" cy="369332"/>
            </a:xfrm>
            <a:prstGeom prst="rect">
              <a:avLst/>
            </a:prstGeom>
            <a:noFill/>
          </p:spPr>
          <p:txBody>
            <a:bodyPr wrap="square" rtlCol="0">
              <a:spAutoFit/>
            </a:bodyPr>
            <a:lstStyle/>
            <a:p>
              <a:r>
                <a:rPr lang="en-IL" dirty="0">
                  <a:solidFill>
                    <a:schemeClr val="accent2"/>
                  </a:solidFill>
                  <a:latin typeface="MarkPro-NarrowBook"/>
                </a:rPr>
                <a:t>agent</a:t>
              </a:r>
            </a:p>
          </p:txBody>
        </p:sp>
        <p:cxnSp>
          <p:nvCxnSpPr>
            <p:cNvPr id="11" name="Straight Arrow Connector 10">
              <a:extLst>
                <a:ext uri="{FF2B5EF4-FFF2-40B4-BE49-F238E27FC236}">
                  <a16:creationId xmlns:a16="http://schemas.microsoft.com/office/drawing/2014/main" id="{B358B0F2-FA73-4CBC-81FC-6EB6A3E74FE3}"/>
                </a:ext>
              </a:extLst>
            </p:cNvPr>
            <p:cNvCxnSpPr>
              <a:cxnSpLocks/>
            </p:cNvCxnSpPr>
            <p:nvPr/>
          </p:nvCxnSpPr>
          <p:spPr>
            <a:xfrm flipV="1">
              <a:off x="7336220" y="5875282"/>
              <a:ext cx="90786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84FAF6C6-2202-3E1B-0A92-2AE0D5B836EB}"/>
                </a:ext>
              </a:extLst>
            </p:cNvPr>
            <p:cNvSpPr txBox="1"/>
            <p:nvPr/>
          </p:nvSpPr>
          <p:spPr>
            <a:xfrm>
              <a:off x="6537435" y="5690616"/>
              <a:ext cx="907862" cy="369332"/>
            </a:xfrm>
            <a:prstGeom prst="rect">
              <a:avLst/>
            </a:prstGeom>
            <a:noFill/>
          </p:spPr>
          <p:txBody>
            <a:bodyPr wrap="square" rtlCol="0">
              <a:spAutoFit/>
            </a:bodyPr>
            <a:lstStyle/>
            <a:p>
              <a:r>
                <a:rPr lang="en-IL" dirty="0">
                  <a:solidFill>
                    <a:schemeClr val="accent2"/>
                  </a:solidFill>
                  <a:latin typeface="MarkPro-NarrowBook"/>
                </a:rPr>
                <a:t>worker</a:t>
              </a:r>
            </a:p>
          </p:txBody>
        </p:sp>
      </p:grpSp>
    </p:spTree>
    <p:extLst>
      <p:ext uri="{BB962C8B-B14F-4D97-AF65-F5344CB8AC3E}">
        <p14:creationId xmlns:p14="http://schemas.microsoft.com/office/powerpoint/2010/main" val="4073918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544FC2-BDDA-0FF2-5B03-78270A66C85F}"/>
              </a:ext>
            </a:extLst>
          </p:cNvPr>
          <p:cNvSpPr>
            <a:spLocks noGrp="1"/>
          </p:cNvSpPr>
          <p:nvPr>
            <p:ph idx="1"/>
          </p:nvPr>
        </p:nvSpPr>
        <p:spPr>
          <a:xfrm>
            <a:off x="609600" y="1377668"/>
            <a:ext cx="10972800" cy="4525963"/>
          </a:xfrm>
        </p:spPr>
        <p:txBody>
          <a:bodyPr/>
          <a:lstStyle/>
          <a:p>
            <a:pPr marL="365760" indent="-256032" algn="l" rtl="0" eaLnBrk="1" latinLnBrk="0" hangingPunct="1">
              <a:spcBef>
                <a:spcPts val="400"/>
              </a:spcBef>
              <a:spcAft>
                <a:spcPts val="0"/>
              </a:spcAft>
              <a:buClr>
                <a:schemeClr val="accent1"/>
              </a:buClr>
              <a:buSzPct val="68000"/>
              <a:buFont typeface="Wingdings 3"/>
              <a:buChar char=""/>
            </a:pPr>
            <a:r>
              <a:rPr lang="en-US" b="1" dirty="0">
                <a:solidFill>
                  <a:srgbClr val="173361"/>
                </a:solidFill>
                <a:latin typeface="MarkPro-Bold"/>
              </a:rPr>
              <a:t>Motivation</a:t>
            </a:r>
          </a:p>
          <a:p>
            <a:pPr lvl="1" indent="-256032" algn="l" rtl="0">
              <a:spcBef>
                <a:spcPts val="400"/>
              </a:spcBef>
              <a:buSzPct val="68000"/>
              <a:buFont typeface="Wingdings 3"/>
              <a:buChar char=""/>
            </a:pPr>
            <a:r>
              <a:rPr lang="en-US" sz="2000" dirty="0">
                <a:solidFill>
                  <a:srgbClr val="000000"/>
                </a:solidFill>
                <a:latin typeface="MarkPro-NarrowBook"/>
              </a:rPr>
              <a:t>Big data is composed of massive databases, and millions or even billions of document files. One of the possible ways to generate insights from these datasets is by batch processing. The processing time can take anywhere from minutes to hours, or even more—it all depends on the size of the job. A different way is thinking about insights in real time when we are more concerned about streaming data. </a:t>
            </a:r>
          </a:p>
          <a:p>
            <a:pPr algn="l" rtl="0"/>
            <a:r>
              <a:rPr lang="en-US" b="1" dirty="0">
                <a:solidFill>
                  <a:srgbClr val="173361"/>
                </a:solidFill>
                <a:latin typeface="MarkPro-Bold"/>
              </a:rPr>
              <a:t>What is Streaming Data?</a:t>
            </a:r>
          </a:p>
          <a:p>
            <a:pPr lvl="1" indent="-256032" algn="l" rtl="0">
              <a:spcBef>
                <a:spcPts val="400"/>
              </a:spcBef>
              <a:buSzPct val="68000"/>
              <a:buFont typeface="Wingdings 3"/>
              <a:buChar char=""/>
            </a:pPr>
            <a:r>
              <a:rPr lang="en-US" sz="2000" b="0" i="0" dirty="0">
                <a:solidFill>
                  <a:srgbClr val="000000"/>
                </a:solidFill>
                <a:effectLst/>
                <a:latin typeface="MarkPro-NarrowBook"/>
              </a:rPr>
              <a:t>Also known as event stream processing, streaming data is the continuous flow of data generated by various sources. By using stream processing technology, data streams can be processed, stored, analyzed, and acted upon as it's generated in real-time.</a:t>
            </a:r>
          </a:p>
          <a:p>
            <a:pPr lvl="1" indent="-256032" algn="l" rtl="0">
              <a:spcBef>
                <a:spcPts val="400"/>
              </a:spcBef>
              <a:buSzPct val="68000"/>
              <a:buFont typeface="Wingdings 3"/>
              <a:buChar char=""/>
            </a:pPr>
            <a:endParaRPr lang="en-US" sz="2000" dirty="0">
              <a:solidFill>
                <a:srgbClr val="000000"/>
              </a:solidFill>
              <a:latin typeface="MarkPro-NarrowBook"/>
            </a:endParaRPr>
          </a:p>
        </p:txBody>
      </p:sp>
      <p:sp>
        <p:nvSpPr>
          <p:cNvPr id="3" name="Title 2">
            <a:extLst>
              <a:ext uri="{FF2B5EF4-FFF2-40B4-BE49-F238E27FC236}">
                <a16:creationId xmlns:a16="http://schemas.microsoft.com/office/drawing/2014/main" id="{4B0866E8-2FB4-A6B5-D929-E2EB7034EEF6}"/>
              </a:ext>
            </a:extLst>
          </p:cNvPr>
          <p:cNvSpPr>
            <a:spLocks noGrp="1"/>
          </p:cNvSpPr>
          <p:nvPr>
            <p:ph type="title"/>
          </p:nvPr>
        </p:nvSpPr>
        <p:spPr/>
        <p:txBody>
          <a:bodyPr/>
          <a:lstStyle/>
          <a:p>
            <a:r>
              <a:rPr lang="en-US" dirty="0"/>
              <a:t>Data Streams</a:t>
            </a:r>
            <a:endParaRPr lang="en-IL" dirty="0"/>
          </a:p>
        </p:txBody>
      </p:sp>
    </p:spTree>
    <p:extLst>
      <p:ext uri="{BB962C8B-B14F-4D97-AF65-F5344CB8AC3E}">
        <p14:creationId xmlns:p14="http://schemas.microsoft.com/office/powerpoint/2010/main" val="259632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6EE2A-FEDC-3CE7-A1D7-E2613C4DEF34}"/>
              </a:ext>
            </a:extLst>
          </p:cNvPr>
          <p:cNvPicPr>
            <a:picLocks noChangeAspect="1"/>
          </p:cNvPicPr>
          <p:nvPr/>
        </p:nvPicPr>
        <p:blipFill>
          <a:blip r:embed="rId3"/>
          <a:stretch>
            <a:fillRect/>
          </a:stretch>
        </p:blipFill>
        <p:spPr>
          <a:xfrm>
            <a:off x="6267454" y="3335780"/>
            <a:ext cx="5122993" cy="2967803"/>
          </a:xfrm>
          <a:prstGeom prst="rect">
            <a:avLst/>
          </a:prstGeom>
        </p:spPr>
      </p:pic>
      <p:sp>
        <p:nvSpPr>
          <p:cNvPr id="3" name="Content Placeholder 2"/>
          <p:cNvSpPr>
            <a:spLocks noGrp="1"/>
          </p:cNvSpPr>
          <p:nvPr>
            <p:ph idx="1"/>
          </p:nvPr>
        </p:nvSpPr>
        <p:spPr/>
        <p:txBody>
          <a:bodyPr>
            <a:normAutofit/>
          </a:bodyPr>
          <a:lstStyle/>
          <a:p>
            <a:pPr algn="l" rtl="0"/>
            <a:r>
              <a:rPr lang="en-US" b="1" dirty="0">
                <a:solidFill>
                  <a:srgbClr val="173361"/>
                </a:solidFill>
                <a:latin typeface="MarkPro-Bold"/>
              </a:rPr>
              <a:t>Agents</a:t>
            </a:r>
          </a:p>
          <a:p>
            <a:pPr lvl="1" algn="l" rtl="0"/>
            <a:r>
              <a:rPr lang="en-US" sz="2000" dirty="0">
                <a:solidFill>
                  <a:srgbClr val="000000"/>
                </a:solidFill>
                <a:latin typeface="MarkPro-NarrowBook"/>
              </a:rPr>
              <a:t>A logical unit of execution responsible for all calculations related to a given state.</a:t>
            </a:r>
          </a:p>
          <a:p>
            <a:pPr lvl="1" algn="l" rtl="0"/>
            <a:r>
              <a:rPr lang="en-US" sz="2000" dirty="0">
                <a:solidFill>
                  <a:srgbClr val="000000"/>
                </a:solidFill>
                <a:latin typeface="MarkPro-NarrowBook"/>
              </a:rPr>
              <a:t>Each agent receives two input streams:</a:t>
            </a:r>
          </a:p>
          <a:p>
            <a:pPr lvl="2" algn="l" rtl="0"/>
            <a:r>
              <a:rPr lang="en-US" sz="1800" dirty="0">
                <a:solidFill>
                  <a:srgbClr val="000000"/>
                </a:solidFill>
                <a:latin typeface="MarkPro-NarrowBook"/>
              </a:rPr>
              <a:t>The output stream of partial matches from the preceding agent – The Match Stream.</a:t>
            </a:r>
          </a:p>
          <a:p>
            <a:pPr lvl="2" algn="l" rtl="0"/>
            <a:r>
              <a:rPr lang="en-US" sz="1800" dirty="0">
                <a:solidFill>
                  <a:srgbClr val="000000"/>
                </a:solidFill>
                <a:latin typeface="MarkPro-NarrowBook"/>
              </a:rPr>
              <a:t>A sub stream of the system input stream restricted to the required event type – The Event Stream.</a:t>
            </a:r>
          </a:p>
          <a:p>
            <a:pPr algn="l" rtl="0"/>
            <a:r>
              <a:rPr lang="en-US" b="1" dirty="0">
                <a:solidFill>
                  <a:srgbClr val="173361"/>
                </a:solidFill>
                <a:latin typeface="MarkPro-Bold"/>
              </a:rPr>
              <a:t>Splitter</a:t>
            </a:r>
          </a:p>
          <a:p>
            <a:pPr lvl="1" algn="l" rtl="0"/>
            <a:r>
              <a:rPr lang="en-US" sz="2000" dirty="0">
                <a:solidFill>
                  <a:srgbClr val="000000"/>
                </a:solidFill>
                <a:latin typeface="MarkPro-NarrowBook"/>
              </a:rPr>
              <a:t>Event streams of all agents originate at the splitter, a</a:t>
            </a:r>
          </a:p>
          <a:p>
            <a:pPr marL="630936" lvl="2" indent="0" algn="l" rtl="0">
              <a:buNone/>
            </a:pPr>
            <a:r>
              <a:rPr lang="en-US" sz="2000" dirty="0">
                <a:solidFill>
                  <a:srgbClr val="000000"/>
                </a:solidFill>
                <a:latin typeface="MarkPro-NarrowBook"/>
              </a:rPr>
              <a:t>component partitioning the global input stream</a:t>
            </a:r>
          </a:p>
          <a:p>
            <a:pPr marL="630936" lvl="2" indent="0" algn="l" rtl="0">
              <a:buNone/>
            </a:pPr>
            <a:r>
              <a:rPr lang="en-US" sz="2000" dirty="0">
                <a:solidFill>
                  <a:srgbClr val="000000"/>
                </a:solidFill>
                <a:latin typeface="MarkPro-NarrowBook"/>
              </a:rPr>
              <a:t>by event type.</a:t>
            </a: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Flow</a:t>
            </a:r>
            <a:endParaRPr lang="he-IL" dirty="0">
              <a:solidFill>
                <a:srgbClr val="FF0000"/>
              </a:solidFill>
            </a:endParaRPr>
          </a:p>
        </p:txBody>
      </p:sp>
    </p:spTree>
    <p:extLst>
      <p:ext uri="{BB962C8B-B14F-4D97-AF65-F5344CB8AC3E}">
        <p14:creationId xmlns:p14="http://schemas.microsoft.com/office/powerpoint/2010/main" val="119143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lgn="l" rtl="0"/>
            <a:r>
              <a:rPr lang="en-US" sz="2000" b="1" dirty="0">
                <a:solidFill>
                  <a:srgbClr val="000000"/>
                </a:solidFill>
                <a:latin typeface="MarkPro-NarrowBook"/>
              </a:rPr>
              <a:t>Local storage buffers:</a:t>
            </a:r>
          </a:p>
          <a:p>
            <a:pPr lvl="2" algn="l" rtl="0"/>
            <a:r>
              <a:rPr lang="en-US" sz="1800" dirty="0">
                <a:solidFill>
                  <a:srgbClr val="000000"/>
                </a:solidFill>
                <a:latin typeface="MarkPro-NarrowBook"/>
              </a:rPr>
              <a:t>Utilized to keep recently arrived elements, </a:t>
            </a:r>
            <a:r>
              <a:rPr lang="en-US" sz="1800" b="1" dirty="0">
                <a:solidFill>
                  <a:srgbClr val="000000"/>
                </a:solidFill>
                <a:latin typeface="MarkPro-NarrowBook"/>
              </a:rPr>
              <a:t>event buffer(EB), </a:t>
            </a:r>
            <a:r>
              <a:rPr lang="en-US" sz="1800" dirty="0">
                <a:solidFill>
                  <a:srgbClr val="000000"/>
                </a:solidFill>
                <a:latin typeface="MarkPro-NarrowBook"/>
              </a:rPr>
              <a:t>and partial matches, </a:t>
            </a:r>
            <a:r>
              <a:rPr lang="en-US" sz="1800" b="1" dirty="0">
                <a:solidFill>
                  <a:srgbClr val="000000"/>
                </a:solidFill>
                <a:latin typeface="MarkPro-NarrowBook"/>
              </a:rPr>
              <a:t>match buffer(MB).</a:t>
            </a:r>
          </a:p>
          <a:p>
            <a:pPr lvl="2" algn="l" rtl="0"/>
            <a:r>
              <a:rPr lang="en-US" sz="1800" dirty="0">
                <a:solidFill>
                  <a:srgbClr val="000000"/>
                </a:solidFill>
                <a:latin typeface="MarkPro-NarrowBook"/>
              </a:rPr>
              <a:t>Due to delays in processing in preceding agents, events must be stored and later matched against new partial matches. Symmetrically, partial matches must be stored and evaluated against later events.</a:t>
            </a:r>
          </a:p>
          <a:p>
            <a:pPr marL="393192" lvl="1" indent="0" algn="l" rtl="0">
              <a:buNone/>
            </a:pPr>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Agent internals</a:t>
            </a:r>
            <a:endParaRPr lang="he-IL" dirty="0">
              <a:solidFill>
                <a:srgbClr val="FF0000"/>
              </a:solidFill>
            </a:endParaRPr>
          </a:p>
        </p:txBody>
      </p:sp>
      <p:pic>
        <p:nvPicPr>
          <p:cNvPr id="6" name="Picture 5">
            <a:extLst>
              <a:ext uri="{FF2B5EF4-FFF2-40B4-BE49-F238E27FC236}">
                <a16:creationId xmlns:a16="http://schemas.microsoft.com/office/drawing/2014/main" id="{7C1196ED-6727-D358-B7DF-44BA0C0B94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8125" y="3082671"/>
            <a:ext cx="4814048" cy="2988312"/>
          </a:xfrm>
          <a:prstGeom prst="rect">
            <a:avLst/>
          </a:prstGeom>
        </p:spPr>
      </p:pic>
    </p:spTree>
    <p:extLst>
      <p:ext uri="{BB962C8B-B14F-4D97-AF65-F5344CB8AC3E}">
        <p14:creationId xmlns:p14="http://schemas.microsoft.com/office/powerpoint/2010/main" val="452115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lgn="l" rtl="0"/>
            <a:r>
              <a:rPr lang="en-US" sz="2000" b="1" dirty="0">
                <a:solidFill>
                  <a:srgbClr val="000000"/>
                </a:solidFill>
                <a:latin typeface="MarkPro-NarrowBook"/>
              </a:rPr>
              <a:t>Workers:</a:t>
            </a:r>
          </a:p>
          <a:p>
            <a:pPr lvl="2" algn="l" rtl="0"/>
            <a:r>
              <a:rPr lang="en-US" sz="1800" dirty="0">
                <a:solidFill>
                  <a:srgbClr val="000000"/>
                </a:solidFill>
                <a:latin typeface="MarkPro-NarrowBook"/>
              </a:rPr>
              <a:t>each execution unit takes one of two roles: an </a:t>
            </a:r>
            <a:r>
              <a:rPr lang="en-US" sz="1800" b="1" dirty="0">
                <a:solidFill>
                  <a:srgbClr val="000000"/>
                </a:solidFill>
                <a:latin typeface="MarkPro-NarrowBook"/>
              </a:rPr>
              <a:t>event worker </a:t>
            </a:r>
            <a:r>
              <a:rPr lang="en-US" sz="1800" dirty="0">
                <a:solidFill>
                  <a:srgbClr val="000000"/>
                </a:solidFill>
                <a:latin typeface="MarkPro-NarrowBook"/>
              </a:rPr>
              <a:t>or a </a:t>
            </a:r>
            <a:r>
              <a:rPr lang="en-US" sz="1800" b="1" dirty="0">
                <a:solidFill>
                  <a:srgbClr val="000000"/>
                </a:solidFill>
                <a:latin typeface="MarkPro-NarrowBook"/>
              </a:rPr>
              <a:t>match worker</a:t>
            </a:r>
            <a:r>
              <a:rPr lang="en-US" sz="1800" dirty="0">
                <a:solidFill>
                  <a:srgbClr val="000000"/>
                </a:solidFill>
                <a:latin typeface="MarkPro-NarrowBook"/>
              </a:rPr>
              <a:t>.</a:t>
            </a:r>
          </a:p>
          <a:p>
            <a:pPr lvl="2" algn="l" rtl="0"/>
            <a:r>
              <a:rPr lang="en-US" sz="1800" b="1" dirty="0">
                <a:solidFill>
                  <a:srgbClr val="000000"/>
                </a:solidFill>
                <a:latin typeface="MarkPro-NarrowBook"/>
              </a:rPr>
              <a:t>Event workers </a:t>
            </a:r>
            <a:r>
              <a:rPr lang="en-US" sz="1800" dirty="0">
                <a:solidFill>
                  <a:srgbClr val="000000"/>
                </a:solidFill>
                <a:latin typeface="MarkPro-NarrowBook"/>
              </a:rPr>
              <a:t>- responsible for receiving events from the event stream comparing them against the current content of the match buffer and storing the events into the event buffer.</a:t>
            </a:r>
          </a:p>
          <a:p>
            <a:pPr lvl="2" algn="l" rtl="0"/>
            <a:r>
              <a:rPr lang="en-US" sz="1800" b="1" dirty="0">
                <a:solidFill>
                  <a:srgbClr val="000000"/>
                </a:solidFill>
                <a:latin typeface="MarkPro-NarrowBook"/>
              </a:rPr>
              <a:t>Match workers </a:t>
            </a:r>
            <a:r>
              <a:rPr lang="en-US" sz="1800" dirty="0">
                <a:solidFill>
                  <a:srgbClr val="000000"/>
                </a:solidFill>
                <a:latin typeface="MarkPro-NarrowBook"/>
              </a:rPr>
              <a:t>- Similarly, match workers receive, evaluate, and buffer partial matches.</a:t>
            </a: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Agent internals</a:t>
            </a:r>
            <a:endParaRPr lang="he-IL" dirty="0">
              <a:solidFill>
                <a:srgbClr val="FF0000"/>
              </a:solidFill>
            </a:endParaRPr>
          </a:p>
        </p:txBody>
      </p:sp>
      <p:pic>
        <p:nvPicPr>
          <p:cNvPr id="4" name="Picture 3">
            <a:extLst>
              <a:ext uri="{FF2B5EF4-FFF2-40B4-BE49-F238E27FC236}">
                <a16:creationId xmlns:a16="http://schemas.microsoft.com/office/drawing/2014/main" id="{A77CB974-9595-B72C-4986-F4CD127970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7653" y="3322095"/>
            <a:ext cx="4814048" cy="2988312"/>
          </a:xfrm>
          <a:prstGeom prst="rect">
            <a:avLst/>
          </a:prstGeom>
        </p:spPr>
      </p:pic>
    </p:spTree>
    <p:extLst>
      <p:ext uri="{BB962C8B-B14F-4D97-AF65-F5344CB8AC3E}">
        <p14:creationId xmlns:p14="http://schemas.microsoft.com/office/powerpoint/2010/main" val="3566934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7CB974-9595-B72C-4986-F4CD127970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8352" y="3206089"/>
            <a:ext cx="4814048" cy="2988312"/>
          </a:xfrm>
          <a:prstGeom prst="rect">
            <a:avLst/>
          </a:prstGeom>
        </p:spPr>
      </p:pic>
      <p:sp>
        <p:nvSpPr>
          <p:cNvPr id="3" name="Content Placeholder 2"/>
          <p:cNvSpPr>
            <a:spLocks noGrp="1"/>
          </p:cNvSpPr>
          <p:nvPr>
            <p:ph idx="1"/>
          </p:nvPr>
        </p:nvSpPr>
        <p:spPr>
          <a:xfrm>
            <a:off x="354842" y="1481329"/>
            <a:ext cx="11227558" cy="4525963"/>
          </a:xfrm>
        </p:spPr>
        <p:txBody>
          <a:bodyPr>
            <a:normAutofit/>
          </a:bodyPr>
          <a:lstStyle/>
          <a:p>
            <a:pPr lvl="1" algn="l" rtl="0"/>
            <a:r>
              <a:rPr lang="en-US" sz="2000" dirty="0">
                <a:solidFill>
                  <a:srgbClr val="000000"/>
                </a:solidFill>
                <a:latin typeface="MarkPro-NarrowBook"/>
              </a:rPr>
              <a:t>This method requires simultaneous write access of many workers to two data structures: EB and MB.</a:t>
            </a:r>
          </a:p>
          <a:p>
            <a:pPr lvl="1" algn="l" rtl="0"/>
            <a:r>
              <a:rPr lang="en-US" sz="2000" dirty="0">
                <a:solidFill>
                  <a:srgbClr val="000000"/>
                </a:solidFill>
                <a:latin typeface="MarkPro-NarrowBook"/>
              </a:rPr>
              <a:t>Every worker can add or remove items – synchronization bottleneck.</a:t>
            </a:r>
          </a:p>
          <a:p>
            <a:pPr lvl="1" algn="l" rtl="0"/>
            <a:r>
              <a:rPr lang="en-US" sz="2000" b="1" dirty="0">
                <a:solidFill>
                  <a:srgbClr val="000000"/>
                </a:solidFill>
                <a:latin typeface="MarkPro-NarrowBook"/>
              </a:rPr>
              <a:t>Solution: </a:t>
            </a:r>
            <a:r>
              <a:rPr lang="en-US" sz="2000" dirty="0">
                <a:solidFill>
                  <a:srgbClr val="000000"/>
                </a:solidFill>
                <a:latin typeface="MarkPro-NarrowBook"/>
              </a:rPr>
              <a:t>distribute EB and MB among the workers. Each event worker or match worker maintains a fragment of the EB or the MB respectively.</a:t>
            </a:r>
          </a:p>
          <a:p>
            <a:pPr lvl="1" algn="l" rtl="0"/>
            <a:r>
              <a:rPr lang="en-US" sz="2000" dirty="0">
                <a:solidFill>
                  <a:srgbClr val="000000"/>
                </a:solidFill>
                <a:latin typeface="MarkPro-NarrowBook"/>
              </a:rPr>
              <a:t>When, for example, an event worker receives a new event,</a:t>
            </a:r>
          </a:p>
          <a:p>
            <a:pPr marL="630936" lvl="2" indent="0" algn="l" rtl="0">
              <a:buNone/>
            </a:pPr>
            <a:r>
              <a:rPr lang="en-US" sz="2000" dirty="0">
                <a:solidFill>
                  <a:srgbClr val="000000"/>
                </a:solidFill>
                <a:latin typeface="MarkPro-NarrowBook"/>
              </a:rPr>
              <a:t>it contacts all match workers to get the access to their</a:t>
            </a:r>
          </a:p>
          <a:p>
            <a:pPr marL="630936" lvl="2" indent="0" algn="l" rtl="0">
              <a:buNone/>
            </a:pPr>
            <a:r>
              <a:rPr lang="en-US" sz="2000" dirty="0">
                <a:solidFill>
                  <a:srgbClr val="000000"/>
                </a:solidFill>
                <a:latin typeface="MarkPro-NarrowBook"/>
              </a:rPr>
              <a:t>respective MB fragments, then pushes the event</a:t>
            </a:r>
          </a:p>
          <a:p>
            <a:pPr marL="630936" lvl="2" indent="0" algn="l" rtl="0">
              <a:buNone/>
            </a:pPr>
            <a:r>
              <a:rPr lang="en-US" sz="2000" dirty="0">
                <a:solidFill>
                  <a:srgbClr val="000000"/>
                </a:solidFill>
                <a:latin typeface="MarkPro-NarrowBook"/>
              </a:rPr>
              <a:t>to its own </a:t>
            </a:r>
            <a:r>
              <a:rPr lang="en-US" sz="1800" dirty="0">
                <a:effectLst/>
                <a:latin typeface="Helvetica" pitchFamily="2" charset="0"/>
              </a:rPr>
              <a:t>EB fragment.</a:t>
            </a: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Parallelism and Synchronization</a:t>
            </a:r>
            <a:endParaRPr lang="he-IL" dirty="0">
              <a:solidFill>
                <a:srgbClr val="FF0000"/>
              </a:solidFill>
            </a:endParaRPr>
          </a:p>
        </p:txBody>
      </p:sp>
    </p:spTree>
    <p:extLst>
      <p:ext uri="{BB962C8B-B14F-4D97-AF65-F5344CB8AC3E}">
        <p14:creationId xmlns:p14="http://schemas.microsoft.com/office/powerpoint/2010/main" val="2745079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7CB974-9595-B72C-4986-F4CD127970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3373" y="3219737"/>
            <a:ext cx="4814048" cy="2988312"/>
          </a:xfrm>
          <a:prstGeom prst="rect">
            <a:avLst/>
          </a:prstGeom>
        </p:spPr>
      </p:pic>
      <p:sp>
        <p:nvSpPr>
          <p:cNvPr id="3" name="Content Placeholder 2"/>
          <p:cNvSpPr>
            <a:spLocks noGrp="1"/>
          </p:cNvSpPr>
          <p:nvPr>
            <p:ph idx="1"/>
          </p:nvPr>
        </p:nvSpPr>
        <p:spPr/>
        <p:txBody>
          <a:bodyPr>
            <a:normAutofit/>
          </a:bodyPr>
          <a:lstStyle/>
          <a:p>
            <a:pPr algn="l" rtl="0"/>
            <a:r>
              <a:rPr lang="en-US" sz="2400" b="1" dirty="0">
                <a:solidFill>
                  <a:srgbClr val="000000"/>
                </a:solidFill>
                <a:latin typeface="MarkPro-NarrowBook"/>
              </a:rPr>
              <a:t>Event and match deletion:</a:t>
            </a:r>
          </a:p>
          <a:p>
            <a:pPr lvl="1" algn="l" rtl="0"/>
            <a:r>
              <a:rPr lang="en-US" sz="2000" dirty="0">
                <a:solidFill>
                  <a:srgbClr val="000000"/>
                </a:solidFill>
                <a:latin typeface="MarkPro-NarrowBook"/>
              </a:rPr>
              <a:t>Pattern matches are only considered valid if they appear within a </a:t>
            </a:r>
            <a:r>
              <a:rPr lang="en-US" sz="2000" b="1" dirty="0">
                <a:solidFill>
                  <a:srgbClr val="000000"/>
                </a:solidFill>
                <a:latin typeface="MarkPro-NarrowBook"/>
              </a:rPr>
              <a:t>predefined time window </a:t>
            </a:r>
            <a:r>
              <a:rPr lang="en-US" sz="2000" dirty="0">
                <a:solidFill>
                  <a:srgbClr val="000000"/>
                </a:solidFill>
                <a:latin typeface="MarkPro-NarrowBook"/>
              </a:rPr>
              <a:t>W, that is, the maximal timestamp difference between the events in a match. Hence, the locally stored events and matches can be </a:t>
            </a:r>
            <a:r>
              <a:rPr lang="en-US" sz="2000" b="1" dirty="0">
                <a:solidFill>
                  <a:srgbClr val="000000"/>
                </a:solidFill>
                <a:latin typeface="MarkPro-NarrowBook"/>
              </a:rPr>
              <a:t>purged</a:t>
            </a:r>
            <a:r>
              <a:rPr lang="en-US" sz="2000" dirty="0">
                <a:solidFill>
                  <a:srgbClr val="000000"/>
                </a:solidFill>
                <a:latin typeface="MarkPro-NarrowBook"/>
              </a:rPr>
              <a:t> from their respective buffers </a:t>
            </a:r>
            <a:r>
              <a:rPr lang="en-US" sz="2000" b="1" dirty="0">
                <a:solidFill>
                  <a:srgbClr val="000000"/>
                </a:solidFill>
                <a:latin typeface="MarkPro-NarrowBook"/>
              </a:rPr>
              <a:t>once they expire.</a:t>
            </a:r>
          </a:p>
          <a:p>
            <a:pPr lvl="1" algn="l" rtl="0"/>
            <a:r>
              <a:rPr lang="en-US" sz="2000" dirty="0">
                <a:solidFill>
                  <a:srgbClr val="000000"/>
                </a:solidFill>
                <a:latin typeface="MarkPro-NarrowBook"/>
              </a:rPr>
              <a:t>This is necessary to avoid extreme growth of the buffers</a:t>
            </a:r>
          </a:p>
          <a:p>
            <a:pPr marL="630936" lvl="2" indent="0" algn="l" rtl="0">
              <a:buNone/>
            </a:pPr>
            <a:r>
              <a:rPr lang="en-US" sz="2000" dirty="0">
                <a:solidFill>
                  <a:srgbClr val="000000"/>
                </a:solidFill>
                <a:latin typeface="MarkPro-NarrowBook"/>
              </a:rPr>
              <a:t>and to guarantee evaluation correctness that could </a:t>
            </a:r>
          </a:p>
          <a:p>
            <a:pPr marL="630936" lvl="2" indent="0" algn="l" rtl="0">
              <a:buNone/>
            </a:pPr>
            <a:r>
              <a:rPr lang="en-US" sz="2000" dirty="0">
                <a:solidFill>
                  <a:srgbClr val="000000"/>
                </a:solidFill>
                <a:latin typeface="MarkPro-NarrowBook"/>
              </a:rPr>
              <a:t>otherwise be violated by returning expired events</a:t>
            </a:r>
          </a:p>
          <a:p>
            <a:pPr marL="630936" lvl="2" indent="0" algn="l" rtl="0">
              <a:buNone/>
            </a:pPr>
            <a:r>
              <a:rPr lang="en-US" sz="2000" dirty="0">
                <a:solidFill>
                  <a:srgbClr val="000000"/>
                </a:solidFill>
                <a:latin typeface="MarkPro-NarrowBook"/>
              </a:rPr>
              <a:t>as a part of a pattern match.</a:t>
            </a: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Agent internals</a:t>
            </a:r>
            <a:endParaRPr lang="he-IL" dirty="0">
              <a:solidFill>
                <a:srgbClr val="FF0000"/>
              </a:solidFill>
            </a:endParaRPr>
          </a:p>
        </p:txBody>
      </p:sp>
    </p:spTree>
    <p:extLst>
      <p:ext uri="{BB962C8B-B14F-4D97-AF65-F5344CB8AC3E}">
        <p14:creationId xmlns:p14="http://schemas.microsoft.com/office/powerpoint/2010/main" val="2081247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l" rtl="0"/>
            <a:r>
              <a:rPr lang="en-US" b="1" dirty="0">
                <a:solidFill>
                  <a:srgbClr val="173361"/>
                </a:solidFill>
                <a:latin typeface="MarkPro-Bold"/>
              </a:rPr>
              <a:t>Questions ?</a:t>
            </a: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HYPERSONIC – Hybrid-Parallelism</a:t>
            </a:r>
            <a:endParaRPr lang="he-IL" dirty="0">
              <a:solidFill>
                <a:srgbClr val="FF0000"/>
              </a:solidFill>
            </a:endParaRPr>
          </a:p>
        </p:txBody>
      </p:sp>
      <p:pic>
        <p:nvPicPr>
          <p:cNvPr id="4" name="Picture 3">
            <a:extLst>
              <a:ext uri="{FF2B5EF4-FFF2-40B4-BE49-F238E27FC236}">
                <a16:creationId xmlns:a16="http://schemas.microsoft.com/office/drawing/2014/main" id="{A77CB974-9595-B72C-4986-F4CD127970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2578" y="1993906"/>
            <a:ext cx="4814048" cy="2988312"/>
          </a:xfrm>
          <a:prstGeom prst="rect">
            <a:avLst/>
          </a:prstGeom>
        </p:spPr>
      </p:pic>
      <p:pic>
        <p:nvPicPr>
          <p:cNvPr id="5" name="Picture 4">
            <a:extLst>
              <a:ext uri="{FF2B5EF4-FFF2-40B4-BE49-F238E27FC236}">
                <a16:creationId xmlns:a16="http://schemas.microsoft.com/office/drawing/2014/main" id="{3686AB45-C1A9-D92D-F8E8-DCD822910E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826" y="1875781"/>
            <a:ext cx="5351684" cy="3106437"/>
          </a:xfrm>
          <a:prstGeom prst="rect">
            <a:avLst/>
          </a:prstGeom>
        </p:spPr>
      </p:pic>
    </p:spTree>
    <p:extLst>
      <p:ext uri="{BB962C8B-B14F-4D97-AF65-F5344CB8AC3E}">
        <p14:creationId xmlns:p14="http://schemas.microsoft.com/office/powerpoint/2010/main" val="3887456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481329"/>
            <a:ext cx="11311719" cy="4525963"/>
          </a:xfrm>
        </p:spPr>
        <p:txBody>
          <a:bodyPr>
            <a:normAutofit/>
          </a:bodyPr>
          <a:lstStyle/>
          <a:p>
            <a:pPr algn="l" rtl="0"/>
            <a:r>
              <a:rPr lang="en-US" sz="2400" dirty="0">
                <a:solidFill>
                  <a:srgbClr val="000000"/>
                </a:solidFill>
                <a:latin typeface="MarkPro-NarrowBook"/>
              </a:rPr>
              <a:t>At the outer layer, the pool of available execution units is divided between the agents.</a:t>
            </a:r>
          </a:p>
          <a:p>
            <a:pPr algn="l" rtl="0"/>
            <a:r>
              <a:rPr lang="en-US" sz="2400" dirty="0">
                <a:solidFill>
                  <a:srgbClr val="000000"/>
                </a:solidFill>
                <a:latin typeface="MarkPro-NarrowBook"/>
              </a:rPr>
              <a:t>At the inner layer, each execution unit assumes either a match worker or an event worker role.</a:t>
            </a: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Load balancing – execution unit allocation</a:t>
            </a:r>
            <a:endParaRPr lang="he-IL" dirty="0">
              <a:solidFill>
                <a:srgbClr val="FF0000"/>
              </a:solidFill>
            </a:endParaRPr>
          </a:p>
        </p:txBody>
      </p:sp>
      <p:grpSp>
        <p:nvGrpSpPr>
          <p:cNvPr id="5" name="Group 4">
            <a:extLst>
              <a:ext uri="{FF2B5EF4-FFF2-40B4-BE49-F238E27FC236}">
                <a16:creationId xmlns:a16="http://schemas.microsoft.com/office/drawing/2014/main" id="{82D9D3C5-5BF4-2E05-B0DB-047C66EB784B}"/>
              </a:ext>
            </a:extLst>
          </p:cNvPr>
          <p:cNvGrpSpPr/>
          <p:nvPr/>
        </p:nvGrpSpPr>
        <p:grpSpPr>
          <a:xfrm>
            <a:off x="3670856" y="2619865"/>
            <a:ext cx="5328744" cy="3086311"/>
            <a:chOff x="6516414" y="3629799"/>
            <a:chExt cx="5328744" cy="3086311"/>
          </a:xfrm>
        </p:grpSpPr>
        <p:pic>
          <p:nvPicPr>
            <p:cNvPr id="6" name="Picture 5">
              <a:extLst>
                <a:ext uri="{FF2B5EF4-FFF2-40B4-BE49-F238E27FC236}">
                  <a16:creationId xmlns:a16="http://schemas.microsoft.com/office/drawing/2014/main" id="{90A0D263-3A67-10AE-472C-1BDE0B29C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1117" y="3629799"/>
              <a:ext cx="4074041" cy="2953563"/>
            </a:xfrm>
            <a:prstGeom prst="rect">
              <a:avLst/>
            </a:prstGeom>
          </p:spPr>
        </p:pic>
        <p:sp>
          <p:nvSpPr>
            <p:cNvPr id="7" name="Rounded Rectangle 6">
              <a:extLst>
                <a:ext uri="{FF2B5EF4-FFF2-40B4-BE49-F238E27FC236}">
                  <a16:creationId xmlns:a16="http://schemas.microsoft.com/office/drawing/2014/main" id="{FB1C76E2-0EC6-690E-D946-6848B5F20621}"/>
                </a:ext>
              </a:extLst>
            </p:cNvPr>
            <p:cNvSpPr/>
            <p:nvPr/>
          </p:nvSpPr>
          <p:spPr>
            <a:xfrm>
              <a:off x="7966841" y="4855779"/>
              <a:ext cx="903890" cy="1860331"/>
            </a:xfrm>
            <a:prstGeom prst="roundRect">
              <a:avLst/>
            </a:prstGeom>
            <a:no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L" dirty="0"/>
            </a:p>
          </p:txBody>
        </p:sp>
        <p:cxnSp>
          <p:nvCxnSpPr>
            <p:cNvPr id="8" name="Straight Arrow Connector 7">
              <a:extLst>
                <a:ext uri="{FF2B5EF4-FFF2-40B4-BE49-F238E27FC236}">
                  <a16:creationId xmlns:a16="http://schemas.microsoft.com/office/drawing/2014/main" id="{F5A1D56F-4049-62EE-1696-474F0B362E9F}"/>
                </a:ext>
              </a:extLst>
            </p:cNvPr>
            <p:cNvCxnSpPr/>
            <p:nvPr/>
          </p:nvCxnSpPr>
          <p:spPr>
            <a:xfrm>
              <a:off x="7168055" y="6379779"/>
              <a:ext cx="798786"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DE632324-A83E-2A50-9F78-1F1E4CD562DC}"/>
                </a:ext>
              </a:extLst>
            </p:cNvPr>
            <p:cNvSpPr txBox="1"/>
            <p:nvPr/>
          </p:nvSpPr>
          <p:spPr>
            <a:xfrm>
              <a:off x="6516414" y="6195113"/>
              <a:ext cx="1051034" cy="369332"/>
            </a:xfrm>
            <a:prstGeom prst="rect">
              <a:avLst/>
            </a:prstGeom>
            <a:noFill/>
          </p:spPr>
          <p:txBody>
            <a:bodyPr wrap="square" rtlCol="0">
              <a:spAutoFit/>
            </a:bodyPr>
            <a:lstStyle/>
            <a:p>
              <a:r>
                <a:rPr lang="en-IL" dirty="0">
                  <a:solidFill>
                    <a:schemeClr val="accent2"/>
                  </a:solidFill>
                  <a:latin typeface="MarkPro-NarrowBook"/>
                </a:rPr>
                <a:t>agent</a:t>
              </a:r>
            </a:p>
          </p:txBody>
        </p:sp>
        <p:cxnSp>
          <p:nvCxnSpPr>
            <p:cNvPr id="10" name="Straight Arrow Connector 9">
              <a:extLst>
                <a:ext uri="{FF2B5EF4-FFF2-40B4-BE49-F238E27FC236}">
                  <a16:creationId xmlns:a16="http://schemas.microsoft.com/office/drawing/2014/main" id="{5B46AA0A-5706-3281-050C-DC4CC98434A8}"/>
                </a:ext>
              </a:extLst>
            </p:cNvPr>
            <p:cNvCxnSpPr>
              <a:cxnSpLocks/>
            </p:cNvCxnSpPr>
            <p:nvPr/>
          </p:nvCxnSpPr>
          <p:spPr>
            <a:xfrm flipV="1">
              <a:off x="7336220" y="5875282"/>
              <a:ext cx="90786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A2754F3B-FCD1-1CB8-29C7-F6E4F4BEA2B1}"/>
                </a:ext>
              </a:extLst>
            </p:cNvPr>
            <p:cNvSpPr txBox="1"/>
            <p:nvPr/>
          </p:nvSpPr>
          <p:spPr>
            <a:xfrm>
              <a:off x="6537435" y="5690616"/>
              <a:ext cx="907862" cy="369332"/>
            </a:xfrm>
            <a:prstGeom prst="rect">
              <a:avLst/>
            </a:prstGeom>
            <a:noFill/>
          </p:spPr>
          <p:txBody>
            <a:bodyPr wrap="square" rtlCol="0">
              <a:spAutoFit/>
            </a:bodyPr>
            <a:lstStyle/>
            <a:p>
              <a:r>
                <a:rPr lang="en-IL" dirty="0">
                  <a:solidFill>
                    <a:schemeClr val="accent2"/>
                  </a:solidFill>
                  <a:latin typeface="MarkPro-NarrowBook"/>
                </a:rPr>
                <a:t>worker</a:t>
              </a:r>
            </a:p>
          </p:txBody>
        </p:sp>
      </p:grpSp>
    </p:spTree>
    <p:extLst>
      <p:ext uri="{BB962C8B-B14F-4D97-AF65-F5344CB8AC3E}">
        <p14:creationId xmlns:p14="http://schemas.microsoft.com/office/powerpoint/2010/main" val="1050181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D9D3C5-5BF4-2E05-B0DB-047C66EB784B}"/>
              </a:ext>
            </a:extLst>
          </p:cNvPr>
          <p:cNvGrpSpPr/>
          <p:nvPr/>
        </p:nvGrpSpPr>
        <p:grpSpPr>
          <a:xfrm>
            <a:off x="6516414" y="3629799"/>
            <a:ext cx="5328744" cy="3086311"/>
            <a:chOff x="6516414" y="3629799"/>
            <a:chExt cx="5328744" cy="3086311"/>
          </a:xfrm>
        </p:grpSpPr>
        <p:pic>
          <p:nvPicPr>
            <p:cNvPr id="6" name="Picture 5">
              <a:extLst>
                <a:ext uri="{FF2B5EF4-FFF2-40B4-BE49-F238E27FC236}">
                  <a16:creationId xmlns:a16="http://schemas.microsoft.com/office/drawing/2014/main" id="{90A0D263-3A67-10AE-472C-1BDE0B29C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1117" y="3629799"/>
              <a:ext cx="4074041" cy="2953563"/>
            </a:xfrm>
            <a:prstGeom prst="rect">
              <a:avLst/>
            </a:prstGeom>
          </p:spPr>
        </p:pic>
        <p:sp>
          <p:nvSpPr>
            <p:cNvPr id="7" name="Rounded Rectangle 6">
              <a:extLst>
                <a:ext uri="{FF2B5EF4-FFF2-40B4-BE49-F238E27FC236}">
                  <a16:creationId xmlns:a16="http://schemas.microsoft.com/office/drawing/2014/main" id="{FB1C76E2-0EC6-690E-D946-6848B5F20621}"/>
                </a:ext>
              </a:extLst>
            </p:cNvPr>
            <p:cNvSpPr/>
            <p:nvPr/>
          </p:nvSpPr>
          <p:spPr>
            <a:xfrm>
              <a:off x="7966841" y="4855779"/>
              <a:ext cx="903890" cy="1860331"/>
            </a:xfrm>
            <a:prstGeom prst="roundRect">
              <a:avLst/>
            </a:prstGeom>
            <a:no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L" dirty="0"/>
            </a:p>
          </p:txBody>
        </p:sp>
        <p:cxnSp>
          <p:nvCxnSpPr>
            <p:cNvPr id="8" name="Straight Arrow Connector 7">
              <a:extLst>
                <a:ext uri="{FF2B5EF4-FFF2-40B4-BE49-F238E27FC236}">
                  <a16:creationId xmlns:a16="http://schemas.microsoft.com/office/drawing/2014/main" id="{F5A1D56F-4049-62EE-1696-474F0B362E9F}"/>
                </a:ext>
              </a:extLst>
            </p:cNvPr>
            <p:cNvCxnSpPr/>
            <p:nvPr/>
          </p:nvCxnSpPr>
          <p:spPr>
            <a:xfrm>
              <a:off x="7168055" y="6379779"/>
              <a:ext cx="798786"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DE632324-A83E-2A50-9F78-1F1E4CD562DC}"/>
                </a:ext>
              </a:extLst>
            </p:cNvPr>
            <p:cNvSpPr txBox="1"/>
            <p:nvPr/>
          </p:nvSpPr>
          <p:spPr>
            <a:xfrm>
              <a:off x="6516414" y="6195113"/>
              <a:ext cx="1051034" cy="369332"/>
            </a:xfrm>
            <a:prstGeom prst="rect">
              <a:avLst/>
            </a:prstGeom>
            <a:noFill/>
          </p:spPr>
          <p:txBody>
            <a:bodyPr wrap="square" rtlCol="0">
              <a:spAutoFit/>
            </a:bodyPr>
            <a:lstStyle/>
            <a:p>
              <a:r>
                <a:rPr lang="en-IL" dirty="0">
                  <a:solidFill>
                    <a:schemeClr val="accent2"/>
                  </a:solidFill>
                  <a:latin typeface="MarkPro-NarrowBook"/>
                </a:rPr>
                <a:t>agent</a:t>
              </a:r>
            </a:p>
          </p:txBody>
        </p:sp>
        <p:cxnSp>
          <p:nvCxnSpPr>
            <p:cNvPr id="10" name="Straight Arrow Connector 9">
              <a:extLst>
                <a:ext uri="{FF2B5EF4-FFF2-40B4-BE49-F238E27FC236}">
                  <a16:creationId xmlns:a16="http://schemas.microsoft.com/office/drawing/2014/main" id="{5B46AA0A-5706-3281-050C-DC4CC98434A8}"/>
                </a:ext>
              </a:extLst>
            </p:cNvPr>
            <p:cNvCxnSpPr>
              <a:cxnSpLocks/>
            </p:cNvCxnSpPr>
            <p:nvPr/>
          </p:nvCxnSpPr>
          <p:spPr>
            <a:xfrm flipV="1">
              <a:off x="7336220" y="5875282"/>
              <a:ext cx="90786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A2754F3B-FCD1-1CB8-29C7-F6E4F4BEA2B1}"/>
                </a:ext>
              </a:extLst>
            </p:cNvPr>
            <p:cNvSpPr txBox="1"/>
            <p:nvPr/>
          </p:nvSpPr>
          <p:spPr>
            <a:xfrm>
              <a:off x="6537435" y="5690616"/>
              <a:ext cx="907862" cy="369332"/>
            </a:xfrm>
            <a:prstGeom prst="rect">
              <a:avLst/>
            </a:prstGeom>
            <a:noFill/>
          </p:spPr>
          <p:txBody>
            <a:bodyPr wrap="square" rtlCol="0">
              <a:spAutoFit/>
            </a:bodyPr>
            <a:lstStyle/>
            <a:p>
              <a:r>
                <a:rPr lang="en-IL" dirty="0">
                  <a:solidFill>
                    <a:schemeClr val="accent2"/>
                  </a:solidFill>
                  <a:latin typeface="MarkPro-NarrowBook"/>
                </a:rPr>
                <a:t>worker</a:t>
              </a:r>
            </a:p>
          </p:txBody>
        </p:sp>
      </p:gr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l" rtl="0"/>
                <a:r>
                  <a:rPr lang="en-US" sz="2400" b="1" dirty="0">
                    <a:solidFill>
                      <a:srgbClr val="000000"/>
                    </a:solidFill>
                    <a:latin typeface="MarkPro-NarrowBook"/>
                  </a:rPr>
                  <a:t>Goal: </a:t>
                </a:r>
                <a:r>
                  <a:rPr lang="en-US" sz="2400" dirty="0">
                    <a:solidFill>
                      <a:srgbClr val="000000"/>
                    </a:solidFill>
                    <a:latin typeface="MarkPro-NarrowBook"/>
                  </a:rPr>
                  <a:t>given a set </a:t>
                </a:r>
                <a14:m>
                  <m:oMath xmlns:m="http://schemas.openxmlformats.org/officeDocument/2006/math">
                    <m:r>
                      <a:rPr lang="en-US" sz="2400">
                        <a:solidFill>
                          <a:srgbClr val="000000"/>
                        </a:solidFill>
                        <a:latin typeface="Cambria Math" panose="02040503050406030204" pitchFamily="18" charset="0"/>
                      </a:rPr>
                      <m:t>𝑈</m:t>
                    </m:r>
                    <m:r>
                      <a:rPr lang="en-US" sz="240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𝑢</m:t>
                            </m:r>
                          </m:e>
                          <m:sub>
                            <m:r>
                              <a:rPr lang="en-US" sz="2400">
                                <a:solidFill>
                                  <a:srgbClr val="000000"/>
                                </a:solidFill>
                                <a:latin typeface="Cambria Math" panose="02040503050406030204" pitchFamily="18" charset="0"/>
                              </a:rPr>
                              <m:t>1</m:t>
                            </m:r>
                          </m:sub>
                        </m:sSub>
                        <m: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𝑢</m:t>
                            </m:r>
                          </m:e>
                          <m:sub>
                            <m:r>
                              <a:rPr lang="en-US" sz="2400">
                                <a:solidFill>
                                  <a:srgbClr val="000000"/>
                                </a:solidFill>
                                <a:latin typeface="Cambria Math" panose="02040503050406030204" pitchFamily="18" charset="0"/>
                              </a:rPr>
                              <m:t>𝑛</m:t>
                            </m:r>
                          </m:sub>
                        </m:sSub>
                      </m:e>
                    </m:d>
                  </m:oMath>
                </a14:m>
                <a:r>
                  <a:rPr lang="en-US" sz="2400" dirty="0">
                    <a:solidFill>
                      <a:srgbClr val="000000"/>
                    </a:solidFill>
                    <a:latin typeface="MarkPro-NarrowBook"/>
                  </a:rPr>
                  <a:t> of homogeneous execution units, and a set A</a:t>
                </a:r>
                <a14:m>
                  <m:oMath xmlns:m="http://schemas.openxmlformats.org/officeDocument/2006/math">
                    <m:r>
                      <a:rPr lang="en-US" sz="240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𝐴</m:t>
                            </m:r>
                          </m:e>
                          <m:sub>
                            <m:r>
                              <a:rPr lang="en-US" sz="2400">
                                <a:solidFill>
                                  <a:srgbClr val="000000"/>
                                </a:solidFill>
                                <a:latin typeface="Cambria Math" panose="02040503050406030204" pitchFamily="18" charset="0"/>
                              </a:rPr>
                              <m:t>1</m:t>
                            </m:r>
                          </m:sub>
                        </m:sSub>
                        <m: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𝐴</m:t>
                            </m:r>
                          </m:e>
                          <m:sub>
                            <m:r>
                              <a:rPr lang="en-US" sz="2400">
                                <a:solidFill>
                                  <a:srgbClr val="000000"/>
                                </a:solidFill>
                                <a:latin typeface="Cambria Math" panose="02040503050406030204" pitchFamily="18" charset="0"/>
                              </a:rPr>
                              <m:t>𝑚</m:t>
                            </m:r>
                          </m:sub>
                        </m:sSub>
                      </m:e>
                    </m:d>
                  </m:oMath>
                </a14:m>
                <a:r>
                  <a:rPr lang="en-US" sz="2400" dirty="0">
                    <a:solidFill>
                      <a:srgbClr val="000000"/>
                    </a:solidFill>
                    <a:latin typeface="MarkPro-NarrowBook"/>
                  </a:rPr>
                  <a:t> of agents derived from the NFA detecting the given pattern, partition </a:t>
                </a:r>
                <a14:m>
                  <m:oMath xmlns:m="http://schemas.openxmlformats.org/officeDocument/2006/math">
                    <m:r>
                      <a:rPr lang="en-US" sz="2400">
                        <a:solidFill>
                          <a:srgbClr val="000000"/>
                        </a:solidFill>
                        <a:latin typeface="Cambria Math" panose="02040503050406030204" pitchFamily="18" charset="0"/>
                      </a:rPr>
                      <m:t>𝑈</m:t>
                    </m:r>
                  </m:oMath>
                </a14:m>
                <a:r>
                  <a:rPr lang="en-US" sz="2400" dirty="0">
                    <a:solidFill>
                      <a:srgbClr val="000000"/>
                    </a:solidFill>
                    <a:latin typeface="MarkPro-NarrowBook"/>
                  </a:rPr>
                  <a:t> into m subsets </a:t>
                </a:r>
                <a14:m>
                  <m:oMath xmlns:m="http://schemas.openxmlformats.org/officeDocument/2006/math">
                    <m:d>
                      <m:dPr>
                        <m:begChr m:val="{"/>
                        <m:endChr m:val="}"/>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𝑈</m:t>
                            </m:r>
                          </m:e>
                          <m:sub>
                            <m:r>
                              <a:rPr lang="en-US" sz="2400">
                                <a:solidFill>
                                  <a:srgbClr val="000000"/>
                                </a:solidFill>
                                <a:latin typeface="Cambria Math" panose="02040503050406030204" pitchFamily="18" charset="0"/>
                              </a:rPr>
                              <m:t>1</m:t>
                            </m:r>
                          </m:sub>
                        </m:sSub>
                        <m:r>
                          <a:rPr lang="en-US" sz="2400">
                            <a:solidFill>
                              <a:srgbClr val="000000"/>
                            </a:solidFill>
                            <a:latin typeface="Cambria Math" panose="02040503050406030204" pitchFamily="18" charset="0"/>
                          </a:rPr>
                          <m:t>, …, </m:t>
                        </m:r>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𝑈</m:t>
                            </m:r>
                          </m:e>
                          <m:sub>
                            <m:r>
                              <a:rPr lang="en-US" sz="2400">
                                <a:solidFill>
                                  <a:srgbClr val="000000"/>
                                </a:solidFill>
                                <a:latin typeface="Cambria Math" panose="02040503050406030204" pitchFamily="18" charset="0"/>
                              </a:rPr>
                              <m:t>𝑚</m:t>
                            </m:r>
                          </m:sub>
                        </m:sSub>
                      </m:e>
                    </m:d>
                  </m:oMath>
                </a14:m>
                <a:r>
                  <a:rPr lang="en-US" sz="2400" dirty="0">
                    <a:solidFill>
                      <a:srgbClr val="000000"/>
                    </a:solidFill>
                    <a:latin typeface="MarkPro-NarrowBook"/>
                  </a:rPr>
                  <a:t> corresponding to the agents in 𝐴 to maximize system performance.  (Assume n&gt;m)</a:t>
                </a:r>
              </a:p>
              <a:p>
                <a:pPr algn="l" rtl="0"/>
                <a:r>
                  <a:rPr lang="en-US" sz="2400" dirty="0">
                    <a:solidFill>
                      <a:srgbClr val="000000"/>
                    </a:solidFill>
                    <a:latin typeface="MarkPro-NarrowBook"/>
                  </a:rPr>
                  <a:t>Requires statistical properties of the input stream: </a:t>
                </a:r>
                <a:r>
                  <a:rPr lang="en-US" sz="2400" b="1" dirty="0">
                    <a:solidFill>
                      <a:srgbClr val="000000"/>
                    </a:solidFill>
                    <a:latin typeface="MarkPro-NarrowBook"/>
                  </a:rPr>
                  <a:t>The average arrival rate </a:t>
                </a:r>
                <a:r>
                  <a:rPr lang="en-US" sz="2400" dirty="0">
                    <a:solidFill>
                      <a:srgbClr val="000000"/>
                    </a:solidFill>
                    <a:latin typeface="MarkPro-NarrowBook"/>
                  </a:rPr>
                  <a:t>of each event type and </a:t>
                </a:r>
                <a:r>
                  <a:rPr lang="en-US" sz="2400" b="1" dirty="0">
                    <a:solidFill>
                      <a:srgbClr val="000000"/>
                    </a:solidFill>
                    <a:latin typeface="MarkPro-NarrowBook"/>
                  </a:rPr>
                  <a:t>the selectivity </a:t>
                </a:r>
                <a:r>
                  <a:rPr lang="en-US" sz="2400" dirty="0">
                    <a:solidFill>
                      <a:srgbClr val="000000"/>
                    </a:solidFill>
                    <a:latin typeface="MarkPro-NarrowBook"/>
                  </a:rPr>
                  <a:t>(success rate) of each condition in the pattern.</a:t>
                </a: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t="-840"/>
                </a:stretch>
              </a:blipFill>
            </p:spPr>
            <p:txBody>
              <a:bodyPr/>
              <a:lstStyle/>
              <a:p>
                <a:r>
                  <a:rPr lang="en-IL">
                    <a:noFill/>
                  </a:rPr>
                  <a:t> </a:t>
                </a:r>
              </a:p>
            </p:txBody>
          </p:sp>
        </mc:Fallback>
      </mc:AlternateContent>
      <p:sp>
        <p:nvSpPr>
          <p:cNvPr id="2" name="Title 1"/>
          <p:cNvSpPr>
            <a:spLocks noGrp="1"/>
          </p:cNvSpPr>
          <p:nvPr>
            <p:ph type="title"/>
          </p:nvPr>
        </p:nvSpPr>
        <p:spPr/>
        <p:txBody>
          <a:bodyPr/>
          <a:lstStyle/>
          <a:p>
            <a:r>
              <a:rPr lang="en-US" dirty="0"/>
              <a:t>Outer load balancing</a:t>
            </a:r>
            <a:endParaRPr lang="he-IL" dirty="0">
              <a:solidFill>
                <a:srgbClr val="FF0000"/>
              </a:solidFill>
            </a:endParaRPr>
          </a:p>
        </p:txBody>
      </p:sp>
    </p:spTree>
    <p:extLst>
      <p:ext uri="{BB962C8B-B14F-4D97-AF65-F5344CB8AC3E}">
        <p14:creationId xmlns:p14="http://schemas.microsoft.com/office/powerpoint/2010/main" val="1172073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D9D3C5-5BF4-2E05-B0DB-047C66EB784B}"/>
              </a:ext>
            </a:extLst>
          </p:cNvPr>
          <p:cNvGrpSpPr/>
          <p:nvPr/>
        </p:nvGrpSpPr>
        <p:grpSpPr>
          <a:xfrm>
            <a:off x="5312276" y="3086266"/>
            <a:ext cx="5328744" cy="3086311"/>
            <a:chOff x="6516414" y="3629799"/>
            <a:chExt cx="5328744" cy="3086311"/>
          </a:xfrm>
        </p:grpSpPr>
        <p:pic>
          <p:nvPicPr>
            <p:cNvPr id="6" name="Picture 5">
              <a:extLst>
                <a:ext uri="{FF2B5EF4-FFF2-40B4-BE49-F238E27FC236}">
                  <a16:creationId xmlns:a16="http://schemas.microsoft.com/office/drawing/2014/main" id="{90A0D263-3A67-10AE-472C-1BDE0B29C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1117" y="3629799"/>
              <a:ext cx="4074041" cy="2953563"/>
            </a:xfrm>
            <a:prstGeom prst="rect">
              <a:avLst/>
            </a:prstGeom>
          </p:spPr>
        </p:pic>
        <p:sp>
          <p:nvSpPr>
            <p:cNvPr id="7" name="Rounded Rectangle 6">
              <a:extLst>
                <a:ext uri="{FF2B5EF4-FFF2-40B4-BE49-F238E27FC236}">
                  <a16:creationId xmlns:a16="http://schemas.microsoft.com/office/drawing/2014/main" id="{FB1C76E2-0EC6-690E-D946-6848B5F20621}"/>
                </a:ext>
              </a:extLst>
            </p:cNvPr>
            <p:cNvSpPr/>
            <p:nvPr/>
          </p:nvSpPr>
          <p:spPr>
            <a:xfrm>
              <a:off x="7966841" y="4855779"/>
              <a:ext cx="903890" cy="1860331"/>
            </a:xfrm>
            <a:prstGeom prst="roundRect">
              <a:avLst/>
            </a:prstGeom>
            <a:no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L" dirty="0"/>
            </a:p>
          </p:txBody>
        </p:sp>
        <p:cxnSp>
          <p:nvCxnSpPr>
            <p:cNvPr id="8" name="Straight Arrow Connector 7">
              <a:extLst>
                <a:ext uri="{FF2B5EF4-FFF2-40B4-BE49-F238E27FC236}">
                  <a16:creationId xmlns:a16="http://schemas.microsoft.com/office/drawing/2014/main" id="{F5A1D56F-4049-62EE-1696-474F0B362E9F}"/>
                </a:ext>
              </a:extLst>
            </p:cNvPr>
            <p:cNvCxnSpPr/>
            <p:nvPr/>
          </p:nvCxnSpPr>
          <p:spPr>
            <a:xfrm>
              <a:off x="7168055" y="6379779"/>
              <a:ext cx="798786"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DE632324-A83E-2A50-9F78-1F1E4CD562DC}"/>
                </a:ext>
              </a:extLst>
            </p:cNvPr>
            <p:cNvSpPr txBox="1"/>
            <p:nvPr/>
          </p:nvSpPr>
          <p:spPr>
            <a:xfrm>
              <a:off x="6516414" y="6195113"/>
              <a:ext cx="1051034" cy="369332"/>
            </a:xfrm>
            <a:prstGeom prst="rect">
              <a:avLst/>
            </a:prstGeom>
            <a:noFill/>
          </p:spPr>
          <p:txBody>
            <a:bodyPr wrap="square" rtlCol="0">
              <a:spAutoFit/>
            </a:bodyPr>
            <a:lstStyle/>
            <a:p>
              <a:r>
                <a:rPr lang="en-IL" dirty="0">
                  <a:solidFill>
                    <a:schemeClr val="accent2"/>
                  </a:solidFill>
                  <a:latin typeface="MarkPro-NarrowBook"/>
                </a:rPr>
                <a:t>agent</a:t>
              </a:r>
            </a:p>
          </p:txBody>
        </p:sp>
        <p:cxnSp>
          <p:nvCxnSpPr>
            <p:cNvPr id="10" name="Straight Arrow Connector 9">
              <a:extLst>
                <a:ext uri="{FF2B5EF4-FFF2-40B4-BE49-F238E27FC236}">
                  <a16:creationId xmlns:a16="http://schemas.microsoft.com/office/drawing/2014/main" id="{5B46AA0A-5706-3281-050C-DC4CC98434A8}"/>
                </a:ext>
              </a:extLst>
            </p:cNvPr>
            <p:cNvCxnSpPr>
              <a:cxnSpLocks/>
            </p:cNvCxnSpPr>
            <p:nvPr/>
          </p:nvCxnSpPr>
          <p:spPr>
            <a:xfrm flipV="1">
              <a:off x="7336220" y="5875282"/>
              <a:ext cx="90786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A2754F3B-FCD1-1CB8-29C7-F6E4F4BEA2B1}"/>
                </a:ext>
              </a:extLst>
            </p:cNvPr>
            <p:cNvSpPr txBox="1"/>
            <p:nvPr/>
          </p:nvSpPr>
          <p:spPr>
            <a:xfrm>
              <a:off x="6537435" y="5690616"/>
              <a:ext cx="907862" cy="369332"/>
            </a:xfrm>
            <a:prstGeom prst="rect">
              <a:avLst/>
            </a:prstGeom>
            <a:noFill/>
          </p:spPr>
          <p:txBody>
            <a:bodyPr wrap="square" rtlCol="0">
              <a:spAutoFit/>
            </a:bodyPr>
            <a:lstStyle/>
            <a:p>
              <a:r>
                <a:rPr lang="en-IL" dirty="0">
                  <a:solidFill>
                    <a:schemeClr val="accent2"/>
                  </a:solidFill>
                  <a:latin typeface="MarkPro-NarrowBook"/>
                </a:rPr>
                <a:t>worker</a:t>
              </a:r>
            </a:p>
          </p:txBody>
        </p:sp>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60" y="1289391"/>
                <a:ext cx="11912536" cy="4525963"/>
              </a:xfrm>
            </p:spPr>
            <p:txBody>
              <a:bodyPr>
                <a:normAutofit/>
              </a:bodyPr>
              <a:lstStyle/>
              <a:p>
                <a:pPr algn="l" rtl="0"/>
                <a:r>
                  <a:rPr lang="en-US" sz="2400" b="1" dirty="0">
                    <a:solidFill>
                      <a:srgbClr val="000000"/>
                    </a:solidFill>
                    <a:latin typeface="MarkPro-NarrowBook"/>
                  </a:rPr>
                  <a:t>Average arrival rate: </a:t>
                </a:r>
                <a:r>
                  <a:rPr lang="en-US" sz="2400" dirty="0">
                    <a:solidFill>
                      <a:srgbClr val="000000"/>
                    </a:solidFill>
                    <a:latin typeface="MarkPro-NarrowBook"/>
                  </a:rPr>
                  <a:t>given a pattern containing event types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𝐸</m:t>
                        </m:r>
                      </m:e>
                      <m:sub>
                        <m:r>
                          <a:rPr lang="en-US" sz="2400">
                            <a:solidFill>
                              <a:srgbClr val="000000"/>
                            </a:solidFill>
                            <a:latin typeface="Cambria Math" panose="02040503050406030204" pitchFamily="18" charset="0"/>
                          </a:rPr>
                          <m:t>1</m:t>
                        </m:r>
                      </m:sub>
                    </m:sSub>
                    <m:r>
                      <a:rPr lang="en-US" sz="2400">
                        <a:solidFill>
                          <a:srgbClr val="000000"/>
                        </a:solidFill>
                        <a:latin typeface="Cambria Math" panose="02040503050406030204" pitchFamily="18" charset="0"/>
                      </a:rPr>
                      <m:t>, …, </m:t>
                    </m:r>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𝐸</m:t>
                        </m:r>
                      </m:e>
                      <m:sub>
                        <m:r>
                          <a:rPr lang="en-US" sz="2400">
                            <a:solidFill>
                              <a:srgbClr val="000000"/>
                            </a:solidFill>
                            <a:latin typeface="Cambria Math" panose="02040503050406030204" pitchFamily="18" charset="0"/>
                          </a:rPr>
                          <m:t>𝑘</m:t>
                        </m:r>
                      </m:sub>
                    </m:sSub>
                    <m:r>
                      <a:rPr lang="en-US" sz="2400">
                        <a:solidFill>
                          <a:srgbClr val="000000"/>
                        </a:solidFill>
                        <a:latin typeface="Cambria Math" panose="02040503050406030204" pitchFamily="18" charset="0"/>
                      </a:rPr>
                      <m:t>,</m:t>
                    </m:r>
                  </m:oMath>
                </a14:m>
                <a:r>
                  <a:rPr lang="en-US" sz="2400" dirty="0">
                    <a:solidFill>
                      <a:srgbClr val="000000"/>
                    </a:solidFill>
                    <a:latin typeface="MarkPro-NarrowBook"/>
                  </a:rPr>
                  <a:t> the average arrival rate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𝑒</m:t>
                        </m:r>
                      </m:e>
                      <m:sub>
                        <m:r>
                          <a:rPr lang="en-US" sz="2400">
                            <a:solidFill>
                              <a:srgbClr val="000000"/>
                            </a:solidFill>
                            <a:latin typeface="Cambria Math" panose="02040503050406030204" pitchFamily="18" charset="0"/>
                          </a:rPr>
                          <m:t>𝑖</m:t>
                        </m:r>
                      </m:sub>
                    </m:sSub>
                  </m:oMath>
                </a14:m>
                <a:r>
                  <a:rPr lang="en-US" sz="2400" dirty="0">
                    <a:solidFill>
                      <a:srgbClr val="000000"/>
                    </a:solidFill>
                    <a:latin typeface="MarkPro-NarrowBook"/>
                  </a:rPr>
                  <a:t> of type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𝐸</m:t>
                        </m:r>
                      </m:e>
                      <m:sub>
                        <m:r>
                          <a:rPr lang="en-US" sz="2400">
                            <a:solidFill>
                              <a:srgbClr val="000000"/>
                            </a:solidFill>
                            <a:latin typeface="Cambria Math" panose="02040503050406030204" pitchFamily="18" charset="0"/>
                          </a:rPr>
                          <m:t>𝑖</m:t>
                        </m:r>
                      </m:sub>
                    </m:sSub>
                  </m:oMath>
                </a14:m>
                <a:r>
                  <a:rPr lang="en-US" sz="2400" dirty="0">
                    <a:solidFill>
                      <a:srgbClr val="000000"/>
                    </a:solidFill>
                    <a:latin typeface="MarkPro-NarrowBook"/>
                  </a:rPr>
                  <a:t> refers to the average number of new instances of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𝐸</m:t>
                        </m:r>
                      </m:e>
                      <m:sub>
                        <m:r>
                          <a:rPr lang="en-US" sz="2400">
                            <a:solidFill>
                              <a:srgbClr val="000000"/>
                            </a:solidFill>
                            <a:latin typeface="Cambria Math" panose="02040503050406030204" pitchFamily="18" charset="0"/>
                          </a:rPr>
                          <m:t>𝑖</m:t>
                        </m:r>
                      </m:sub>
                    </m:sSub>
                  </m:oMath>
                </a14:m>
                <a:r>
                  <a:rPr lang="en-US" sz="2400" dirty="0">
                    <a:solidFill>
                      <a:srgbClr val="000000"/>
                    </a:solidFill>
                    <a:latin typeface="MarkPro-NarrowBook"/>
                  </a:rPr>
                  <a:t> arriving per time unit.</a:t>
                </a:r>
              </a:p>
              <a:p>
                <a:pPr algn="l" rtl="0"/>
                <a:r>
                  <a:rPr lang="en-US" sz="2400" b="1" dirty="0">
                    <a:solidFill>
                      <a:srgbClr val="000000"/>
                    </a:solidFill>
                    <a:latin typeface="MarkPro-NarrowBook"/>
                  </a:rPr>
                  <a:t>Selectivity: </a:t>
                </a:r>
                <a:r>
                  <a:rPr lang="en-US" sz="2400" dirty="0">
                    <a:solidFill>
                      <a:srgbClr val="000000"/>
                    </a:solidFill>
                    <a:latin typeface="MarkPro-NarrowBook"/>
                  </a:rPr>
                  <a:t>Given a chain structured NFA consisting of states </a:t>
                </a:r>
                <a14:m>
                  <m:oMath xmlns:m="http://schemas.openxmlformats.org/officeDocument/2006/math">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𝑆</m:t>
                        </m:r>
                      </m:e>
                      <m:sub>
                        <m:r>
                          <a:rPr lang="en-US" sz="2400" b="0" i="1" smtClean="0">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rPr>
                      <m:t>, …, </m:t>
                    </m:r>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𝑆</m:t>
                        </m:r>
                      </m:e>
                      <m:sub>
                        <m:r>
                          <a:rPr lang="en-US" sz="2400" b="0" i="1" smtClean="0">
                            <a:solidFill>
                              <a:srgbClr val="000000"/>
                            </a:solidFill>
                            <a:latin typeface="Cambria Math" panose="02040503050406030204" pitchFamily="18" charset="0"/>
                          </a:rPr>
                          <m:t>𝑚</m:t>
                        </m:r>
                        <m:r>
                          <a:rPr lang="en-US" sz="2400" b="0" i="1" smtClean="0">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rPr>
                      <m:t>,</m:t>
                    </m:r>
                  </m:oMath>
                </a14:m>
                <a:r>
                  <a:rPr lang="en-US" sz="2400" b="1" dirty="0">
                    <a:solidFill>
                      <a:srgbClr val="000000"/>
                    </a:solidFill>
                    <a:latin typeface="MarkPro-NarrowBook"/>
                  </a:rPr>
                  <a:t> </a:t>
                </a:r>
                <a:r>
                  <a:rPr lang="en-US" sz="2400" dirty="0">
                    <a:solidFill>
                      <a:srgbClr val="000000"/>
                    </a:solidFill>
                    <a:latin typeface="MarkPro-NarrowBook"/>
                  </a:rPr>
                  <a:t>we will denote as state selectivity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𝑠</m:t>
                        </m:r>
                      </m:e>
                      <m:sub>
                        <m:r>
                          <a:rPr lang="en-US" sz="2400">
                            <a:solidFill>
                              <a:srgbClr val="000000"/>
                            </a:solidFill>
                            <a:latin typeface="Cambria Math" panose="02040503050406030204" pitchFamily="18" charset="0"/>
                          </a:rPr>
                          <m:t>𝑖</m:t>
                        </m:r>
                      </m:sub>
                    </m:sSub>
                  </m:oMath>
                </a14:m>
                <a:r>
                  <a:rPr lang="en-US" sz="2400" dirty="0">
                    <a:solidFill>
                      <a:srgbClr val="000000"/>
                    </a:solidFill>
                    <a:latin typeface="MarkPro-NarrowBook"/>
                  </a:rPr>
                  <a:t> the fraction of match-event pairs matched in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b="0" i="1">
                            <a:solidFill>
                              <a:srgbClr val="000000"/>
                            </a:solidFill>
                            <a:latin typeface="Cambria Math" panose="02040503050406030204" pitchFamily="18" charset="0"/>
                          </a:rPr>
                          <m:t>𝑆</m:t>
                        </m:r>
                      </m:e>
                      <m:sub>
                        <m:r>
                          <a:rPr lang="en-US" sz="2400" b="0" i="1">
                            <a:solidFill>
                              <a:srgbClr val="000000"/>
                            </a:solidFill>
                            <a:latin typeface="Cambria Math" panose="02040503050406030204" pitchFamily="18" charset="0"/>
                          </a:rPr>
                          <m:t>𝑖</m:t>
                        </m:r>
                      </m:sub>
                    </m:sSub>
                  </m:oMath>
                </a14:m>
                <a:r>
                  <a:rPr lang="en-US" sz="2400" dirty="0">
                    <a:solidFill>
                      <a:srgbClr val="000000"/>
                    </a:solidFill>
                    <a:latin typeface="MarkPro-NarrowBook"/>
                  </a:rPr>
                  <a:t> whose evaluation results in a new extended partial match.</a:t>
                </a:r>
              </a:p>
              <a:p>
                <a:pPr algn="l" rtl="0"/>
                <a:r>
                  <a:rPr lang="en-US" sz="2400" dirty="0">
                    <a:solidFill>
                      <a:srgbClr val="000000"/>
                    </a:solidFill>
                    <a:latin typeface="MarkPro-NarrowBook"/>
                  </a:rPr>
                  <a:t>Intuitively, our goal is to have the </a:t>
                </a:r>
              </a:p>
              <a:p>
                <a:pPr marL="109728" indent="0" algn="l" rtl="0">
                  <a:buNone/>
                </a:pPr>
                <a:r>
                  <a:rPr lang="en-US" sz="2400" b="1" dirty="0">
                    <a:solidFill>
                      <a:srgbClr val="000000"/>
                    </a:solidFill>
                    <a:latin typeface="MarkPro-NarrowBook"/>
                  </a:rPr>
                  <a:t>    same load on each execution unit </a:t>
                </a:r>
              </a:p>
              <a:p>
                <a:pPr marL="109728" indent="0" algn="l" rtl="0">
                  <a:buNone/>
                </a:pPr>
                <a:r>
                  <a:rPr lang="en-US" sz="2400" b="1" dirty="0">
                    <a:solidFill>
                      <a:srgbClr val="000000"/>
                    </a:solidFill>
                    <a:latin typeface="MarkPro-NarrowBook"/>
                  </a:rPr>
                  <a:t>    </a:t>
                </a:r>
                <a:r>
                  <a:rPr lang="en-US" sz="2400" dirty="0">
                    <a:solidFill>
                      <a:srgbClr val="000000"/>
                    </a:solidFill>
                    <a:latin typeface="MarkPro-NarrowBook"/>
                  </a:rPr>
                  <a:t>so there are </a:t>
                </a:r>
                <a:r>
                  <a:rPr lang="en-US" sz="2400" b="1" dirty="0">
                    <a:solidFill>
                      <a:srgbClr val="000000"/>
                    </a:solidFill>
                    <a:latin typeface="MarkPro-NarrowBook"/>
                  </a:rPr>
                  <a:t>no units </a:t>
                </a:r>
                <a:r>
                  <a:rPr lang="en-US" sz="2400" dirty="0">
                    <a:solidFill>
                      <a:srgbClr val="000000"/>
                    </a:solidFill>
                    <a:latin typeface="MarkPro-NarrowBook"/>
                  </a:rPr>
                  <a:t>sitting </a:t>
                </a:r>
                <a:r>
                  <a:rPr lang="en-US" sz="2400" b="1" dirty="0">
                    <a:solidFill>
                      <a:srgbClr val="000000"/>
                    </a:solidFill>
                    <a:latin typeface="MarkPro-NarrowBook"/>
                  </a:rPr>
                  <a:t>idle</a:t>
                </a:r>
                <a:r>
                  <a:rPr lang="en-US" sz="2400" dirty="0">
                    <a:solidFill>
                      <a:srgbClr val="000000"/>
                    </a:solidFill>
                    <a:latin typeface="MarkPro-NarrowBook"/>
                  </a:rPr>
                  <a:t> </a:t>
                </a:r>
              </a:p>
              <a:p>
                <a:pPr marL="109728" indent="0" algn="l" rtl="0">
                  <a:buNone/>
                </a:pPr>
                <a:r>
                  <a:rPr lang="en-US" sz="2400" dirty="0">
                    <a:solidFill>
                      <a:srgbClr val="000000"/>
                    </a:solidFill>
                    <a:latin typeface="MarkPro-NarrowBook"/>
                  </a:rPr>
                  <a:t>    while </a:t>
                </a:r>
                <a:r>
                  <a:rPr lang="en-US" sz="2400" b="1" dirty="0">
                    <a:solidFill>
                      <a:srgbClr val="000000"/>
                    </a:solidFill>
                    <a:latin typeface="MarkPro-NarrowBook"/>
                  </a:rPr>
                  <a:t>others</a:t>
                </a:r>
                <a:r>
                  <a:rPr lang="en-US" sz="2400" dirty="0">
                    <a:solidFill>
                      <a:srgbClr val="000000"/>
                    </a:solidFill>
                    <a:latin typeface="MarkPro-NarrowBook"/>
                  </a:rPr>
                  <a:t> are </a:t>
                </a:r>
                <a:r>
                  <a:rPr lang="en-US" sz="2200" b="1" dirty="0">
                    <a:solidFill>
                      <a:srgbClr val="000000"/>
                    </a:solidFill>
                    <a:latin typeface="MarkPro-NarrowBook"/>
                  </a:rPr>
                  <a:t>overloaded</a:t>
                </a:r>
                <a:r>
                  <a:rPr lang="en-US" sz="2200" dirty="0">
                    <a:solidFill>
                      <a:srgbClr val="000000"/>
                    </a:solidFill>
                    <a:latin typeface="MarkPro-NarrowBook"/>
                  </a:rPr>
                  <a:t>.</a:t>
                </a: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marL="393192" lvl="1" indent="0" algn="l" rtl="0">
                  <a:buNone/>
                </a:pPr>
                <a:endParaRPr lang="en-US" sz="2000" b="1"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60" y="1289391"/>
                <a:ext cx="11912536" cy="4525963"/>
              </a:xfrm>
              <a:blipFill>
                <a:blip r:embed="rId4"/>
                <a:stretch>
                  <a:fillRect t="-840" r="-426"/>
                </a:stretch>
              </a:blipFill>
            </p:spPr>
            <p:txBody>
              <a:bodyPr/>
              <a:lstStyle/>
              <a:p>
                <a:r>
                  <a:rPr lang="en-IL">
                    <a:noFill/>
                  </a:rPr>
                  <a:t> </a:t>
                </a:r>
              </a:p>
            </p:txBody>
          </p:sp>
        </mc:Fallback>
      </mc:AlternateContent>
      <p:sp>
        <p:nvSpPr>
          <p:cNvPr id="2" name="Title 1"/>
          <p:cNvSpPr>
            <a:spLocks noGrp="1"/>
          </p:cNvSpPr>
          <p:nvPr>
            <p:ph type="title"/>
          </p:nvPr>
        </p:nvSpPr>
        <p:spPr/>
        <p:txBody>
          <a:bodyPr/>
          <a:lstStyle/>
          <a:p>
            <a:r>
              <a:rPr lang="en-US" dirty="0"/>
              <a:t>Outer load balancing</a:t>
            </a:r>
            <a:endParaRPr lang="he-IL" dirty="0">
              <a:solidFill>
                <a:srgbClr val="FF0000"/>
              </a:solidFill>
            </a:endParaRPr>
          </a:p>
        </p:txBody>
      </p:sp>
    </p:spTree>
    <p:extLst>
      <p:ext uri="{BB962C8B-B14F-4D97-AF65-F5344CB8AC3E}">
        <p14:creationId xmlns:p14="http://schemas.microsoft.com/office/powerpoint/2010/main" val="95702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D9D3C5-5BF4-2E05-B0DB-047C66EB784B}"/>
              </a:ext>
            </a:extLst>
          </p:cNvPr>
          <p:cNvGrpSpPr/>
          <p:nvPr/>
        </p:nvGrpSpPr>
        <p:grpSpPr>
          <a:xfrm>
            <a:off x="6516414" y="3629799"/>
            <a:ext cx="5328744" cy="3086311"/>
            <a:chOff x="6516414" y="3629799"/>
            <a:chExt cx="5328744" cy="3086311"/>
          </a:xfrm>
        </p:grpSpPr>
        <p:pic>
          <p:nvPicPr>
            <p:cNvPr id="6" name="Picture 5">
              <a:extLst>
                <a:ext uri="{FF2B5EF4-FFF2-40B4-BE49-F238E27FC236}">
                  <a16:creationId xmlns:a16="http://schemas.microsoft.com/office/drawing/2014/main" id="{90A0D263-3A67-10AE-472C-1BDE0B29C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1117" y="3629799"/>
              <a:ext cx="4074041" cy="2953563"/>
            </a:xfrm>
            <a:prstGeom prst="rect">
              <a:avLst/>
            </a:prstGeom>
          </p:spPr>
        </p:pic>
        <p:sp>
          <p:nvSpPr>
            <p:cNvPr id="7" name="Rounded Rectangle 6">
              <a:extLst>
                <a:ext uri="{FF2B5EF4-FFF2-40B4-BE49-F238E27FC236}">
                  <a16:creationId xmlns:a16="http://schemas.microsoft.com/office/drawing/2014/main" id="{FB1C76E2-0EC6-690E-D946-6848B5F20621}"/>
                </a:ext>
              </a:extLst>
            </p:cNvPr>
            <p:cNvSpPr/>
            <p:nvPr/>
          </p:nvSpPr>
          <p:spPr>
            <a:xfrm>
              <a:off x="7966841" y="4855779"/>
              <a:ext cx="903890" cy="1860331"/>
            </a:xfrm>
            <a:prstGeom prst="roundRect">
              <a:avLst/>
            </a:prstGeom>
            <a:noFill/>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L" dirty="0"/>
            </a:p>
          </p:txBody>
        </p:sp>
        <p:cxnSp>
          <p:nvCxnSpPr>
            <p:cNvPr id="8" name="Straight Arrow Connector 7">
              <a:extLst>
                <a:ext uri="{FF2B5EF4-FFF2-40B4-BE49-F238E27FC236}">
                  <a16:creationId xmlns:a16="http://schemas.microsoft.com/office/drawing/2014/main" id="{F5A1D56F-4049-62EE-1696-474F0B362E9F}"/>
                </a:ext>
              </a:extLst>
            </p:cNvPr>
            <p:cNvCxnSpPr/>
            <p:nvPr/>
          </p:nvCxnSpPr>
          <p:spPr>
            <a:xfrm>
              <a:off x="7168055" y="6379779"/>
              <a:ext cx="798786" cy="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DE632324-A83E-2A50-9F78-1F1E4CD562DC}"/>
                </a:ext>
              </a:extLst>
            </p:cNvPr>
            <p:cNvSpPr txBox="1"/>
            <p:nvPr/>
          </p:nvSpPr>
          <p:spPr>
            <a:xfrm>
              <a:off x="6516414" y="6195113"/>
              <a:ext cx="1051034" cy="369332"/>
            </a:xfrm>
            <a:prstGeom prst="rect">
              <a:avLst/>
            </a:prstGeom>
            <a:noFill/>
          </p:spPr>
          <p:txBody>
            <a:bodyPr wrap="square" rtlCol="0">
              <a:spAutoFit/>
            </a:bodyPr>
            <a:lstStyle/>
            <a:p>
              <a:r>
                <a:rPr lang="en-IL" dirty="0">
                  <a:solidFill>
                    <a:schemeClr val="accent2"/>
                  </a:solidFill>
                  <a:latin typeface="MarkPro-NarrowBook"/>
                </a:rPr>
                <a:t>agent</a:t>
              </a:r>
            </a:p>
          </p:txBody>
        </p:sp>
        <p:cxnSp>
          <p:nvCxnSpPr>
            <p:cNvPr id="10" name="Straight Arrow Connector 9">
              <a:extLst>
                <a:ext uri="{FF2B5EF4-FFF2-40B4-BE49-F238E27FC236}">
                  <a16:creationId xmlns:a16="http://schemas.microsoft.com/office/drawing/2014/main" id="{5B46AA0A-5706-3281-050C-DC4CC98434A8}"/>
                </a:ext>
              </a:extLst>
            </p:cNvPr>
            <p:cNvCxnSpPr>
              <a:cxnSpLocks/>
            </p:cNvCxnSpPr>
            <p:nvPr/>
          </p:nvCxnSpPr>
          <p:spPr>
            <a:xfrm flipV="1">
              <a:off x="7336220" y="5875282"/>
              <a:ext cx="90786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A2754F3B-FCD1-1CB8-29C7-F6E4F4BEA2B1}"/>
                </a:ext>
              </a:extLst>
            </p:cNvPr>
            <p:cNvSpPr txBox="1"/>
            <p:nvPr/>
          </p:nvSpPr>
          <p:spPr>
            <a:xfrm>
              <a:off x="6537435" y="5690616"/>
              <a:ext cx="907862" cy="369332"/>
            </a:xfrm>
            <a:prstGeom prst="rect">
              <a:avLst/>
            </a:prstGeom>
            <a:noFill/>
          </p:spPr>
          <p:txBody>
            <a:bodyPr wrap="square" rtlCol="0">
              <a:spAutoFit/>
            </a:bodyPr>
            <a:lstStyle/>
            <a:p>
              <a:r>
                <a:rPr lang="en-IL" dirty="0">
                  <a:solidFill>
                    <a:schemeClr val="accent2"/>
                  </a:solidFill>
                  <a:latin typeface="MarkPro-NarrowBook"/>
                </a:rPr>
                <a:t>worker</a:t>
              </a:r>
            </a:p>
          </p:txBody>
        </p:sp>
      </p:gr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81329"/>
                <a:ext cx="11235558" cy="4525963"/>
              </a:xfrm>
            </p:spPr>
            <p:txBody>
              <a:bodyPr>
                <a:normAutofit/>
              </a:bodyPr>
              <a:lstStyle/>
              <a:p>
                <a:pPr algn="l" rtl="0"/>
                <a:r>
                  <a:rPr lang="en-US" sz="2400" dirty="0">
                    <a:solidFill>
                      <a:srgbClr val="000000"/>
                    </a:solidFill>
                    <a:latin typeface="MarkPro-NarrowBook"/>
                  </a:rPr>
                  <a:t>We </a:t>
                </a:r>
                <a:r>
                  <a:rPr lang="en-US" sz="2400" b="1" dirty="0">
                    <a:solidFill>
                      <a:srgbClr val="000000"/>
                    </a:solidFill>
                    <a:latin typeface="MarkPro-NarrowBook"/>
                  </a:rPr>
                  <a:t>model the load on each agent </a:t>
                </a:r>
                <a:r>
                  <a:rPr lang="en-US" sz="2400" dirty="0">
                    <a:solidFill>
                      <a:srgbClr val="000000"/>
                    </a:solidFill>
                    <a:latin typeface="MarkPro-NarrowBook"/>
                  </a:rPr>
                  <a:t>and then allocate the execution units accordingly.</a:t>
                </a:r>
              </a:p>
              <a:p>
                <a:pPr algn="l" rtl="0"/>
                <a:r>
                  <a:rPr lang="en-US" sz="2400" dirty="0">
                    <a:solidFill>
                      <a:srgbClr val="000000"/>
                    </a:solidFill>
                    <a:latin typeface="MarkPro-NarrowBook"/>
                  </a:rPr>
                  <a:t>By </a:t>
                </a:r>
                <a:r>
                  <a:rPr lang="en-US" sz="2400" b="1" dirty="0">
                    <a:solidFill>
                      <a:srgbClr val="000000"/>
                    </a:solidFill>
                    <a:latin typeface="MarkPro-NarrowBook"/>
                  </a:rPr>
                  <a:t>homogeneity</a:t>
                </a:r>
                <a:r>
                  <a:rPr lang="en-US" sz="2400" dirty="0">
                    <a:solidFill>
                      <a:srgbClr val="000000"/>
                    </a:solidFill>
                    <a:latin typeface="MarkPro-NarrowBook"/>
                  </a:rPr>
                  <a:t> of the </a:t>
                </a:r>
                <a:r>
                  <a:rPr lang="en-US" sz="2400" b="1" dirty="0">
                    <a:solidFill>
                      <a:srgbClr val="000000"/>
                    </a:solidFill>
                    <a:latin typeface="MarkPro-NarrowBook"/>
                  </a:rPr>
                  <a:t>execution units</a:t>
                </a:r>
                <a:r>
                  <a:rPr lang="en-US" sz="2400" dirty="0">
                    <a:solidFill>
                      <a:srgbClr val="000000"/>
                    </a:solidFill>
                    <a:latin typeface="MarkPro-NarrowBook"/>
                  </a:rPr>
                  <a:t>, we can calculate the sizes: </a:t>
                </a:r>
                <a14:m>
                  <m:oMath xmlns:m="http://schemas.openxmlformats.org/officeDocument/2006/math">
                    <m:d>
                      <m:dPr>
                        <m:begChr m:val="|"/>
                        <m:endChr m:val="|"/>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𝑈</m:t>
                            </m:r>
                          </m:e>
                          <m:sub>
                            <m:r>
                              <a:rPr lang="en-US" sz="2400">
                                <a:solidFill>
                                  <a:srgbClr val="000000"/>
                                </a:solidFill>
                                <a:latin typeface="Cambria Math" panose="02040503050406030204" pitchFamily="18" charset="0"/>
                              </a:rPr>
                              <m:t>1</m:t>
                            </m:r>
                          </m:sub>
                        </m:sSub>
                      </m:e>
                    </m:d>
                    <m:r>
                      <a:rPr lang="en-US" sz="2400">
                        <a:solidFill>
                          <a:srgbClr val="000000"/>
                        </a:solidFill>
                        <a:latin typeface="Cambria Math" panose="02040503050406030204" pitchFamily="18" charset="0"/>
                      </a:rPr>
                      <m:t>, …, </m:t>
                    </m:r>
                    <m:d>
                      <m:dPr>
                        <m:begChr m:val="|"/>
                        <m:endChr m:val="|"/>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a:solidFill>
                                  <a:srgbClr val="000000"/>
                                </a:solidFill>
                                <a:latin typeface="Cambria Math" panose="02040503050406030204" pitchFamily="18" charset="0"/>
                              </a:rPr>
                              <m:t>𝑈</m:t>
                            </m:r>
                          </m:e>
                          <m:sub>
                            <m:r>
                              <a:rPr lang="en-US" sz="2400">
                                <a:solidFill>
                                  <a:srgbClr val="000000"/>
                                </a:solidFill>
                                <a:latin typeface="Cambria Math" panose="02040503050406030204" pitchFamily="18" charset="0"/>
                              </a:rPr>
                              <m:t>𝑚</m:t>
                            </m:r>
                          </m:sub>
                        </m:sSub>
                      </m:e>
                    </m:d>
                    <m:r>
                      <a:rPr lang="en-US" sz="2400">
                        <a:solidFill>
                          <a:srgbClr val="000000"/>
                        </a:solidFill>
                        <a:latin typeface="Cambria Math" panose="02040503050406030204" pitchFamily="18" charset="0"/>
                      </a:rPr>
                      <m:t>.</m:t>
                    </m:r>
                  </m:oMath>
                </a14:m>
                <a:endParaRPr lang="en-US" sz="2400" dirty="0">
                  <a:solidFill>
                    <a:srgbClr val="000000"/>
                  </a:solidFill>
                  <a:latin typeface="MarkPro-NarrowBook"/>
                </a:endParaRPr>
              </a:p>
              <a:p>
                <a:pPr lvl="1" algn="l" rtl="0"/>
                <a:r>
                  <a:rPr lang="en-US" sz="2000" dirty="0">
                    <a:solidFill>
                      <a:srgbClr val="000000"/>
                    </a:solidFill>
                    <a:latin typeface="MarkPro-NarrowBook"/>
                  </a:rPr>
                  <a:t>In fact, given the relative power of the units there is no need for the homogeneity assumption</a:t>
                </a:r>
              </a:p>
              <a:p>
                <a:pPr algn="l" rtl="0"/>
                <a:r>
                  <a:rPr lang="en-US" sz="2400" dirty="0">
                    <a:solidFill>
                      <a:srgbClr val="000000"/>
                    </a:solidFill>
                    <a:latin typeface="MarkPro-NarrowBook"/>
                  </a:rPr>
                  <a:t>Let </a:t>
                </a:r>
                <a14:m>
                  <m:oMath xmlns:m="http://schemas.openxmlformats.org/officeDocument/2006/math">
                    <m:r>
                      <a:rPr lang="en-US" sz="2400" b="1" i="1" smtClean="0">
                        <a:solidFill>
                          <a:srgbClr val="000000"/>
                        </a:solidFill>
                        <a:latin typeface="Cambria Math" panose="02040503050406030204" pitchFamily="18" charset="0"/>
                      </a:rPr>
                      <m:t>𝒍𝒐𝒂</m:t>
                    </m:r>
                    <m:sSub>
                      <m:sSubPr>
                        <m:ctrlPr>
                          <a:rPr lang="en-US"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𝒅</m:t>
                        </m:r>
                      </m:e>
                      <m:sub>
                        <m:r>
                          <a:rPr lang="en-US" sz="2400" b="1" i="1" smtClean="0">
                            <a:solidFill>
                              <a:srgbClr val="000000"/>
                            </a:solidFill>
                            <a:latin typeface="Cambria Math" panose="02040503050406030204" pitchFamily="18" charset="0"/>
                          </a:rPr>
                          <m:t>𝒊</m:t>
                        </m:r>
                      </m:sub>
                    </m:sSub>
                  </m:oMath>
                </a14:m>
                <a:r>
                  <a:rPr lang="en-US" sz="2400" dirty="0">
                    <a:solidFill>
                      <a:srgbClr val="000000"/>
                    </a:solidFill>
                    <a:latin typeface="MarkPro-NarrowBook"/>
                  </a:rPr>
                  <a:t> denote the </a:t>
                </a:r>
                <a:r>
                  <a:rPr lang="en-US" sz="2400" b="1" dirty="0">
                    <a:solidFill>
                      <a:srgbClr val="000000"/>
                    </a:solidFill>
                    <a:latin typeface="MarkPro-NarrowBook"/>
                  </a:rPr>
                  <a:t>load on the </a:t>
                </a:r>
                <a14:m>
                  <m:oMath xmlns:m="http://schemas.openxmlformats.org/officeDocument/2006/math">
                    <m:sSup>
                      <m:sSupPr>
                        <m:ctrlPr>
                          <a:rPr lang="en-US" sz="2400" b="1" i="1" smtClean="0">
                            <a:solidFill>
                              <a:srgbClr val="000000"/>
                            </a:solidFill>
                            <a:latin typeface="Cambria Math" panose="02040503050406030204" pitchFamily="18" charset="0"/>
                          </a:rPr>
                        </m:ctrlPr>
                      </m:sSupPr>
                      <m:e>
                        <m:r>
                          <a:rPr lang="en-US" sz="2400" b="1" i="1" smtClean="0">
                            <a:solidFill>
                              <a:srgbClr val="000000"/>
                            </a:solidFill>
                            <a:latin typeface="Cambria Math" panose="02040503050406030204" pitchFamily="18" charset="0"/>
                          </a:rPr>
                          <m:t>𝒊</m:t>
                        </m:r>
                      </m:e>
                      <m:sup>
                        <m:r>
                          <a:rPr lang="en-US" sz="2400" b="1" i="1" smtClean="0">
                            <a:solidFill>
                              <a:srgbClr val="000000"/>
                            </a:solidFill>
                            <a:latin typeface="Cambria Math" panose="02040503050406030204" pitchFamily="18" charset="0"/>
                          </a:rPr>
                          <m:t>𝒕𝒉</m:t>
                        </m:r>
                      </m:sup>
                    </m:sSup>
                  </m:oMath>
                </a14:m>
                <a:r>
                  <a:rPr lang="en-US" sz="2400" b="1" dirty="0">
                    <a:solidFill>
                      <a:srgbClr val="000000"/>
                    </a:solidFill>
                    <a:latin typeface="MarkPro-NarrowBook"/>
                  </a:rPr>
                  <a:t> agent</a:t>
                </a:r>
                <a:r>
                  <a:rPr lang="en-US" sz="2400" dirty="0">
                    <a:solidFill>
                      <a:srgbClr val="000000"/>
                    </a:solidFill>
                    <a:latin typeface="MarkPro-NarrowBook"/>
                  </a:rPr>
                  <a:t>, then the number of execution units that the load balancer assigns to this agent: </a:t>
                </a:r>
                <a14:m>
                  <m:oMath xmlns:m="http://schemas.openxmlformats.org/officeDocument/2006/math">
                    <m:d>
                      <m:dPr>
                        <m:begChr m:val="|"/>
                        <m:endChr m:val="|"/>
                        <m:ctrlPr>
                          <a:rPr lang="en-US" sz="2400" b="0" i="1" smtClean="0">
                            <a:solidFill>
                              <a:srgbClr val="000000"/>
                            </a:solidFill>
                            <a:latin typeface="Cambria Math" panose="02040503050406030204" pitchFamily="18" charset="0"/>
                          </a:rPr>
                        </m:ctrlPr>
                      </m:dPr>
                      <m:e>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𝑈</m:t>
                            </m:r>
                          </m:e>
                          <m:sub>
                            <m:r>
                              <a:rPr lang="en-US" sz="2400" b="0" i="1" smtClean="0">
                                <a:solidFill>
                                  <a:srgbClr val="000000"/>
                                </a:solidFill>
                                <a:latin typeface="Cambria Math" panose="02040503050406030204" pitchFamily="18" charset="0"/>
                              </a:rPr>
                              <m:t>𝑖</m:t>
                            </m:r>
                          </m:sub>
                        </m:sSub>
                      </m:e>
                    </m:d>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𝑙𝑜𝑎</m:t>
                        </m:r>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𝑑</m:t>
                            </m:r>
                          </m:e>
                          <m:sub>
                            <m:r>
                              <a:rPr lang="en-US" sz="2400" b="0" i="1" smtClean="0">
                                <a:solidFill>
                                  <a:srgbClr val="000000"/>
                                </a:solidFill>
                                <a:latin typeface="Cambria Math" panose="02040503050406030204" pitchFamily="18" charset="0"/>
                              </a:rPr>
                              <m:t>𝑖</m:t>
                            </m:r>
                          </m:sub>
                        </m:sSub>
                      </m:num>
                      <m:den>
                        <m:nary>
                          <m:naryPr>
                            <m:chr m:val="∑"/>
                            <m:ctrlPr>
                              <a:rPr lang="en-US" sz="2400" b="0" i="1" smtClean="0">
                                <a:solidFill>
                                  <a:srgbClr val="000000"/>
                                </a:solidFill>
                                <a:latin typeface="Cambria Math" panose="02040503050406030204" pitchFamily="18" charset="0"/>
                              </a:rPr>
                            </m:ctrlPr>
                          </m:naryPr>
                          <m:sub>
                            <m:r>
                              <m:rPr>
                                <m:brk m:alnAt="23"/>
                              </m:rPr>
                              <a:rPr lang="en-US" sz="2400" b="0" i="1" smtClean="0">
                                <a:solidFill>
                                  <a:srgbClr val="000000"/>
                                </a:solidFill>
                                <a:latin typeface="Cambria Math" panose="02040503050406030204" pitchFamily="18" charset="0"/>
                              </a:rPr>
                              <m:t>𝑗</m:t>
                            </m:r>
                            <m:r>
                              <a:rPr lang="en-US" sz="2400" b="0" i="1" smtClean="0">
                                <a:solidFill>
                                  <a:srgbClr val="000000"/>
                                </a:solidFill>
                                <a:latin typeface="Cambria Math" panose="02040503050406030204" pitchFamily="18" charset="0"/>
                              </a:rPr>
                              <m:t>=1</m:t>
                            </m:r>
                          </m:sub>
                          <m:sup>
                            <m:r>
                              <a:rPr lang="en-US" sz="2400" b="0" i="1" smtClean="0">
                                <a:solidFill>
                                  <a:srgbClr val="000000"/>
                                </a:solidFill>
                                <a:latin typeface="Cambria Math" panose="02040503050406030204" pitchFamily="18" charset="0"/>
                              </a:rPr>
                              <m:t>𝑚</m:t>
                            </m:r>
                          </m:sup>
                          <m:e>
                            <m:r>
                              <a:rPr lang="en-US" sz="2400" b="0" i="1" smtClean="0">
                                <a:solidFill>
                                  <a:srgbClr val="000000"/>
                                </a:solidFill>
                                <a:latin typeface="Cambria Math" panose="02040503050406030204" pitchFamily="18" charset="0"/>
                              </a:rPr>
                              <m:t>𝑙𝑜𝑎</m:t>
                            </m:r>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𝑑</m:t>
                                </m:r>
                              </m:e>
                              <m:sub>
                                <m:r>
                                  <a:rPr lang="en-US" sz="2400" b="0" i="1" smtClean="0">
                                    <a:solidFill>
                                      <a:srgbClr val="000000"/>
                                    </a:solidFill>
                                    <a:latin typeface="Cambria Math" panose="02040503050406030204" pitchFamily="18" charset="0"/>
                                  </a:rPr>
                                  <m:t>𝑗</m:t>
                                </m:r>
                              </m:sub>
                            </m:sSub>
                          </m:e>
                        </m:nary>
                      </m:den>
                    </m:f>
                    <m:r>
                      <a:rPr lang="en-US" sz="2400" b="0" i="1" smtClean="0">
                        <a:solidFill>
                          <a:srgbClr val="000000"/>
                        </a:solidFill>
                        <a:latin typeface="Cambria Math" panose="02040503050406030204" pitchFamily="18" charset="0"/>
                      </a:rPr>
                      <m:t>⋅</m:t>
                    </m:r>
                    <m:d>
                      <m:dPr>
                        <m:begChr m:val="|"/>
                        <m:endChr m:val="|"/>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𝑈</m:t>
                        </m:r>
                      </m:e>
                    </m:d>
                  </m:oMath>
                </a14:m>
                <a:r>
                  <a:rPr lang="en-US" sz="2400" dirty="0">
                    <a:solidFill>
                      <a:srgbClr val="000000"/>
                    </a:solidFill>
                    <a:latin typeface="MarkPro-NarrowBook"/>
                  </a:rPr>
                  <a:t>.</a:t>
                </a: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marL="393192" lvl="1" indent="0" algn="l" rtl="0">
                  <a:buNone/>
                </a:pPr>
                <a:endParaRPr lang="en-US" sz="2000" b="1"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81329"/>
                <a:ext cx="11235558" cy="4525963"/>
              </a:xfrm>
              <a:blipFill>
                <a:blip r:embed="rId4"/>
                <a:stretch>
                  <a:fillRect t="-1120"/>
                </a:stretch>
              </a:blipFill>
            </p:spPr>
            <p:txBody>
              <a:bodyPr/>
              <a:lstStyle/>
              <a:p>
                <a:r>
                  <a:rPr lang="en-IL">
                    <a:noFill/>
                  </a:rPr>
                  <a:t> </a:t>
                </a:r>
              </a:p>
            </p:txBody>
          </p:sp>
        </mc:Fallback>
      </mc:AlternateContent>
      <p:sp>
        <p:nvSpPr>
          <p:cNvPr id="2" name="Title 1"/>
          <p:cNvSpPr>
            <a:spLocks noGrp="1"/>
          </p:cNvSpPr>
          <p:nvPr>
            <p:ph type="title"/>
          </p:nvPr>
        </p:nvSpPr>
        <p:spPr/>
        <p:txBody>
          <a:bodyPr/>
          <a:lstStyle/>
          <a:p>
            <a:r>
              <a:rPr lang="en-US" dirty="0"/>
              <a:t>Outer load balancing</a:t>
            </a:r>
            <a:endParaRPr lang="he-IL" dirty="0">
              <a:solidFill>
                <a:srgbClr val="FF0000"/>
              </a:solidFill>
            </a:endParaRPr>
          </a:p>
        </p:txBody>
      </p:sp>
    </p:spTree>
    <p:extLst>
      <p:ext uri="{BB962C8B-B14F-4D97-AF65-F5344CB8AC3E}">
        <p14:creationId xmlns:p14="http://schemas.microsoft.com/office/powerpoint/2010/main" val="831476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544FC2-BDDA-0FF2-5B03-78270A66C85F}"/>
              </a:ext>
            </a:extLst>
          </p:cNvPr>
          <p:cNvSpPr>
            <a:spLocks noGrp="1"/>
          </p:cNvSpPr>
          <p:nvPr>
            <p:ph idx="1"/>
          </p:nvPr>
        </p:nvSpPr>
        <p:spPr>
          <a:xfrm>
            <a:off x="609600" y="1377668"/>
            <a:ext cx="10972800" cy="4525963"/>
          </a:xfrm>
        </p:spPr>
        <p:txBody>
          <a:bodyPr/>
          <a:lstStyle/>
          <a:p>
            <a:pPr algn="l" rtl="0"/>
            <a:r>
              <a:rPr lang="en-US" sz="2400" b="1" dirty="0">
                <a:solidFill>
                  <a:srgbClr val="173361"/>
                </a:solidFill>
                <a:latin typeface="MarkPro-Bold"/>
              </a:rPr>
              <a:t>Example</a:t>
            </a:r>
            <a:endParaRPr lang="en-US" sz="2400" dirty="0">
              <a:solidFill>
                <a:srgbClr val="000000"/>
              </a:solidFill>
              <a:latin typeface="MarkPro-NarrowBook"/>
            </a:endParaRPr>
          </a:p>
          <a:p>
            <a:pPr marL="603504" lvl="2" indent="0" algn="l" rtl="0">
              <a:spcBef>
                <a:spcPts val="400"/>
              </a:spcBef>
              <a:buSzPct val="68000"/>
              <a:buNone/>
            </a:pPr>
            <a:r>
              <a:rPr lang="en-US" sz="2000" dirty="0">
                <a:solidFill>
                  <a:srgbClr val="000000"/>
                </a:solidFill>
                <a:latin typeface="MarkPro-NarrowBook"/>
              </a:rPr>
              <a:t>Think of data streaming as a conveyor belt. We can assume the items on the belt are data packets/items that are being transmitted. If we have a sorting machine at the end of the belt that Accepts or Rejects items based on certain conditions, we can take this as a real-time streaming analytics (classification) scenario. If we replace the color camera with machine learning algorithms, it will show what a real-time streaming-analytics scenario would look like in a big dataset</a:t>
            </a:r>
            <a:r>
              <a:rPr lang="en-US" sz="1600" b="0" i="0" dirty="0">
                <a:solidFill>
                  <a:srgbClr val="3D3B49"/>
                </a:solidFill>
                <a:effectLst/>
                <a:latin typeface="Noto serif" panose="02020600060500020200" pitchFamily="18" charset="0"/>
              </a:rPr>
              <a:t>. </a:t>
            </a:r>
            <a:endParaRPr lang="en-US" sz="2000" dirty="0">
              <a:solidFill>
                <a:srgbClr val="000000"/>
              </a:solidFill>
              <a:latin typeface="MarkPro-NarrowBook"/>
            </a:endParaRPr>
          </a:p>
        </p:txBody>
      </p:sp>
      <p:sp>
        <p:nvSpPr>
          <p:cNvPr id="3" name="Title 2">
            <a:extLst>
              <a:ext uri="{FF2B5EF4-FFF2-40B4-BE49-F238E27FC236}">
                <a16:creationId xmlns:a16="http://schemas.microsoft.com/office/drawing/2014/main" id="{4B0866E8-2FB4-A6B5-D929-E2EB7034EEF6}"/>
              </a:ext>
            </a:extLst>
          </p:cNvPr>
          <p:cNvSpPr>
            <a:spLocks noGrp="1"/>
          </p:cNvSpPr>
          <p:nvPr>
            <p:ph type="title"/>
          </p:nvPr>
        </p:nvSpPr>
        <p:spPr/>
        <p:txBody>
          <a:bodyPr/>
          <a:lstStyle/>
          <a:p>
            <a:r>
              <a:rPr lang="en-US" dirty="0"/>
              <a:t>Stream processing</a:t>
            </a:r>
            <a:endParaRPr lang="en-IL" dirty="0"/>
          </a:p>
        </p:txBody>
      </p:sp>
      <p:pic>
        <p:nvPicPr>
          <p:cNvPr id="2050" name="Picture 2">
            <a:extLst>
              <a:ext uri="{FF2B5EF4-FFF2-40B4-BE49-F238E27FC236}">
                <a16:creationId xmlns:a16="http://schemas.microsoft.com/office/drawing/2014/main" id="{2DA95913-3DE7-DF7D-3128-C0FC72CE3B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 r="15"/>
          <a:stretch/>
        </p:blipFill>
        <p:spPr bwMode="auto">
          <a:xfrm>
            <a:off x="5769911" y="3492374"/>
            <a:ext cx="5812489" cy="336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290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1" algn="l" rtl="0"/>
                <a:r>
                  <a:rPr lang="en-US" sz="2000" dirty="0">
                    <a:solidFill>
                      <a:srgbClr val="000000"/>
                    </a:solidFill>
                    <a:latin typeface="MarkPro-NarrowBook"/>
                  </a:rPr>
                  <a:t>We define the total agent load as the sum of its computation load and synchronization load:</a:t>
                </a:r>
              </a:p>
              <a:p>
                <a:pPr marL="393192" lvl="1" indent="0" algn="l" rtl="0">
                  <a:buNone/>
                </a:pPr>
                <a14:m>
                  <m:oMathPara xmlns:m="http://schemas.openxmlformats.org/officeDocument/2006/math">
                    <m:oMathParaPr>
                      <m:jc m:val="centerGroup"/>
                    </m:oMathParaPr>
                    <m:oMath xmlns:m="http://schemas.openxmlformats.org/officeDocument/2006/math">
                      <m:r>
                        <a:rPr lang="en-US" sz="2000" b="1" i="1" smtClean="0">
                          <a:solidFill>
                            <a:srgbClr val="000000"/>
                          </a:solidFill>
                          <a:latin typeface="Cambria Math" panose="02040503050406030204" pitchFamily="18" charset="0"/>
                        </a:rPr>
                        <m:t>𝒍𝒐𝒂</m:t>
                      </m:r>
                      <m:sSub>
                        <m:sSubPr>
                          <m:ctrlPr>
                            <a:rPr lang="en-US" sz="2000" b="1"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𝒅</m:t>
                          </m:r>
                        </m:e>
                        <m:sub>
                          <m:r>
                            <a:rPr lang="en-US" sz="2000" b="1" i="1" smtClean="0">
                              <a:solidFill>
                                <a:srgbClr val="000000"/>
                              </a:solidFill>
                              <a:latin typeface="Cambria Math" panose="02040503050406030204" pitchFamily="18" charset="0"/>
                            </a:rPr>
                            <m:t>𝒊</m:t>
                          </m:r>
                        </m:sub>
                      </m:sSub>
                      <m:r>
                        <a:rPr lang="en-US" sz="2000" b="1" i="1" smtClean="0">
                          <a:solidFill>
                            <a:srgbClr val="000000"/>
                          </a:solidFill>
                          <a:latin typeface="Cambria Math" panose="02040503050406030204" pitchFamily="18" charset="0"/>
                        </a:rPr>
                        <m:t>=</m:t>
                      </m:r>
                      <m:r>
                        <a:rPr lang="en-US" sz="2000" b="1" i="1" smtClean="0">
                          <a:solidFill>
                            <a:srgbClr val="000000"/>
                          </a:solidFill>
                          <a:latin typeface="Cambria Math" panose="02040503050406030204" pitchFamily="18" charset="0"/>
                        </a:rPr>
                        <m:t>𝒄𝒐𝒎</m:t>
                      </m:r>
                      <m:sSub>
                        <m:sSubPr>
                          <m:ctrlPr>
                            <a:rPr lang="en-US" sz="2000" b="1"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𝒑</m:t>
                          </m:r>
                        </m:e>
                        <m:sub>
                          <m:r>
                            <a:rPr lang="en-US" sz="2000" b="1" i="1" smtClean="0">
                              <a:solidFill>
                                <a:srgbClr val="000000"/>
                              </a:solidFill>
                              <a:latin typeface="Cambria Math" panose="02040503050406030204" pitchFamily="18" charset="0"/>
                            </a:rPr>
                            <m:t>𝒊</m:t>
                          </m:r>
                        </m:sub>
                      </m:sSub>
                      <m:r>
                        <a:rPr lang="en-US" sz="2000" b="1" i="1" smtClean="0">
                          <a:solidFill>
                            <a:srgbClr val="000000"/>
                          </a:solidFill>
                          <a:latin typeface="Cambria Math" panose="02040503050406030204" pitchFamily="18" charset="0"/>
                        </a:rPr>
                        <m:t>+</m:t>
                      </m:r>
                      <m:r>
                        <a:rPr lang="en-US" sz="2000" b="1" i="1" smtClean="0">
                          <a:solidFill>
                            <a:srgbClr val="000000"/>
                          </a:solidFill>
                          <a:latin typeface="Cambria Math" panose="02040503050406030204" pitchFamily="18" charset="0"/>
                        </a:rPr>
                        <m:t>𝒔𝒚𝒏</m:t>
                      </m:r>
                      <m:sSub>
                        <m:sSubPr>
                          <m:ctrlPr>
                            <a:rPr lang="en-US" sz="2000" b="1" i="1" smtClean="0">
                              <a:solidFill>
                                <a:srgbClr val="000000"/>
                              </a:solidFill>
                              <a:latin typeface="Cambria Math" panose="02040503050406030204" pitchFamily="18" charset="0"/>
                            </a:rPr>
                          </m:ctrlPr>
                        </m:sSubPr>
                        <m:e>
                          <m:r>
                            <a:rPr lang="en-US" sz="2000" b="1" i="1" smtClean="0">
                              <a:solidFill>
                                <a:srgbClr val="000000"/>
                              </a:solidFill>
                              <a:latin typeface="Cambria Math" panose="02040503050406030204" pitchFamily="18" charset="0"/>
                            </a:rPr>
                            <m:t>𝒄</m:t>
                          </m:r>
                        </m:e>
                        <m:sub>
                          <m:r>
                            <a:rPr lang="en-US" sz="2000" b="1" i="1" smtClean="0">
                              <a:solidFill>
                                <a:srgbClr val="000000"/>
                              </a:solidFill>
                              <a:latin typeface="Cambria Math" panose="02040503050406030204" pitchFamily="18" charset="0"/>
                            </a:rPr>
                            <m:t>𝒊</m:t>
                          </m:r>
                        </m:sub>
                      </m:sSub>
                    </m:oMath>
                  </m:oMathPara>
                </a14:m>
                <a:endParaRPr lang="en-US" sz="2000" b="1" dirty="0">
                  <a:solidFill>
                    <a:srgbClr val="000000"/>
                  </a:solidFill>
                  <a:latin typeface="MarkPro-NarrowBook"/>
                </a:endParaRPr>
              </a:p>
              <a:p>
                <a:pPr lvl="1" algn="l" rtl="0"/>
                <a:r>
                  <a:rPr lang="en-US" sz="2000" dirty="0">
                    <a:solidFill>
                      <a:srgbClr val="000000"/>
                    </a:solidFill>
                    <a:latin typeface="MarkPro-NarrowBook"/>
                  </a:rPr>
                  <a:t>To calculate </a:t>
                </a:r>
                <a14:m>
                  <m:oMath xmlns:m="http://schemas.openxmlformats.org/officeDocument/2006/math">
                    <m:r>
                      <a:rPr lang="en-US" sz="2000">
                        <a:solidFill>
                          <a:srgbClr val="000000"/>
                        </a:solidFill>
                        <a:latin typeface="Cambria Math" panose="02040503050406030204" pitchFamily="18" charset="0"/>
                      </a:rPr>
                      <m:t>𝑐𝑜𝑚</m:t>
                    </m:r>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𝑝</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 and </a:t>
                </a:r>
                <a14:m>
                  <m:oMath xmlns:m="http://schemas.openxmlformats.org/officeDocument/2006/math">
                    <m:r>
                      <a:rPr lang="en-US" sz="2000">
                        <a:solidFill>
                          <a:srgbClr val="000000"/>
                        </a:solidFill>
                        <a:latin typeface="Cambria Math" panose="02040503050406030204" pitchFamily="18" charset="0"/>
                      </a:rPr>
                      <m:t>𝑠𝑦𝑛</m:t>
                    </m:r>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𝑐</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 we define the </a:t>
                </a:r>
                <a:r>
                  <a:rPr lang="en-US" sz="2000" b="1" dirty="0">
                    <a:solidFill>
                      <a:srgbClr val="000000"/>
                    </a:solidFill>
                    <a:latin typeface="MarkPro-NarrowBook"/>
                  </a:rPr>
                  <a:t>average partial match arrival rate</a:t>
                </a:r>
                <a:r>
                  <a:rPr lang="en-US" sz="2000" dirty="0">
                    <a:solidFill>
                      <a:srgbClr val="000000"/>
                    </a:solidFill>
                    <a:latin typeface="MarkPro-NarrowBook"/>
                  </a:rPr>
                  <a: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𝑚</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 as the average number of partial matches entering agent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𝐴</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 from agent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𝐴</m:t>
                        </m:r>
                      </m:e>
                      <m:sub>
                        <m:r>
                          <a:rPr lang="en-US" sz="2000">
                            <a:solidFill>
                              <a:srgbClr val="000000"/>
                            </a:solidFill>
                            <a:latin typeface="Cambria Math" panose="02040503050406030204" pitchFamily="18" charset="0"/>
                          </a:rPr>
                          <m:t>𝑖</m:t>
                        </m:r>
                        <m:r>
                          <a:rPr lang="en-US" sz="2000">
                            <a:solidFill>
                              <a:srgbClr val="000000"/>
                            </a:solidFill>
                            <a:latin typeface="Cambria Math" panose="02040503050406030204" pitchFamily="18" charset="0"/>
                          </a:rPr>
                          <m:t>−1</m:t>
                        </m:r>
                      </m:sub>
                    </m:sSub>
                  </m:oMath>
                </a14:m>
                <a:r>
                  <a:rPr lang="en-US" sz="2000" dirty="0">
                    <a:solidFill>
                      <a:srgbClr val="000000"/>
                    </a:solidFill>
                    <a:latin typeface="MarkPro-NarrowBook"/>
                  </a:rPr>
                  <a:t> per time unit.</a:t>
                </a:r>
              </a:p>
              <a:p>
                <a:pPr lvl="1" algn="l" rtl="0"/>
                <a:endParaRPr lang="en-US" sz="2000" dirty="0">
                  <a:solidFill>
                    <a:srgbClr val="000000"/>
                  </a:solidFill>
                  <a:latin typeface="MarkPro-NarrowBook"/>
                </a:endParaRPr>
              </a:p>
              <a:p>
                <a:pPr lvl="1" algn="l" rtl="0"/>
                <a:r>
                  <a:rPr lang="en-US" sz="2000" dirty="0">
                    <a:solidFill>
                      <a:srgbClr val="000000"/>
                    </a:solidFill>
                    <a:latin typeface="MarkPro-NarrowBook"/>
                  </a:rPr>
                  <a:t>A recursive equation:</a:t>
                </a:r>
              </a:p>
              <a:p>
                <a:pPr lvl="1" algn="l" rtl="0"/>
                <a:endParaRPr lang="en-US" sz="2000" dirty="0">
                  <a:solidFill>
                    <a:srgbClr val="000000"/>
                  </a:solidFill>
                  <a:latin typeface="MarkPro-NarrowBook"/>
                </a:endParaRPr>
              </a:p>
              <a:p>
                <a:pPr marL="393192" lvl="1" indent="0" algn="l" rtl="0">
                  <a:buNone/>
                </a:pPr>
                <a14:m>
                  <m:oMathPara xmlns:m="http://schemas.openxmlformats.org/officeDocument/2006/math">
                    <m:oMathParaPr>
                      <m:jc m:val="centerGroup"/>
                    </m:oMathParaPr>
                    <m:oMath xmlns:m="http://schemas.openxmlformats.org/officeDocument/2006/math">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𝑚</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d>
                        <m:dPr>
                          <m:begChr m:val="{"/>
                          <m:endChr m:val=""/>
                          <m:ctrlPr>
                            <a:rPr lang="en-US" sz="2000" b="0" i="1" smtClean="0">
                              <a:solidFill>
                                <a:srgbClr val="000000"/>
                              </a:solidFill>
                              <a:latin typeface="Cambria Math" panose="02040503050406030204" pitchFamily="18" charset="0"/>
                            </a:rPr>
                          </m:ctrlPr>
                        </m:dPr>
                        <m:e>
                          <m:eqArr>
                            <m:eqArrPr>
                              <m:ctrlPr>
                                <a:rPr lang="en-US" sz="2000" b="0" i="1" smtClean="0">
                                  <a:solidFill>
                                    <a:srgbClr val="000000"/>
                                  </a:solidFill>
                                  <a:latin typeface="Cambria Math" panose="02040503050406030204" pitchFamily="18" charset="0"/>
                                </a:rPr>
                              </m:ctrlPr>
                            </m:eqArr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𝑒</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                              ,  </m:t>
                              </m:r>
                              <m:r>
                                <a:rPr lang="en-US" sz="2000" b="0" i="1" smtClean="0">
                                  <a:solidFill>
                                    <a:srgbClr val="000000"/>
                                  </a:solidFill>
                                  <a:latin typeface="Cambria Math" panose="02040503050406030204" pitchFamily="18" charset="0"/>
                                </a:rPr>
                                <m:t>𝑖</m:t>
                              </m:r>
                              <m:r>
                                <a:rPr lang="en-US" sz="2000" b="0" i="1" smtClean="0">
                                  <a:solidFill>
                                    <a:srgbClr val="000000"/>
                                  </a:solidFill>
                                  <a:latin typeface="Cambria Math" panose="02040503050406030204" pitchFamily="18" charset="0"/>
                                </a:rPr>
                                <m:t>=2</m:t>
                              </m:r>
                            </m:e>
                            <m:e>
                              <m:r>
                                <a:rPr lang="en-US" sz="2000" b="0" i="1" smtClean="0">
                                  <a:solidFill>
                                    <a:srgbClr val="000000"/>
                                  </a:solidFill>
                                  <a:latin typeface="Cambria Math" panose="02040503050406030204" pitchFamily="18" charset="0"/>
                                </a:rPr>
                                <m:t>2</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𝑚</m:t>
                                  </m:r>
                                </m:e>
                                <m:sub>
                                  <m:r>
                                    <a:rPr lang="en-US" sz="2000" b="0" i="1" smtClean="0">
                                      <a:solidFill>
                                        <a:srgbClr val="000000"/>
                                      </a:solidFill>
                                      <a:latin typeface="Cambria Math" panose="02040503050406030204" pitchFamily="18" charset="0"/>
                                    </a:rPr>
                                    <m:t>𝑖</m:t>
                                  </m:r>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𝑒</m:t>
                                  </m:r>
                                </m:e>
                                <m:sub>
                                  <m:r>
                                    <a:rPr lang="en-US" sz="2000" b="0" i="1" smtClean="0">
                                      <a:solidFill>
                                        <a:srgbClr val="000000"/>
                                      </a:solidFill>
                                      <a:latin typeface="Cambria Math" panose="02040503050406030204" pitchFamily="18" charset="0"/>
                                    </a:rPr>
                                    <m:t>𝑖</m:t>
                                  </m:r>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𝑠</m:t>
                                  </m:r>
                                </m:e>
                                <m:sub>
                                  <m:r>
                                    <a:rPr lang="en-US" sz="2000" b="0" i="1" smtClean="0">
                                      <a:solidFill>
                                        <a:srgbClr val="000000"/>
                                      </a:solidFill>
                                      <a:latin typeface="Cambria Math" panose="02040503050406030204" pitchFamily="18" charset="0"/>
                                    </a:rPr>
                                    <m:t>𝑖</m:t>
                                  </m:r>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𝑊</m:t>
                              </m:r>
                              <m:r>
                                <a:rPr lang="en-US" sz="2000" b="0" i="1" smtClean="0">
                                  <a:solidFill>
                                    <a:srgbClr val="000000"/>
                                  </a:solidFill>
                                  <a:latin typeface="Cambria Math" panose="02040503050406030204" pitchFamily="18" charset="0"/>
                                </a:rPr>
                                <m:t>,   </m:t>
                              </m:r>
                              <m:r>
                                <a:rPr lang="en-US" sz="2000" b="0" i="1" smtClean="0">
                                  <a:solidFill>
                                    <a:srgbClr val="000000"/>
                                  </a:solidFill>
                                  <a:latin typeface="Cambria Math" panose="02040503050406030204" pitchFamily="18" charset="0"/>
                                </a:rPr>
                                <m:t>𝑖</m:t>
                              </m:r>
                              <m:r>
                                <a:rPr lang="en-US" sz="2000" b="0" i="1" smtClean="0">
                                  <a:solidFill>
                                    <a:srgbClr val="000000"/>
                                  </a:solidFill>
                                  <a:latin typeface="Cambria Math" panose="02040503050406030204" pitchFamily="18" charset="0"/>
                                </a:rPr>
                                <m:t>&gt;2</m:t>
                              </m:r>
                            </m:e>
                          </m:eqArr>
                        </m:e>
                      </m:d>
                    </m:oMath>
                  </m:oMathPara>
                </a14:m>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r>
                  <a:rPr lang="en-US" sz="2000" dirty="0">
                    <a:solidFill>
                      <a:srgbClr val="000000"/>
                    </a:solidFill>
                    <a:latin typeface="MarkPro-NarrowBook"/>
                  </a:rPr>
                  <a:t>The first agent in the sequence represents the first two states, receiving two event sub streams.</a:t>
                </a:r>
              </a:p>
              <a:p>
                <a:pPr lvl="1" algn="l" rtl="0"/>
                <a:r>
                  <a:rPr lang="en-US" sz="2000" dirty="0">
                    <a:solidFill>
                      <a:srgbClr val="000000"/>
                    </a:solidFill>
                    <a:latin typeface="MarkPro-NarrowBook"/>
                  </a:rPr>
                  <a:t>For convenience of notation, we will start counting agents from </a:t>
                </a:r>
                <a14:m>
                  <m:oMath xmlns:m="http://schemas.openxmlformats.org/officeDocument/2006/math">
                    <m:r>
                      <a:rPr lang="en-US" sz="2000">
                        <a:solidFill>
                          <a:srgbClr val="000000"/>
                        </a:solidFill>
                        <a:latin typeface="Cambria Math" panose="02040503050406030204" pitchFamily="18" charset="0"/>
                      </a:rPr>
                      <m:t>𝑖</m:t>
                    </m:r>
                    <m:r>
                      <a:rPr lang="en-US" sz="2000">
                        <a:solidFill>
                          <a:srgbClr val="000000"/>
                        </a:solidFill>
                        <a:latin typeface="Cambria Math" panose="02040503050406030204" pitchFamily="18" charset="0"/>
                      </a:rPr>
                      <m:t>=2</m:t>
                    </m:r>
                  </m:oMath>
                </a14:m>
                <a:r>
                  <a:rPr lang="en-US" sz="2000" dirty="0">
                    <a:solidFill>
                      <a:srgbClr val="000000"/>
                    </a:solidFill>
                    <a:latin typeface="MarkPro-NarrowBook"/>
                  </a:rPr>
                  <a:t> and set </a:t>
                </a:r>
                <a14:m>
                  <m:oMath xmlns:m="http://schemas.openxmlformats.org/officeDocument/2006/math">
                    <m:d>
                      <m:dPr>
                        <m:begChr m:val="|"/>
                        <m:endChr m:val="|"/>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𝑈</m:t>
                            </m:r>
                          </m:e>
                          <m:sub>
                            <m:r>
                              <a:rPr lang="en-US" sz="2000">
                                <a:solidFill>
                                  <a:srgbClr val="000000"/>
                                </a:solidFill>
                                <a:latin typeface="Cambria Math" panose="02040503050406030204" pitchFamily="18" charset="0"/>
                              </a:rPr>
                              <m:t>1</m:t>
                            </m:r>
                          </m:sub>
                        </m:sSub>
                      </m:e>
                    </m:d>
                    <m:r>
                      <a:rPr lang="en-US" sz="2000">
                        <a:solidFill>
                          <a:srgbClr val="000000"/>
                        </a:solidFill>
                        <a:latin typeface="Cambria Math" panose="02040503050406030204" pitchFamily="18" charset="0"/>
                      </a:rPr>
                      <m:t>=0.</m:t>
                    </m:r>
                  </m:oMath>
                </a14:m>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b="1" dirty="0">
                  <a:solidFill>
                    <a:srgbClr val="000000"/>
                  </a:solidFill>
                  <a:latin typeface="MarkPro-NarrowBook"/>
                </a:endParaRPr>
              </a:p>
              <a:p>
                <a:pPr marL="393192" lvl="1" indent="0" algn="ctr" rtl="0">
                  <a:buNone/>
                </a:pPr>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marL="393192" lvl="1" indent="0" algn="l" rtl="0">
                  <a:buNone/>
                </a:pPr>
                <a:endParaRPr lang="en-US" sz="2000" b="1"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120" b="-17087"/>
                </a:stretch>
              </a:blipFill>
            </p:spPr>
            <p:txBody>
              <a:bodyPr/>
              <a:lstStyle/>
              <a:p>
                <a:r>
                  <a:rPr lang="en-IL">
                    <a:noFill/>
                  </a:rPr>
                  <a:t> </a:t>
                </a:r>
              </a:p>
            </p:txBody>
          </p:sp>
        </mc:Fallback>
      </mc:AlternateContent>
      <p:sp>
        <p:nvSpPr>
          <p:cNvPr id="2" name="Title 1"/>
          <p:cNvSpPr>
            <a:spLocks noGrp="1"/>
          </p:cNvSpPr>
          <p:nvPr>
            <p:ph type="title"/>
          </p:nvPr>
        </p:nvSpPr>
        <p:spPr/>
        <p:txBody>
          <a:bodyPr/>
          <a:lstStyle/>
          <a:p>
            <a:r>
              <a:rPr lang="en-US" dirty="0"/>
              <a:t>Partial match arrival rate</a:t>
            </a:r>
            <a:endParaRPr lang="he-IL" dirty="0">
              <a:solidFill>
                <a:srgbClr val="FF0000"/>
              </a:solidFill>
            </a:endParaRPr>
          </a:p>
        </p:txBody>
      </p:sp>
    </p:spTree>
    <p:extLst>
      <p:ext uri="{BB962C8B-B14F-4D97-AF65-F5344CB8AC3E}">
        <p14:creationId xmlns:p14="http://schemas.microsoft.com/office/powerpoint/2010/main" val="819068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1" algn="l" rtl="0"/>
                <a:r>
                  <a:rPr lang="en-US" sz="2000" dirty="0">
                    <a:solidFill>
                      <a:srgbClr val="000000"/>
                    </a:solidFill>
                    <a:latin typeface="MarkPro-NarrowBook"/>
                  </a:rPr>
                  <a:t>is proportional to the number of comparisons between events in ES and matches in MB, and between matches in MS and events in EB, i.e., </a:t>
                </a:r>
                <a14:m>
                  <m:oMath xmlns:m="http://schemas.openxmlformats.org/officeDocument/2006/math">
                    <m:r>
                      <a:rPr lang="en-US" sz="2000" b="0" i="1" smtClean="0">
                        <a:solidFill>
                          <a:srgbClr val="000000"/>
                        </a:solidFill>
                        <a:latin typeface="Cambria Math" panose="02040503050406030204" pitchFamily="18" charset="0"/>
                      </a:rPr>
                      <m:t>2</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𝑒</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𝑚</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𝑊</m:t>
                    </m:r>
                    <m:r>
                      <a:rPr lang="en-US" sz="2000" b="0" i="1" smtClean="0">
                        <a:solidFill>
                          <a:srgbClr val="000000"/>
                        </a:solidFill>
                        <a:latin typeface="Cambria Math" panose="02040503050406030204" pitchFamily="18" charset="0"/>
                      </a:rPr>
                      <m:t>.</m:t>
                    </m:r>
                  </m:oMath>
                </a14:m>
                <a:endParaRPr lang="en-US" sz="2000" dirty="0">
                  <a:solidFill>
                    <a:srgbClr val="000000"/>
                  </a:solidFill>
                  <a:latin typeface="MarkPro-NarrowBook"/>
                </a:endParaRPr>
              </a:p>
              <a:p>
                <a:pPr lvl="1" algn="l" rtl="0"/>
                <a:r>
                  <a:rPr lang="en-US" sz="2000" dirty="0">
                    <a:solidFill>
                      <a:srgbClr val="000000"/>
                    </a:solidFill>
                    <a:latin typeface="MarkPro-NarrowBook"/>
                  </a:rPr>
                  <a:t>Let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𝑐</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 denote the average cost of a single comparison between an event and a match on agent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𝐴</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 Then, the average number of computations per time unit is </a:t>
                </a:r>
                <a14:m>
                  <m:oMath xmlns:m="http://schemas.openxmlformats.org/officeDocument/2006/math">
                    <m:r>
                      <a:rPr lang="en-US" sz="2000" b="0" i="1" smtClean="0">
                        <a:solidFill>
                          <a:srgbClr val="000000"/>
                        </a:solidFill>
                        <a:latin typeface="Cambria Math" panose="02040503050406030204" pitchFamily="18" charset="0"/>
                      </a:rPr>
                      <m:t>𝑐𝑜𝑚</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𝑝</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=2</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𝑐</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𝑒</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𝑚</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𝑊</m:t>
                    </m:r>
                  </m:oMath>
                </a14:m>
                <a:r>
                  <a:rPr lang="en-US" sz="2000" dirty="0">
                    <a:solidFill>
                      <a:srgbClr val="000000"/>
                    </a:solidFill>
                    <a:latin typeface="MarkPro-NarrowBook"/>
                  </a:rPr>
                  <a:t>.</a:t>
                </a:r>
              </a:p>
              <a:p>
                <a:pPr marL="630936" lvl="2" indent="0" algn="l" rtl="0">
                  <a:buNone/>
                </a:pPr>
                <a:endParaRPr lang="en-US" dirty="0"/>
              </a:p>
              <a:p>
                <a:pPr lvl="2" algn="l" rtl="0"/>
                <a:endParaRPr lang="en-US" sz="1800" dirty="0">
                  <a:solidFill>
                    <a:srgbClr val="000000"/>
                  </a:solidFill>
                  <a:latin typeface="MarkPro-NarrowBook"/>
                </a:endParaRPr>
              </a:p>
              <a:p>
                <a:pPr lvl="2" algn="l" rtl="0"/>
                <a:endParaRPr lang="en-US" dirty="0"/>
              </a:p>
              <a:p>
                <a:pPr lvl="2" algn="l" rtl="0"/>
                <a:endParaRPr lang="en-US" sz="18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b="1"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marL="393192" lvl="1" indent="0" algn="l" rtl="0">
                  <a:buNone/>
                </a:pPr>
                <a:endParaRPr lang="en-US" sz="2000" b="1"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120"/>
                </a:stretch>
              </a:blipFill>
            </p:spPr>
            <p:txBody>
              <a:bodyPr/>
              <a:lstStyle/>
              <a:p>
                <a:r>
                  <a:rPr lang="en-IL">
                    <a:noFill/>
                  </a:rPr>
                  <a:t> </a:t>
                </a:r>
              </a:p>
            </p:txBody>
          </p:sp>
        </mc:Fallback>
      </mc:AlternateContent>
      <p:sp>
        <p:nvSpPr>
          <p:cNvPr id="2" name="Title 1"/>
          <p:cNvSpPr>
            <a:spLocks noGrp="1"/>
          </p:cNvSpPr>
          <p:nvPr>
            <p:ph type="title"/>
          </p:nvPr>
        </p:nvSpPr>
        <p:spPr/>
        <p:txBody>
          <a:bodyPr/>
          <a:lstStyle/>
          <a:p>
            <a:r>
              <a:rPr lang="en-US" dirty="0"/>
              <a:t>Computation load</a:t>
            </a:r>
            <a:endParaRPr lang="he-IL" dirty="0">
              <a:solidFill>
                <a:srgbClr val="FF0000"/>
              </a:solidFill>
            </a:endParaRPr>
          </a:p>
        </p:txBody>
      </p:sp>
      <p:pic>
        <p:nvPicPr>
          <p:cNvPr id="4" name="Picture 3">
            <a:extLst>
              <a:ext uri="{FF2B5EF4-FFF2-40B4-BE49-F238E27FC236}">
                <a16:creationId xmlns:a16="http://schemas.microsoft.com/office/drawing/2014/main" id="{19ED7B2F-5AD0-D191-712E-35CDE4E6D1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9379" y="3595050"/>
            <a:ext cx="4814048" cy="2988312"/>
          </a:xfrm>
          <a:prstGeom prst="rect">
            <a:avLst/>
          </a:prstGeom>
        </p:spPr>
      </p:pic>
    </p:spTree>
    <p:extLst>
      <p:ext uri="{BB962C8B-B14F-4D97-AF65-F5344CB8AC3E}">
        <p14:creationId xmlns:p14="http://schemas.microsoft.com/office/powerpoint/2010/main" val="1284965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1" algn="l" rtl="0"/>
                <a:r>
                  <a:rPr lang="en-US" sz="2000" dirty="0">
                    <a:solidFill>
                      <a:srgbClr val="000000"/>
                    </a:solidFill>
                    <a:latin typeface="MarkPro-NarrowBook"/>
                  </a:rPr>
                  <a:t>The average number of synchronization actions depends on the number of times a worker accesses a fragment of the buffer of the opposite role, denoted </a:t>
                </a:r>
                <a14:m>
                  <m:oMath xmlns:m="http://schemas.openxmlformats.org/officeDocument/2006/math">
                    <m:r>
                      <a:rPr lang="en-US" sz="2000">
                        <a:solidFill>
                          <a:srgbClr val="000000"/>
                        </a:solidFill>
                        <a:latin typeface="Cambria Math" panose="02040503050406030204" pitchFamily="18" charset="0"/>
                      </a:rPr>
                      <m:t>𝑎𝑐</m:t>
                    </m:r>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𝑐</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 </a:t>
                </a:r>
              </a:p>
              <a:p>
                <a:pPr lvl="1" algn="l" rtl="0"/>
                <a:r>
                  <a:rPr lang="en-US" sz="2000" dirty="0">
                    <a:solidFill>
                      <a:srgbClr val="000000"/>
                    </a:solidFill>
                    <a:latin typeface="MarkPro-NarrowBook"/>
                  </a:rPr>
                  <a:t>For calculating </a:t>
                </a:r>
                <a14:m>
                  <m:oMath xmlns:m="http://schemas.openxmlformats.org/officeDocument/2006/math">
                    <m:r>
                      <a:rPr lang="en-US" sz="2000">
                        <a:solidFill>
                          <a:srgbClr val="000000"/>
                        </a:solidFill>
                        <a:latin typeface="Cambria Math" panose="02040503050406030204" pitchFamily="18" charset="0"/>
                      </a:rPr>
                      <m:t>𝑎𝑐</m:t>
                    </m:r>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𝑐</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 assume that each agent receives the same number of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a:solidFill>
                              <a:srgbClr val="000000"/>
                            </a:solidFill>
                            <a:latin typeface="Cambria Math" panose="02040503050406030204" pitchFamily="18" charset="0"/>
                          </a:rPr>
                          <m:t>𝑛</m:t>
                        </m:r>
                      </m:num>
                      <m:den>
                        <m:r>
                          <a:rPr lang="en-US" sz="2000">
                            <a:solidFill>
                              <a:srgbClr val="000000"/>
                            </a:solidFill>
                            <a:latin typeface="Cambria Math" panose="02040503050406030204" pitchFamily="18" charset="0"/>
                          </a:rPr>
                          <m:t>𝑚</m:t>
                        </m:r>
                      </m:den>
                    </m:f>
                  </m:oMath>
                </a14:m>
                <a:r>
                  <a:rPr lang="en-US" sz="2000" dirty="0">
                    <a:solidFill>
                      <a:srgbClr val="000000"/>
                    </a:solidFill>
                    <a:latin typeface="MarkPro-NarrowBook"/>
                  </a:rPr>
                  <a:t> workers and exactly one half was assigned each role, resulting in </a:t>
                </a:r>
                <a14:m>
                  <m:oMath xmlns:m="http://schemas.openxmlformats.org/officeDocument/2006/math">
                    <m:f>
                      <m:fPr>
                        <m:ctrlPr>
                          <a:rPr lang="en-US" sz="2000" i="1">
                            <a:solidFill>
                              <a:srgbClr val="000000"/>
                            </a:solidFill>
                            <a:latin typeface="Cambria Math" panose="02040503050406030204" pitchFamily="18" charset="0"/>
                          </a:rPr>
                        </m:ctrlPr>
                      </m:fPr>
                      <m:num>
                        <m:r>
                          <a:rPr lang="en-US" sz="2000">
                            <a:solidFill>
                              <a:srgbClr val="000000"/>
                            </a:solidFill>
                            <a:latin typeface="Cambria Math" panose="02040503050406030204" pitchFamily="18" charset="0"/>
                          </a:rPr>
                          <m:t>𝑛</m:t>
                        </m:r>
                      </m:num>
                      <m:den>
                        <m:r>
                          <a:rPr lang="en-US" sz="2000">
                            <a:solidFill>
                              <a:srgbClr val="000000"/>
                            </a:solidFill>
                            <a:latin typeface="Cambria Math" panose="02040503050406030204" pitchFamily="18" charset="0"/>
                          </a:rPr>
                          <m:t>2</m:t>
                        </m:r>
                        <m:r>
                          <a:rPr lang="en-US" sz="2000">
                            <a:solidFill>
                              <a:srgbClr val="000000"/>
                            </a:solidFill>
                            <a:latin typeface="Cambria Math" panose="02040503050406030204" pitchFamily="18" charset="0"/>
                          </a:rPr>
                          <m:t>𝑚</m:t>
                        </m:r>
                      </m:den>
                    </m:f>
                  </m:oMath>
                </a14:m>
                <a:r>
                  <a:rPr lang="en-US" sz="2000" dirty="0">
                    <a:solidFill>
                      <a:srgbClr val="000000"/>
                    </a:solidFill>
                    <a:latin typeface="MarkPro-NarrowBook"/>
                  </a:rPr>
                  <a:t> event and match workers. </a:t>
                </a:r>
              </a:p>
              <a:p>
                <a:pPr marL="914400" lvl="3" indent="0" algn="l" rtl="0">
                  <a:buNone/>
                </a:pPr>
                <a:endParaRPr lang="en-US" sz="1800" dirty="0">
                  <a:solidFill>
                    <a:srgbClr val="000000"/>
                  </a:solidFill>
                  <a:latin typeface="MarkPro-NarrowBook"/>
                </a:endParaRPr>
              </a:p>
              <a:p>
                <a:pPr marL="630936" lvl="2" indent="0" algn="l" rtl="0">
                  <a:buNone/>
                </a:pPr>
                <a:r>
                  <a:rPr lang="en-US" sz="1800" dirty="0">
                    <a:solidFill>
                      <a:srgbClr val="000000"/>
                    </a:solidFill>
                    <a:latin typeface="MarkPro-NarrowBook"/>
                  </a:rPr>
                  <a:t>		 </a:t>
                </a:r>
                <a14:m>
                  <m:oMath xmlns:m="http://schemas.openxmlformats.org/officeDocument/2006/math">
                    <m:r>
                      <a:rPr lang="en-US" sz="1800" b="0" i="1" smtClean="0">
                        <a:solidFill>
                          <a:srgbClr val="000000"/>
                        </a:solidFill>
                        <a:latin typeface="Cambria Math" panose="02040503050406030204" pitchFamily="18" charset="0"/>
                      </a:rPr>
                      <m:t>𝑎𝑐</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𝑐</m:t>
                        </m:r>
                      </m:e>
                      <m:sub>
                        <m:r>
                          <a:rPr lang="en-US" sz="1800" b="0" i="1" smtClean="0">
                            <a:solidFill>
                              <a:srgbClr val="000000"/>
                            </a:solidFill>
                            <a:latin typeface="Cambria Math" panose="02040503050406030204" pitchFamily="18" charset="0"/>
                          </a:rPr>
                          <m:t>𝑖</m:t>
                        </m:r>
                      </m:sub>
                    </m:sSub>
                    <m:r>
                      <a:rPr lang="en-US" sz="1800" b="0" i="1" smtClean="0">
                        <a:solidFill>
                          <a:srgbClr val="000000"/>
                        </a:solidFill>
                        <a:latin typeface="Cambria Math" panose="02040503050406030204" pitchFamily="18" charset="0"/>
                      </a:rPr>
                      <m:t>=</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𝑒</m:t>
                        </m:r>
                      </m:e>
                      <m:sub>
                        <m:r>
                          <a:rPr lang="en-US" sz="1800" b="0" i="1" smtClean="0">
                            <a:solidFill>
                              <a:srgbClr val="000000"/>
                            </a:solidFill>
                            <a:latin typeface="Cambria Math" panose="02040503050406030204" pitchFamily="18" charset="0"/>
                          </a:rPr>
                          <m:t>𝑖</m:t>
                        </m:r>
                      </m:sub>
                    </m:sSub>
                    <m:r>
                      <a:rPr lang="en-US" sz="1800" b="0" i="1" smtClean="0">
                        <a:solidFill>
                          <a:srgbClr val="000000"/>
                        </a:solidFill>
                        <a:latin typeface="Cambria Math" panose="02040503050406030204" pitchFamily="18" charset="0"/>
                      </a:rPr>
                      <m:t>⋅</m:t>
                    </m:r>
                    <m:f>
                      <m:fPr>
                        <m:ctrlPr>
                          <a:rPr lang="en-US" sz="1800" b="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𝑛</m:t>
                        </m:r>
                      </m:num>
                      <m:den>
                        <m:r>
                          <a:rPr lang="en-US" sz="1800" b="0" i="1" smtClean="0">
                            <a:solidFill>
                              <a:srgbClr val="000000"/>
                            </a:solidFill>
                            <a:latin typeface="Cambria Math" panose="02040503050406030204" pitchFamily="18" charset="0"/>
                          </a:rPr>
                          <m:t>2</m:t>
                        </m:r>
                        <m:r>
                          <a:rPr lang="en-US" sz="1800" b="0" i="1" smtClean="0">
                            <a:solidFill>
                              <a:srgbClr val="000000"/>
                            </a:solidFill>
                            <a:latin typeface="Cambria Math" panose="02040503050406030204" pitchFamily="18" charset="0"/>
                          </a:rPr>
                          <m:t>𝑚</m:t>
                        </m:r>
                      </m:den>
                    </m:f>
                    <m:r>
                      <a:rPr lang="en-US" sz="1800" b="0" i="1" smtClean="0">
                        <a:solidFill>
                          <a:srgbClr val="000000"/>
                        </a:solidFill>
                        <a:latin typeface="Cambria Math" panose="02040503050406030204" pitchFamily="18" charset="0"/>
                      </a:rPr>
                      <m:t>+</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𝑚</m:t>
                        </m:r>
                      </m:e>
                      <m:sub>
                        <m:r>
                          <a:rPr lang="en-US" sz="1800" b="0" i="1" smtClean="0">
                            <a:solidFill>
                              <a:srgbClr val="000000"/>
                            </a:solidFill>
                            <a:latin typeface="Cambria Math" panose="02040503050406030204" pitchFamily="18" charset="0"/>
                          </a:rPr>
                          <m:t>𝑖</m:t>
                        </m:r>
                      </m:sub>
                    </m:sSub>
                    <m:r>
                      <a:rPr lang="en-US" sz="1800" b="0" i="1" smtClean="0">
                        <a:solidFill>
                          <a:srgbClr val="000000"/>
                        </a:solidFill>
                        <a:latin typeface="Cambria Math" panose="02040503050406030204" pitchFamily="18" charset="0"/>
                      </a:rPr>
                      <m:t>⋅</m:t>
                    </m:r>
                    <m:f>
                      <m:fPr>
                        <m:ctrlPr>
                          <a:rPr lang="en-US" sz="1800" b="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𝑛</m:t>
                        </m:r>
                      </m:num>
                      <m:den>
                        <m:r>
                          <a:rPr lang="en-US" sz="1800" b="0" i="1" smtClean="0">
                            <a:solidFill>
                              <a:srgbClr val="000000"/>
                            </a:solidFill>
                            <a:latin typeface="Cambria Math" panose="02040503050406030204" pitchFamily="18" charset="0"/>
                          </a:rPr>
                          <m:t>2</m:t>
                        </m:r>
                        <m:r>
                          <a:rPr lang="en-US" sz="1800" b="0" i="1" smtClean="0">
                            <a:solidFill>
                              <a:srgbClr val="000000"/>
                            </a:solidFill>
                            <a:latin typeface="Cambria Math" panose="02040503050406030204" pitchFamily="18" charset="0"/>
                          </a:rPr>
                          <m:t>𝑚</m:t>
                        </m:r>
                      </m:den>
                    </m:f>
                    <m:r>
                      <a:rPr lang="en-US" sz="1800" b="0" i="1" smtClean="0">
                        <a:solidFill>
                          <a:srgbClr val="000000"/>
                        </a:solidFill>
                        <a:latin typeface="Cambria Math" panose="02040503050406030204" pitchFamily="18" charset="0"/>
                      </a:rPr>
                      <m:t>=</m:t>
                    </m:r>
                    <m:f>
                      <m:fPr>
                        <m:ctrlPr>
                          <a:rPr lang="en-US" sz="1800" b="0" i="1" smtClean="0">
                            <a:solidFill>
                              <a:srgbClr val="000000"/>
                            </a:solidFill>
                            <a:latin typeface="Cambria Math" panose="02040503050406030204" pitchFamily="18" charset="0"/>
                          </a:rPr>
                        </m:ctrlPr>
                      </m:fPr>
                      <m:num>
                        <m:d>
                          <m:dPr>
                            <m:ctrlPr>
                              <a:rPr lang="en-US" sz="1800" b="0" i="1" smtClean="0">
                                <a:solidFill>
                                  <a:srgbClr val="000000"/>
                                </a:solidFill>
                                <a:latin typeface="Cambria Math" panose="02040503050406030204" pitchFamily="18" charset="0"/>
                              </a:rPr>
                            </m:ctrlPr>
                          </m:dPr>
                          <m:e>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𝑒</m:t>
                                </m:r>
                              </m:e>
                              <m:sub>
                                <m:r>
                                  <a:rPr lang="en-US" sz="1800" b="0" i="1" smtClean="0">
                                    <a:solidFill>
                                      <a:srgbClr val="000000"/>
                                    </a:solidFill>
                                    <a:latin typeface="Cambria Math" panose="02040503050406030204" pitchFamily="18" charset="0"/>
                                  </a:rPr>
                                  <m:t>𝑖</m:t>
                                </m:r>
                              </m:sub>
                            </m:sSub>
                            <m:r>
                              <a:rPr lang="en-US" sz="1800" b="0" i="1" smtClean="0">
                                <a:solidFill>
                                  <a:srgbClr val="000000"/>
                                </a:solidFill>
                                <a:latin typeface="Cambria Math" panose="02040503050406030204" pitchFamily="18" charset="0"/>
                              </a:rPr>
                              <m:t>+</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𝑚</m:t>
                                </m:r>
                              </m:e>
                              <m:sub>
                                <m:r>
                                  <a:rPr lang="en-US" sz="1800" b="0" i="1" smtClean="0">
                                    <a:solidFill>
                                      <a:srgbClr val="000000"/>
                                    </a:solidFill>
                                    <a:latin typeface="Cambria Math" panose="02040503050406030204" pitchFamily="18" charset="0"/>
                                  </a:rPr>
                                  <m:t>𝑖</m:t>
                                </m:r>
                              </m:sub>
                            </m:sSub>
                          </m:e>
                        </m:d>
                        <m:r>
                          <a:rPr lang="en-US" sz="1800" b="0" i="1" smtClean="0">
                            <a:solidFill>
                              <a:srgbClr val="000000"/>
                            </a:solidFill>
                            <a:latin typeface="Cambria Math" panose="02040503050406030204" pitchFamily="18" charset="0"/>
                          </a:rPr>
                          <m:t>𝑛</m:t>
                        </m:r>
                      </m:num>
                      <m:den>
                        <m:r>
                          <a:rPr lang="en-US" sz="1800" b="0" i="1" smtClean="0">
                            <a:solidFill>
                              <a:srgbClr val="000000"/>
                            </a:solidFill>
                            <a:latin typeface="Cambria Math" panose="02040503050406030204" pitchFamily="18" charset="0"/>
                          </a:rPr>
                          <m:t>2</m:t>
                        </m:r>
                        <m:r>
                          <a:rPr lang="en-US" sz="1800" b="0" i="1" smtClean="0">
                            <a:solidFill>
                              <a:srgbClr val="000000"/>
                            </a:solidFill>
                            <a:latin typeface="Cambria Math" panose="02040503050406030204" pitchFamily="18" charset="0"/>
                          </a:rPr>
                          <m:t>𝑚</m:t>
                        </m:r>
                      </m:den>
                    </m:f>
                  </m:oMath>
                </a14:m>
                <a:r>
                  <a:rPr lang="en-US" sz="1800" dirty="0">
                    <a:solidFill>
                      <a:srgbClr val="000000"/>
                    </a:solidFill>
                    <a:latin typeface="MarkPro-NarrowBook"/>
                  </a:rPr>
                  <a:t>.</a:t>
                </a:r>
              </a:p>
              <a:p>
                <a:pPr marL="630936" lvl="2" indent="0" algn="l" rtl="0">
                  <a:buNone/>
                </a:pPr>
                <a:endParaRPr lang="en-US" sz="1800" dirty="0">
                  <a:solidFill>
                    <a:srgbClr val="000000"/>
                  </a:solidFill>
                  <a:latin typeface="MarkPro-NarrowBook"/>
                </a:endParaRPr>
              </a:p>
              <a:p>
                <a:pPr marL="630936" lvl="2" indent="0" algn="l" rtl="0">
                  <a:buNone/>
                </a:pPr>
                <a:r>
                  <a:rPr lang="en-US" sz="1800" dirty="0">
                    <a:solidFill>
                      <a:srgbClr val="000000"/>
                    </a:solidFill>
                    <a:latin typeface="MarkPro-NarrowBook"/>
                  </a:rPr>
                  <a:t>(for each event and partial match </a:t>
                </a:r>
              </a:p>
              <a:p>
                <a:pPr marL="630936" lvl="2" indent="0" algn="l" rtl="0">
                  <a:buNone/>
                </a:pPr>
                <a:r>
                  <a:rPr lang="en-US" sz="1800" dirty="0">
                    <a:solidFill>
                      <a:srgbClr val="000000"/>
                    </a:solidFill>
                    <a:latin typeface="MarkPro-NarrowBook"/>
                  </a:rPr>
                  <a:t>the handling worker must synchronize </a:t>
                </a:r>
              </a:p>
              <a:p>
                <a:pPr marL="630936" lvl="2" indent="0" algn="l" rtl="0">
                  <a:buNone/>
                </a:pPr>
                <a:r>
                  <a:rPr lang="en-US" sz="1800" dirty="0">
                    <a:solidFill>
                      <a:srgbClr val="000000"/>
                    </a:solidFill>
                    <a:latin typeface="MarkPro-NarrowBook"/>
                  </a:rPr>
                  <a:t>with n/2m worker of the “opposite role”)</a:t>
                </a:r>
                <a:endParaRPr lang="en-US" sz="2200" dirty="0">
                  <a:solidFill>
                    <a:srgbClr val="000000"/>
                  </a:solidFill>
                  <a:latin typeface="MarkPro-NarrowBook"/>
                </a:endParaRPr>
              </a:p>
              <a:p>
                <a:pPr marL="630936" lvl="2" indent="0" algn="l" rtl="0">
                  <a:buNone/>
                </a:pPr>
                <a:endParaRPr lang="en-US" dirty="0"/>
              </a:p>
              <a:p>
                <a:pPr marL="630936" lvl="2" indent="0" algn="l" rtl="0">
                  <a:buNone/>
                </a:pPr>
                <a:endParaRPr lang="en-US" dirty="0"/>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dirty="0"/>
              </a:p>
              <a:p>
                <a:pPr lvl="2" algn="l" rtl="0"/>
                <a:endParaRPr lang="en-US" sz="1800" dirty="0">
                  <a:solidFill>
                    <a:srgbClr val="000000"/>
                  </a:solidFill>
                  <a:latin typeface="MarkPro-NarrowBook"/>
                </a:endParaRPr>
              </a:p>
              <a:p>
                <a:pPr lvl="2" algn="l" rtl="0"/>
                <a:endParaRPr lang="en-US" dirty="0"/>
              </a:p>
              <a:p>
                <a:pPr lvl="2" algn="l" rtl="0"/>
                <a:endParaRPr lang="en-US" sz="18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b="1"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marL="393192" lvl="1" indent="0" algn="l" rtl="0">
                  <a:buNone/>
                </a:pPr>
                <a:endParaRPr lang="en-US" sz="2000" b="1"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120"/>
                </a:stretch>
              </a:blipFill>
            </p:spPr>
            <p:txBody>
              <a:bodyPr/>
              <a:lstStyle/>
              <a:p>
                <a:r>
                  <a:rPr lang="en-IL">
                    <a:noFill/>
                  </a:rPr>
                  <a:t> </a:t>
                </a:r>
              </a:p>
            </p:txBody>
          </p:sp>
        </mc:Fallback>
      </mc:AlternateContent>
      <p:sp>
        <p:nvSpPr>
          <p:cNvPr id="2" name="Title 1"/>
          <p:cNvSpPr>
            <a:spLocks noGrp="1"/>
          </p:cNvSpPr>
          <p:nvPr>
            <p:ph type="title"/>
          </p:nvPr>
        </p:nvSpPr>
        <p:spPr/>
        <p:txBody>
          <a:bodyPr/>
          <a:lstStyle/>
          <a:p>
            <a:r>
              <a:rPr lang="en-US" dirty="0"/>
              <a:t>Synchronization load</a:t>
            </a:r>
            <a:endParaRPr lang="he-IL" dirty="0">
              <a:solidFill>
                <a:srgbClr val="FF0000"/>
              </a:solidFill>
            </a:endParaRPr>
          </a:p>
        </p:txBody>
      </p:sp>
      <p:pic>
        <p:nvPicPr>
          <p:cNvPr id="4" name="Picture 3">
            <a:extLst>
              <a:ext uri="{FF2B5EF4-FFF2-40B4-BE49-F238E27FC236}">
                <a16:creationId xmlns:a16="http://schemas.microsoft.com/office/drawing/2014/main" id="{19ED7B2F-5AD0-D191-712E-35CDE4E6D1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1372" y="3671890"/>
            <a:ext cx="4814048" cy="2988312"/>
          </a:xfrm>
          <a:prstGeom prst="rect">
            <a:avLst/>
          </a:prstGeom>
        </p:spPr>
      </p:pic>
    </p:spTree>
    <p:extLst>
      <p:ext uri="{BB962C8B-B14F-4D97-AF65-F5344CB8AC3E}">
        <p14:creationId xmlns:p14="http://schemas.microsoft.com/office/powerpoint/2010/main" val="1594061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D7B2F-5AD0-D191-712E-35CDE4E6D1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862" y="3757492"/>
            <a:ext cx="4733074" cy="2938048"/>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1" algn="l" rtl="0"/>
                <a:r>
                  <a:rPr lang="en-US" sz="2000" dirty="0">
                    <a:solidFill>
                      <a:srgbClr val="000000"/>
                    </a:solidFill>
                    <a:latin typeface="MarkPro-NarrowBook"/>
                  </a:rPr>
                  <a:t>The synchronization load includes the cost of sending partial matches using the output queue at a rate of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𝑚</m:t>
                        </m:r>
                      </m:e>
                      <m:sub>
                        <m:r>
                          <a:rPr lang="en-US" sz="2000">
                            <a:solidFill>
                              <a:srgbClr val="000000"/>
                            </a:solidFill>
                            <a:latin typeface="Cambria Math" panose="02040503050406030204" pitchFamily="18" charset="0"/>
                          </a:rPr>
                          <m:t>𝑖</m:t>
                        </m:r>
                        <m:r>
                          <a:rPr lang="en-US" sz="2000">
                            <a:solidFill>
                              <a:srgbClr val="000000"/>
                            </a:solidFill>
                            <a:latin typeface="Cambria Math" panose="02040503050406030204" pitchFamily="18" charset="0"/>
                          </a:rPr>
                          <m:t>+1</m:t>
                        </m:r>
                      </m:sub>
                    </m:sSub>
                  </m:oMath>
                </a14:m>
                <a:r>
                  <a:rPr lang="en-US" sz="2000" dirty="0">
                    <a:solidFill>
                      <a:srgbClr val="000000"/>
                    </a:solidFill>
                    <a:latin typeface="MarkPro-NarrowBook"/>
                  </a:rPr>
                  <a:t> at a load cost of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𝑞</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a:t>
                </a:r>
              </a:p>
              <a:p>
                <a:pPr lvl="1" algn="l" rtl="0"/>
                <a:r>
                  <a:rPr lang="en-US" sz="2000" dirty="0">
                    <a:solidFill>
                      <a:srgbClr val="000000"/>
                    </a:solidFill>
                    <a:latin typeface="MarkPro-NarrowBook"/>
                  </a:rPr>
                  <a:t>Defining </a:t>
                </a:r>
                <a14:m>
                  <m:oMath xmlns:m="http://schemas.openxmlformats.org/officeDocument/2006/math">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𝑏</m:t>
                        </m:r>
                      </m:e>
                      <m:sub>
                        <m:r>
                          <a:rPr lang="en-US" sz="2000">
                            <a:solidFill>
                              <a:srgbClr val="000000"/>
                            </a:solidFill>
                            <a:latin typeface="Cambria Math" panose="02040503050406030204" pitchFamily="18" charset="0"/>
                          </a:rPr>
                          <m:t>𝑖</m:t>
                        </m:r>
                      </m:sub>
                    </m:sSub>
                  </m:oMath>
                </a14:m>
                <a:r>
                  <a:rPr lang="en-US" sz="2000" dirty="0">
                    <a:solidFill>
                      <a:srgbClr val="000000"/>
                    </a:solidFill>
                    <a:latin typeface="MarkPro-NarrowBook"/>
                  </a:rPr>
                  <a:t> as the cost of locking a buffer fragment, the total synchronization load of an agent is:</a:t>
                </a:r>
                <a:endParaRPr lang="he-IL" sz="2000" dirty="0">
                  <a:solidFill>
                    <a:srgbClr val="000000"/>
                  </a:solidFill>
                  <a:latin typeface="MarkPro-NarrowBook"/>
                </a:endParaRPr>
              </a:p>
              <a:p>
                <a:pPr marL="393192" lvl="1" indent="0" algn="l" rtl="0">
                  <a:buNone/>
                </a:pPr>
                <a14:m>
                  <m:oMathPara xmlns:m="http://schemas.openxmlformats.org/officeDocument/2006/math">
                    <m:oMathParaPr>
                      <m:jc m:val="centerGroup"/>
                    </m:oMathParaPr>
                    <m:oMath xmlns:m="http://schemas.openxmlformats.org/officeDocument/2006/math">
                      <m:r>
                        <a:rPr lang="en-US" sz="2000" b="0" i="1" smtClean="0">
                          <a:solidFill>
                            <a:srgbClr val="000000"/>
                          </a:solidFill>
                          <a:latin typeface="Cambria Math" panose="02040503050406030204" pitchFamily="18" charset="0"/>
                        </a:rPr>
                        <m:t>𝑠𝑦𝑛</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𝑐</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𝑎𝑐</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𝑐</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𝑏</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𝑞</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𝑚</m:t>
                          </m:r>
                        </m:e>
                        <m:sub>
                          <m:r>
                            <a:rPr lang="en-US" sz="2000" b="0" i="1" smtClean="0">
                              <a:solidFill>
                                <a:srgbClr val="000000"/>
                              </a:solidFill>
                              <a:latin typeface="Cambria Math" panose="02040503050406030204" pitchFamily="18" charset="0"/>
                            </a:rPr>
                            <m:t>𝑖</m:t>
                          </m:r>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f>
                        <m:fPr>
                          <m:ctrlPr>
                            <a:rPr lang="en-US" sz="2000" b="0" i="1" smtClean="0">
                              <a:solidFill>
                                <a:srgbClr val="000000"/>
                              </a:solidFill>
                              <a:latin typeface="Cambria Math" panose="02040503050406030204" pitchFamily="18" charset="0"/>
                            </a:rPr>
                          </m:ctrlPr>
                        </m:fPr>
                        <m:num>
                          <m:d>
                            <m:dPr>
                              <m:ctrlPr>
                                <a:rPr lang="en-US" sz="2000" b="0" i="1" smtClean="0">
                                  <a:solidFill>
                                    <a:srgbClr val="000000"/>
                                  </a:solidFill>
                                  <a:latin typeface="Cambria Math" panose="02040503050406030204" pitchFamily="18" charset="0"/>
                                </a:rPr>
                              </m:ctrlPr>
                            </m:dPr>
                            <m:e>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𝑒</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𝑚</m:t>
                                  </m:r>
                                </m:e>
                                <m:sub>
                                  <m:r>
                                    <a:rPr lang="en-US" sz="2000" b="0" i="1" smtClean="0">
                                      <a:solidFill>
                                        <a:srgbClr val="000000"/>
                                      </a:solidFill>
                                      <a:latin typeface="Cambria Math" panose="02040503050406030204" pitchFamily="18" charset="0"/>
                                    </a:rPr>
                                    <m:t>𝑖</m:t>
                                  </m:r>
                                </m:sub>
                              </m:sSub>
                            </m:e>
                          </m:d>
                          <m:r>
                            <a:rPr lang="en-US" sz="2000" b="0" i="1" smtClean="0">
                              <a:solidFill>
                                <a:srgbClr val="000000"/>
                              </a:solidFill>
                              <a:latin typeface="Cambria Math" panose="02040503050406030204" pitchFamily="18" charset="0"/>
                            </a:rPr>
                            <m:t>𝑛</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𝑏</m:t>
                              </m:r>
                            </m:e>
                            <m:sub>
                              <m:r>
                                <a:rPr lang="en-US" sz="2000" b="0" i="1" smtClean="0">
                                  <a:solidFill>
                                    <a:srgbClr val="000000"/>
                                  </a:solidFill>
                                  <a:latin typeface="Cambria Math" panose="02040503050406030204" pitchFamily="18" charset="0"/>
                                </a:rPr>
                                <m:t>𝑖</m:t>
                              </m:r>
                            </m:sub>
                          </m:sSub>
                        </m:num>
                        <m:den>
                          <m:r>
                            <a:rPr lang="en-US" sz="2000" b="0" i="1" smtClean="0">
                              <a:solidFill>
                                <a:srgbClr val="000000"/>
                              </a:solidFill>
                              <a:latin typeface="Cambria Math" panose="02040503050406030204" pitchFamily="18" charset="0"/>
                            </a:rPr>
                            <m:t>2</m:t>
                          </m:r>
                          <m:r>
                            <a:rPr lang="en-US" sz="2000" b="0" i="1" smtClean="0">
                              <a:solidFill>
                                <a:srgbClr val="000000"/>
                              </a:solidFill>
                              <a:latin typeface="Cambria Math" panose="02040503050406030204" pitchFamily="18" charset="0"/>
                            </a:rPr>
                            <m:t>𝑚</m:t>
                          </m:r>
                        </m:den>
                      </m:f>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𝑞</m:t>
                          </m:r>
                        </m:e>
                        <m:sub>
                          <m:r>
                            <a:rPr lang="en-US" sz="2000" b="0" i="1" smtClean="0">
                              <a:solidFill>
                                <a:srgbClr val="000000"/>
                              </a:solidFill>
                              <a:latin typeface="Cambria Math" panose="02040503050406030204" pitchFamily="18" charset="0"/>
                            </a:rPr>
                            <m:t>𝑖</m:t>
                          </m:r>
                        </m:sub>
                      </m:sSub>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b="0" i="1" smtClean="0">
                              <a:solidFill>
                                <a:srgbClr val="000000"/>
                              </a:solidFill>
                              <a:latin typeface="Cambria Math" panose="02040503050406030204" pitchFamily="18" charset="0"/>
                            </a:rPr>
                            <m:t>𝑚</m:t>
                          </m:r>
                        </m:e>
                        <m:sub>
                          <m:r>
                            <a:rPr lang="en-US" sz="2000" b="0" i="1" smtClean="0">
                              <a:solidFill>
                                <a:srgbClr val="000000"/>
                              </a:solidFill>
                              <a:latin typeface="Cambria Math" panose="02040503050406030204" pitchFamily="18" charset="0"/>
                            </a:rPr>
                            <m:t>𝑖</m:t>
                          </m:r>
                          <m:r>
                            <a:rPr lang="en-US" sz="2000" b="0" i="1" smtClean="0">
                              <a:solidFill>
                                <a:srgbClr val="000000"/>
                              </a:solidFill>
                              <a:latin typeface="Cambria Math" panose="02040503050406030204" pitchFamily="18" charset="0"/>
                            </a:rPr>
                            <m:t>+1</m:t>
                          </m:r>
                        </m:sub>
                      </m:sSub>
                    </m:oMath>
                  </m:oMathPara>
                </a14:m>
                <a:endParaRPr lang="en-US" sz="2000" b="0" dirty="0">
                  <a:solidFill>
                    <a:srgbClr val="000000"/>
                  </a:solidFill>
                  <a:latin typeface="MarkPro-NarrowBook"/>
                </a:endParaRPr>
              </a:p>
              <a:p>
                <a:pPr lvl="2" algn="l" rtl="0"/>
                <a:endParaRPr lang="en-US" sz="1800" dirty="0">
                  <a:solidFill>
                    <a:srgbClr val="000000"/>
                  </a:solidFill>
                  <a:latin typeface="MarkPro-NarrowBook"/>
                </a:endParaRPr>
              </a:p>
              <a:p>
                <a:pPr marL="630936" lvl="2" indent="0" algn="l" rtl="0">
                  <a:buNone/>
                </a:pPr>
                <a:endParaRPr lang="en-US" sz="1800" dirty="0">
                  <a:solidFill>
                    <a:srgbClr val="000000"/>
                  </a:solidFill>
                  <a:latin typeface="MarkPro-NarrowBook"/>
                </a:endParaRPr>
              </a:p>
              <a:p>
                <a:pPr lvl="2" algn="l" rtl="0"/>
                <a:endParaRPr lang="en-US" sz="1800" dirty="0">
                  <a:solidFill>
                    <a:srgbClr val="000000"/>
                  </a:solidFill>
                  <a:latin typeface="MarkPro-NarrowBook"/>
                </a:endParaRPr>
              </a:p>
              <a:p>
                <a:pPr lvl="2" algn="l" rtl="0"/>
                <a:endParaRPr lang="en-US" sz="2200" dirty="0">
                  <a:solidFill>
                    <a:srgbClr val="000000"/>
                  </a:solidFill>
                  <a:latin typeface="MarkPro-NarrowBook"/>
                </a:endParaRPr>
              </a:p>
              <a:p>
                <a:pPr marL="630936" lvl="2" indent="0" algn="l" rtl="0">
                  <a:buNone/>
                </a:pPr>
                <a:endParaRPr lang="en-US" dirty="0"/>
              </a:p>
              <a:p>
                <a:pPr marL="630936" lvl="2" indent="0" algn="l" rtl="0">
                  <a:buNone/>
                </a:pPr>
                <a:endParaRPr lang="en-US" dirty="0"/>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dirty="0"/>
              </a:p>
              <a:p>
                <a:pPr lvl="2" algn="l" rtl="0"/>
                <a:endParaRPr lang="en-US" sz="1800" dirty="0">
                  <a:solidFill>
                    <a:srgbClr val="000000"/>
                  </a:solidFill>
                  <a:latin typeface="MarkPro-NarrowBook"/>
                </a:endParaRPr>
              </a:p>
              <a:p>
                <a:pPr lvl="2" algn="l" rtl="0"/>
                <a:endParaRPr lang="en-US" dirty="0"/>
              </a:p>
              <a:p>
                <a:pPr lvl="2" algn="l" rtl="0"/>
                <a:endParaRPr lang="en-US" sz="18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b="1"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marL="393192" lvl="1" indent="0" algn="l" rtl="0">
                  <a:buNone/>
                </a:pPr>
                <a:endParaRPr lang="en-US" sz="2000" b="1"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t="-1120" r="-116"/>
                </a:stretch>
              </a:blipFill>
            </p:spPr>
            <p:txBody>
              <a:bodyPr/>
              <a:lstStyle/>
              <a:p>
                <a:r>
                  <a:rPr lang="en-IL">
                    <a:noFill/>
                  </a:rPr>
                  <a:t> </a:t>
                </a:r>
              </a:p>
            </p:txBody>
          </p:sp>
        </mc:Fallback>
      </mc:AlternateContent>
      <p:sp>
        <p:nvSpPr>
          <p:cNvPr id="2" name="Title 1"/>
          <p:cNvSpPr>
            <a:spLocks noGrp="1"/>
          </p:cNvSpPr>
          <p:nvPr>
            <p:ph type="title"/>
          </p:nvPr>
        </p:nvSpPr>
        <p:spPr/>
        <p:txBody>
          <a:bodyPr/>
          <a:lstStyle/>
          <a:p>
            <a:r>
              <a:rPr lang="en-US" dirty="0"/>
              <a:t>Synchronization load</a:t>
            </a:r>
            <a:endParaRPr lang="he-IL" dirty="0">
              <a:solidFill>
                <a:srgbClr val="FF0000"/>
              </a:solidFill>
            </a:endParaRPr>
          </a:p>
        </p:txBody>
      </p:sp>
    </p:spTree>
    <p:extLst>
      <p:ext uri="{BB962C8B-B14F-4D97-AF65-F5344CB8AC3E}">
        <p14:creationId xmlns:p14="http://schemas.microsoft.com/office/powerpoint/2010/main" val="2480512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lgn="l" rtl="0"/>
            <a:r>
              <a:rPr lang="en-US" sz="2000" b="1" dirty="0">
                <a:solidFill>
                  <a:srgbClr val="000000"/>
                </a:solidFill>
                <a:latin typeface="MarkPro-NarrowBook"/>
              </a:rPr>
              <a:t>Goal: </a:t>
            </a:r>
            <a:r>
              <a:rPr lang="en-US" sz="2000" dirty="0">
                <a:solidFill>
                  <a:srgbClr val="000000"/>
                </a:solidFill>
                <a:latin typeface="MarkPro-NarrowBook"/>
              </a:rPr>
              <a:t>assign the roles of event and match workers to the agent’s execution units such that the throughput and the peak memory consumption of the agent are optimized.</a:t>
            </a:r>
          </a:p>
          <a:p>
            <a:pPr lvl="1" algn="l" rtl="0"/>
            <a:r>
              <a:rPr lang="en-US" sz="2000" dirty="0">
                <a:solidFill>
                  <a:srgbClr val="000000"/>
                </a:solidFill>
                <a:latin typeface="MarkPro-NarrowBook"/>
              </a:rPr>
              <a:t>Initially, worker roles are assigned to execution units using a simple heuristic that chooses a half of the units at random to be event workers, and the rest to be match workers.</a:t>
            </a:r>
          </a:p>
          <a:p>
            <a:pPr lvl="1" algn="l" rtl="0"/>
            <a:r>
              <a:rPr lang="en-US" sz="2000" dirty="0">
                <a:solidFill>
                  <a:srgbClr val="000000"/>
                </a:solidFill>
                <a:latin typeface="MarkPro-NarrowBook"/>
              </a:rPr>
              <a:t>This strategy often leads to workers becoming idle for long periods of time and suboptimal system performance.</a:t>
            </a: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Inner load balancing</a:t>
            </a:r>
            <a:endParaRPr lang="he-IL" dirty="0">
              <a:solidFill>
                <a:srgbClr val="FF0000"/>
              </a:solidFill>
            </a:endParaRPr>
          </a:p>
        </p:txBody>
      </p:sp>
      <p:pic>
        <p:nvPicPr>
          <p:cNvPr id="4" name="Picture 3">
            <a:extLst>
              <a:ext uri="{FF2B5EF4-FFF2-40B4-BE49-F238E27FC236}">
                <a16:creationId xmlns:a16="http://schemas.microsoft.com/office/drawing/2014/main" id="{D1C1964C-3205-6449-E388-0B4C0ABEA4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9379" y="3595050"/>
            <a:ext cx="4814048" cy="2988312"/>
          </a:xfrm>
          <a:prstGeom prst="rect">
            <a:avLst/>
          </a:prstGeom>
        </p:spPr>
      </p:pic>
    </p:spTree>
    <p:extLst>
      <p:ext uri="{BB962C8B-B14F-4D97-AF65-F5344CB8AC3E}">
        <p14:creationId xmlns:p14="http://schemas.microsoft.com/office/powerpoint/2010/main" val="103775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lgn="l" rtl="0"/>
            <a:r>
              <a:rPr lang="en-US" sz="2000" dirty="0">
                <a:solidFill>
                  <a:srgbClr val="000000"/>
                </a:solidFill>
                <a:latin typeface="MarkPro-NarrowBook"/>
              </a:rPr>
              <a:t>To improve the stability, flexibility, and adaptivity, we utilize the </a:t>
            </a:r>
            <a:r>
              <a:rPr lang="en-US" sz="2000" b="1" dirty="0">
                <a:solidFill>
                  <a:srgbClr val="000000"/>
                </a:solidFill>
                <a:latin typeface="MarkPro-NarrowBook"/>
              </a:rPr>
              <a:t>role-dynamic model:</a:t>
            </a:r>
          </a:p>
          <a:p>
            <a:pPr lvl="2" algn="l" rtl="0"/>
            <a:r>
              <a:rPr lang="en-US" sz="1800" dirty="0">
                <a:solidFill>
                  <a:srgbClr val="000000"/>
                </a:solidFill>
                <a:latin typeface="MarkPro-NarrowBook"/>
              </a:rPr>
              <a:t>On startup, each execution unit allocated to an agent receives a </a:t>
            </a:r>
            <a:r>
              <a:rPr lang="en-US" sz="1800" b="1" dirty="0">
                <a:solidFill>
                  <a:srgbClr val="000000"/>
                </a:solidFill>
                <a:latin typeface="MarkPro-NarrowBook"/>
              </a:rPr>
              <a:t>primary role</a:t>
            </a:r>
            <a:r>
              <a:rPr lang="en-US" sz="1800" dirty="0">
                <a:solidFill>
                  <a:srgbClr val="000000"/>
                </a:solidFill>
                <a:latin typeface="MarkPro-NarrowBook"/>
              </a:rPr>
              <a:t> and assumes the </a:t>
            </a:r>
            <a:r>
              <a:rPr lang="en-US" sz="1800" b="1" dirty="0">
                <a:solidFill>
                  <a:srgbClr val="000000"/>
                </a:solidFill>
                <a:latin typeface="MarkPro-NarrowBook"/>
              </a:rPr>
              <a:t>other role </a:t>
            </a:r>
            <a:r>
              <a:rPr lang="en-US" sz="1800" dirty="0">
                <a:solidFill>
                  <a:srgbClr val="000000"/>
                </a:solidFill>
                <a:latin typeface="MarkPro-NarrowBook"/>
              </a:rPr>
              <a:t>to be its </a:t>
            </a:r>
            <a:r>
              <a:rPr lang="en-US" sz="1800" b="1" dirty="0">
                <a:solidFill>
                  <a:srgbClr val="000000"/>
                </a:solidFill>
                <a:latin typeface="MarkPro-NarrowBook"/>
              </a:rPr>
              <a:t>secondary</a:t>
            </a:r>
            <a:r>
              <a:rPr lang="en-US" sz="1800" dirty="0">
                <a:solidFill>
                  <a:srgbClr val="000000"/>
                </a:solidFill>
                <a:latin typeface="MarkPro-NarrowBook"/>
              </a:rPr>
              <a:t>.</a:t>
            </a:r>
          </a:p>
          <a:p>
            <a:pPr lvl="2" algn="l" rtl="0"/>
            <a:r>
              <a:rPr lang="en-US" sz="1800" dirty="0">
                <a:solidFill>
                  <a:srgbClr val="000000"/>
                </a:solidFill>
                <a:latin typeface="MarkPro-NarrowBook"/>
              </a:rPr>
              <a:t>Primary roles are assigned by splitting the units into two equal sets at random.</a:t>
            </a:r>
          </a:p>
          <a:p>
            <a:pPr lvl="2" algn="l" rtl="0"/>
            <a:r>
              <a:rPr lang="en-US" sz="1800" dirty="0">
                <a:solidFill>
                  <a:srgbClr val="000000"/>
                </a:solidFill>
                <a:latin typeface="MarkPro-NarrowBook"/>
              </a:rPr>
              <a:t>At runtime, an execution unit </a:t>
            </a:r>
            <a:r>
              <a:rPr lang="en-US" sz="1800" b="1" dirty="0">
                <a:solidFill>
                  <a:srgbClr val="000000"/>
                </a:solidFill>
                <a:latin typeface="MarkPro-NarrowBook"/>
              </a:rPr>
              <a:t>first tries to follow its</a:t>
            </a:r>
          </a:p>
          <a:p>
            <a:pPr marL="914400" lvl="3" indent="0" algn="l" rtl="0">
              <a:buNone/>
            </a:pPr>
            <a:r>
              <a:rPr lang="en-US" sz="1800" b="1" dirty="0">
                <a:solidFill>
                  <a:srgbClr val="000000"/>
                </a:solidFill>
                <a:latin typeface="MarkPro-NarrowBook"/>
              </a:rPr>
              <a:t>primary role</a:t>
            </a:r>
            <a:r>
              <a:rPr lang="en-US" sz="1800" dirty="0">
                <a:solidFill>
                  <a:srgbClr val="000000"/>
                </a:solidFill>
                <a:latin typeface="MarkPro-NarrowBook"/>
              </a:rPr>
              <a:t>. If </a:t>
            </a:r>
            <a:r>
              <a:rPr lang="en-US" sz="1800" b="1" dirty="0">
                <a:solidFill>
                  <a:srgbClr val="000000"/>
                </a:solidFill>
                <a:latin typeface="MarkPro-NarrowBook"/>
              </a:rPr>
              <a:t>no work </a:t>
            </a:r>
            <a:r>
              <a:rPr lang="en-US" sz="1800" dirty="0">
                <a:solidFill>
                  <a:srgbClr val="000000"/>
                </a:solidFill>
                <a:latin typeface="MarkPro-NarrowBook"/>
              </a:rPr>
              <a:t>is currently available (corresponding</a:t>
            </a:r>
          </a:p>
          <a:p>
            <a:pPr marL="914400" lvl="3" indent="0" algn="l" rtl="0">
              <a:buNone/>
            </a:pPr>
            <a:r>
              <a:rPr lang="en-US" sz="1800" dirty="0">
                <a:solidFill>
                  <a:srgbClr val="000000"/>
                </a:solidFill>
                <a:latin typeface="MarkPro-NarrowBook"/>
              </a:rPr>
              <a:t>stream in empty) it </a:t>
            </a:r>
            <a:r>
              <a:rPr lang="en-US" sz="1800" b="1" dirty="0">
                <a:solidFill>
                  <a:srgbClr val="000000"/>
                </a:solidFill>
                <a:latin typeface="MarkPro-NarrowBook"/>
              </a:rPr>
              <a:t>temporarily proceeds to the secondary</a:t>
            </a:r>
          </a:p>
          <a:p>
            <a:pPr marL="914400" lvl="3" indent="0" algn="l" rtl="0">
              <a:buNone/>
            </a:pPr>
            <a:r>
              <a:rPr lang="en-US" sz="1800" b="1" dirty="0">
                <a:solidFill>
                  <a:srgbClr val="000000"/>
                </a:solidFill>
                <a:latin typeface="MarkPro-NarrowBook"/>
              </a:rPr>
              <a:t>role</a:t>
            </a:r>
            <a:r>
              <a:rPr lang="en-US" sz="1800" dirty="0">
                <a:solidFill>
                  <a:srgbClr val="000000"/>
                </a:solidFill>
                <a:latin typeface="MarkPro-NarrowBook"/>
              </a:rPr>
              <a:t> and checks the second input stream for input.</a:t>
            </a:r>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Inner load balancing</a:t>
            </a:r>
            <a:endParaRPr lang="he-IL" dirty="0">
              <a:solidFill>
                <a:srgbClr val="FF0000"/>
              </a:solidFill>
            </a:endParaRPr>
          </a:p>
        </p:txBody>
      </p:sp>
      <p:pic>
        <p:nvPicPr>
          <p:cNvPr id="4" name="Picture 3">
            <a:extLst>
              <a:ext uri="{FF2B5EF4-FFF2-40B4-BE49-F238E27FC236}">
                <a16:creationId xmlns:a16="http://schemas.microsoft.com/office/drawing/2014/main" id="{D1C1964C-3205-6449-E388-0B4C0ABEA4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6423" y="3934046"/>
            <a:ext cx="4508389" cy="2798575"/>
          </a:xfrm>
          <a:prstGeom prst="rect">
            <a:avLst/>
          </a:prstGeom>
        </p:spPr>
      </p:pic>
    </p:spTree>
    <p:extLst>
      <p:ext uri="{BB962C8B-B14F-4D97-AF65-F5344CB8AC3E}">
        <p14:creationId xmlns:p14="http://schemas.microsoft.com/office/powerpoint/2010/main" val="1888724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lgn="l" rtl="0"/>
                <a:r>
                  <a:rPr lang="en-US" sz="2400" b="1" dirty="0">
                    <a:solidFill>
                      <a:srgbClr val="000000"/>
                    </a:solidFill>
                    <a:latin typeface="MarkPro-NarrowBook"/>
                  </a:rPr>
                  <a:t>Time:</a:t>
                </a:r>
              </a:p>
              <a:p>
                <a:pPr lvl="1" algn="l" rtl="0"/>
                <a:r>
                  <a:rPr lang="en-US" sz="2000" dirty="0">
                    <a:solidFill>
                      <a:srgbClr val="000000"/>
                    </a:solidFill>
                    <a:latin typeface="MarkPro-NarrowBook"/>
                  </a:rPr>
                  <a:t>The total number of calculations performed by the system per time unit is given by </a:t>
                </a:r>
                <a14:m>
                  <m:oMath xmlns:m="http://schemas.openxmlformats.org/officeDocument/2006/math">
                    <m:nary>
                      <m:naryPr>
                        <m:chr m:val="∑"/>
                        <m:ctrlPr>
                          <a:rPr lang="en-US" sz="2000" i="1">
                            <a:solidFill>
                              <a:srgbClr val="000000"/>
                            </a:solidFill>
                            <a:latin typeface="Cambria Math" panose="02040503050406030204" pitchFamily="18" charset="0"/>
                          </a:rPr>
                        </m:ctrlPr>
                      </m:naryPr>
                      <m:sub>
                        <m:r>
                          <m:rPr>
                            <m:brk m:alnAt="23"/>
                          </m:rPr>
                          <a:rPr lang="en-US" sz="2000">
                            <a:solidFill>
                              <a:srgbClr val="000000"/>
                            </a:solidFill>
                            <a:latin typeface="Cambria Math" panose="02040503050406030204" pitchFamily="18" charset="0"/>
                          </a:rPr>
                          <m:t>𝑖</m:t>
                        </m:r>
                        <m:r>
                          <a:rPr lang="en-US" sz="2000">
                            <a:solidFill>
                              <a:srgbClr val="000000"/>
                            </a:solidFill>
                            <a:latin typeface="Cambria Math" panose="02040503050406030204" pitchFamily="18" charset="0"/>
                          </a:rPr>
                          <m:t>=1</m:t>
                        </m:r>
                      </m:sub>
                      <m:sup>
                        <m:r>
                          <a:rPr lang="en-US" sz="2000">
                            <a:solidFill>
                              <a:srgbClr val="000000"/>
                            </a:solidFill>
                            <a:latin typeface="Cambria Math" panose="02040503050406030204" pitchFamily="18" charset="0"/>
                          </a:rPr>
                          <m:t>𝑚</m:t>
                        </m:r>
                      </m:sup>
                      <m:e>
                        <m:r>
                          <a:rPr lang="en-US" sz="2000">
                            <a:solidFill>
                              <a:srgbClr val="000000"/>
                            </a:solidFill>
                            <a:latin typeface="Cambria Math" panose="02040503050406030204" pitchFamily="18" charset="0"/>
                          </a:rPr>
                          <m:t>𝑐𝑜𝑚</m:t>
                        </m:r>
                        <m:sSub>
                          <m:sSubPr>
                            <m:ctrlPr>
                              <a:rPr lang="en-US" sz="2000" i="1">
                                <a:solidFill>
                                  <a:srgbClr val="000000"/>
                                </a:solidFill>
                                <a:latin typeface="Cambria Math" panose="02040503050406030204" pitchFamily="18" charset="0"/>
                              </a:rPr>
                            </m:ctrlPr>
                          </m:sSubPr>
                          <m:e>
                            <m:r>
                              <a:rPr lang="en-US" sz="2000">
                                <a:solidFill>
                                  <a:srgbClr val="000000"/>
                                </a:solidFill>
                                <a:latin typeface="Cambria Math" panose="02040503050406030204" pitchFamily="18" charset="0"/>
                              </a:rPr>
                              <m:t>𝑝</m:t>
                            </m:r>
                          </m:e>
                          <m:sub>
                            <m:r>
                              <a:rPr lang="en-US" sz="2000">
                                <a:solidFill>
                                  <a:srgbClr val="000000"/>
                                </a:solidFill>
                                <a:latin typeface="Cambria Math" panose="02040503050406030204" pitchFamily="18" charset="0"/>
                              </a:rPr>
                              <m:t>𝑖</m:t>
                            </m:r>
                          </m:sub>
                        </m:sSub>
                      </m:e>
                    </m:nary>
                  </m:oMath>
                </a14:m>
                <a:r>
                  <a:rPr lang="en-US" sz="2000" dirty="0">
                    <a:solidFill>
                      <a:srgbClr val="000000"/>
                    </a:solidFill>
                    <a:latin typeface="MarkPro-NarrowBook"/>
                  </a:rPr>
                  <a:t>.</a:t>
                </a:r>
              </a:p>
              <a:p>
                <a:pPr lvl="1" algn="l" rtl="0"/>
                <a:r>
                  <a:rPr lang="en-US" sz="2000" dirty="0">
                    <a:solidFill>
                      <a:srgbClr val="000000"/>
                    </a:solidFill>
                    <a:latin typeface="MarkPro-NarrowBook"/>
                  </a:rPr>
                  <a:t>As expected, a larger time window, faster arrival rate of events, and longer patterns all generate more calculations and increase this value.</a:t>
                </a:r>
              </a:p>
              <a:p>
                <a:pPr algn="l" rtl="0"/>
                <a:r>
                  <a:rPr lang="en-US" sz="2400" b="1" dirty="0">
                    <a:solidFill>
                      <a:srgbClr val="000000"/>
                    </a:solidFill>
                    <a:latin typeface="MarkPro-NarrowBook"/>
                  </a:rPr>
                  <a:t>Memory:</a:t>
                </a:r>
              </a:p>
              <a:p>
                <a:pPr lvl="1" algn="l" rtl="0"/>
                <a:r>
                  <a:rPr lang="en-US" sz="2200" dirty="0">
                    <a:solidFill>
                      <a:srgbClr val="000000"/>
                    </a:solidFill>
                    <a:latin typeface="MarkPro-NarrowBook"/>
                  </a:rPr>
                  <a:t>Memory complexity is given by the sum of the sizes of all event buffers and match buffers in the system.</a:t>
                </a:r>
              </a:p>
              <a:p>
                <a:pPr lvl="1" algn="l" rtl="0"/>
                <a:r>
                  <a:rPr lang="en-US" sz="2200" dirty="0">
                    <a:solidFill>
                      <a:srgbClr val="000000"/>
                    </a:solidFill>
                    <a:latin typeface="MarkPro-NarrowBook"/>
                  </a:rPr>
                  <a:t>Each agent stores all </a:t>
                </a:r>
                <a:r>
                  <a:rPr lang="en-US" sz="2000" dirty="0">
                    <a:effectLst/>
                    <a:latin typeface="Helvetica" pitchFamily="2" charset="0"/>
                  </a:rPr>
                  <a:t>events received from its event stream as well as potentially all events from the previous agents (received from MS).</a:t>
                </a:r>
                <a:endParaRPr lang="en-US" sz="2200" dirty="0">
                  <a:solidFill>
                    <a:srgbClr val="000000"/>
                  </a:solidFill>
                  <a:latin typeface="MarkPro-NarrowBook"/>
                </a:endParaRPr>
              </a:p>
              <a:p>
                <a:pPr lvl="1" algn="l" rtl="0"/>
                <a:r>
                  <a:rPr lang="en-US" sz="2200" dirty="0">
                    <a:solidFill>
                      <a:srgbClr val="000000"/>
                    </a:solidFill>
                    <a:latin typeface="MarkPro-NarrowBook"/>
                  </a:rPr>
                  <a:t>All buffers only contain pointers of a constant size </a:t>
                </a:r>
                <a14:m>
                  <m:oMath xmlns:m="http://schemas.openxmlformats.org/officeDocument/2006/math">
                    <m:r>
                      <a:rPr lang="en-US" sz="2200">
                        <a:solidFill>
                          <a:srgbClr val="000000"/>
                        </a:solidFill>
                        <a:latin typeface="Cambria Math" panose="02040503050406030204" pitchFamily="18" charset="0"/>
                      </a:rPr>
                      <m:t>𝑝</m:t>
                    </m:r>
                  </m:oMath>
                </a14:m>
                <a:r>
                  <a:rPr lang="en-US" sz="2200" dirty="0">
                    <a:solidFill>
                      <a:srgbClr val="000000"/>
                    </a:solidFill>
                    <a:latin typeface="MarkPro-NarrowBook"/>
                  </a:rPr>
                  <a:t>, while the actual events are in agent-global buffers.</a:t>
                </a: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401" r="-925"/>
                </a:stretch>
              </a:blipFill>
            </p:spPr>
            <p:txBody>
              <a:bodyPr/>
              <a:lstStyle/>
              <a:p>
                <a:r>
                  <a:rPr lang="en-IL">
                    <a:noFill/>
                  </a:rPr>
                  <a:t> </a:t>
                </a:r>
              </a:p>
            </p:txBody>
          </p:sp>
        </mc:Fallback>
      </mc:AlternateContent>
      <p:sp>
        <p:nvSpPr>
          <p:cNvPr id="2" name="Title 1"/>
          <p:cNvSpPr>
            <a:spLocks noGrp="1"/>
          </p:cNvSpPr>
          <p:nvPr>
            <p:ph type="title"/>
          </p:nvPr>
        </p:nvSpPr>
        <p:spPr/>
        <p:txBody>
          <a:bodyPr/>
          <a:lstStyle/>
          <a:p>
            <a:r>
              <a:rPr lang="en-US" dirty="0"/>
              <a:t>Complexity analysis</a:t>
            </a:r>
            <a:endParaRPr lang="he-IL" dirty="0">
              <a:solidFill>
                <a:srgbClr val="FF0000"/>
              </a:solidFill>
            </a:endParaRPr>
          </a:p>
        </p:txBody>
      </p:sp>
    </p:spTree>
    <p:extLst>
      <p:ext uri="{BB962C8B-B14F-4D97-AF65-F5344CB8AC3E}">
        <p14:creationId xmlns:p14="http://schemas.microsoft.com/office/powerpoint/2010/main" val="3874830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481329"/>
                <a:ext cx="10972800" cy="4525963"/>
              </a:xfrm>
            </p:spPr>
            <p:txBody>
              <a:bodyPr>
                <a:normAutofit/>
              </a:bodyPr>
              <a:lstStyle/>
              <a:p>
                <a:pPr lvl="1" algn="l" rtl="0"/>
                <a:r>
                  <a:rPr lang="en-US" sz="2200" dirty="0">
                    <a:solidFill>
                      <a:srgbClr val="000000"/>
                    </a:solidFill>
                    <a:latin typeface="MarkPro-NarrowBook"/>
                  </a:rPr>
                  <a:t>The </a:t>
                </a:r>
                <a:r>
                  <a:rPr lang="en-US" sz="2200" b="1" dirty="0">
                    <a:solidFill>
                      <a:srgbClr val="000000"/>
                    </a:solidFill>
                    <a:latin typeface="MarkPro-NarrowBook"/>
                  </a:rPr>
                  <a:t>size of all global buffers </a:t>
                </a:r>
                <a:r>
                  <a:rPr lang="en-US" sz="2200" dirty="0">
                    <a:solidFill>
                      <a:srgbClr val="000000"/>
                    </a:solidFill>
                    <a:latin typeface="MarkPro-NarrowBook"/>
                  </a:rPr>
                  <a:t>is: </a:t>
                </a:r>
                <a14:m>
                  <m:oMath xmlns:m="http://schemas.openxmlformats.org/officeDocument/2006/math">
                    <m:nary>
                      <m:naryPr>
                        <m:chr m:val="∑"/>
                        <m:ctrlPr>
                          <a:rPr lang="en-US" sz="2200" i="1">
                            <a:solidFill>
                              <a:srgbClr val="000000"/>
                            </a:solidFill>
                            <a:latin typeface="Cambria Math" panose="02040503050406030204" pitchFamily="18" charset="0"/>
                          </a:rPr>
                        </m:ctrlPr>
                      </m:naryPr>
                      <m:sub>
                        <m:r>
                          <m:rPr>
                            <m:brk m:alnAt="23"/>
                          </m:rPr>
                          <a:rPr lang="en-US" sz="2200">
                            <a:solidFill>
                              <a:srgbClr val="000000"/>
                            </a:solidFill>
                            <a:latin typeface="Cambria Math" panose="02040503050406030204" pitchFamily="18" charset="0"/>
                          </a:rPr>
                          <m:t>𝑖</m:t>
                        </m:r>
                        <m:r>
                          <a:rPr lang="en-US" sz="2200">
                            <a:solidFill>
                              <a:srgbClr val="000000"/>
                            </a:solidFill>
                            <a:latin typeface="Cambria Math" panose="02040503050406030204" pitchFamily="18" charset="0"/>
                          </a:rPr>
                          <m:t>=1</m:t>
                        </m:r>
                      </m:sub>
                      <m:sup>
                        <m:r>
                          <a:rPr lang="en-US" sz="2200">
                            <a:solidFill>
                              <a:srgbClr val="000000"/>
                            </a:solidFill>
                            <a:latin typeface="Cambria Math" panose="02040503050406030204" pitchFamily="18" charset="0"/>
                          </a:rPr>
                          <m:t>𝑛</m:t>
                        </m:r>
                      </m:sup>
                      <m:e>
                        <m:r>
                          <a:rPr lang="en-US" sz="2200">
                            <a:solidFill>
                              <a:srgbClr val="000000"/>
                            </a:solidFill>
                            <a:latin typeface="Cambria Math" panose="02040503050406030204" pitchFamily="18" charset="0"/>
                          </a:rPr>
                          <m:t>(</m:t>
                        </m:r>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𝑒</m:t>
                            </m:r>
                          </m:e>
                          <m:sub>
                            <m:r>
                              <a:rPr lang="en-US" sz="2200">
                                <a:solidFill>
                                  <a:srgbClr val="000000"/>
                                </a:solidFill>
                                <a:latin typeface="Cambria Math" panose="02040503050406030204" pitchFamily="18" charset="0"/>
                              </a:rPr>
                              <m:t>𝑖</m:t>
                            </m:r>
                          </m:sub>
                        </m:sSub>
                        <m:r>
                          <a:rPr lang="en-US" sz="2200">
                            <a:solidFill>
                              <a:srgbClr val="000000"/>
                            </a:solidFill>
                            <a:latin typeface="Cambria Math" panose="02040503050406030204" pitchFamily="18" charset="0"/>
                          </a:rPr>
                          <m:t>⋅</m:t>
                        </m:r>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𝑣</m:t>
                            </m:r>
                          </m:e>
                          <m:sub>
                            <m:r>
                              <a:rPr lang="en-US" sz="2200">
                                <a:solidFill>
                                  <a:srgbClr val="000000"/>
                                </a:solidFill>
                                <a:latin typeface="Cambria Math" panose="02040503050406030204" pitchFamily="18" charset="0"/>
                              </a:rPr>
                              <m:t>𝑖</m:t>
                            </m:r>
                          </m:sub>
                        </m:sSub>
                        <m:r>
                          <a:rPr lang="en-US" sz="2200">
                            <a:solidFill>
                              <a:srgbClr val="000000"/>
                            </a:solidFill>
                            <a:latin typeface="Cambria Math" panose="02040503050406030204" pitchFamily="18" charset="0"/>
                          </a:rPr>
                          <m:t>⋅</m:t>
                        </m:r>
                        <m:r>
                          <a:rPr lang="en-US" sz="2200">
                            <a:solidFill>
                              <a:srgbClr val="000000"/>
                            </a:solidFill>
                            <a:latin typeface="Cambria Math" panose="02040503050406030204" pitchFamily="18" charset="0"/>
                          </a:rPr>
                          <m:t>𝑊</m:t>
                        </m:r>
                        <m:r>
                          <a:rPr lang="en-US" sz="2200">
                            <a:solidFill>
                              <a:srgbClr val="000000"/>
                            </a:solidFill>
                            <a:latin typeface="Cambria Math" panose="02040503050406030204" pitchFamily="18" charset="0"/>
                          </a:rPr>
                          <m:t>+</m:t>
                        </m:r>
                        <m:nary>
                          <m:naryPr>
                            <m:chr m:val="∑"/>
                            <m:ctrlPr>
                              <a:rPr lang="en-US" sz="2200" i="1">
                                <a:solidFill>
                                  <a:srgbClr val="000000"/>
                                </a:solidFill>
                                <a:latin typeface="Cambria Math" panose="02040503050406030204" pitchFamily="18" charset="0"/>
                              </a:rPr>
                            </m:ctrlPr>
                          </m:naryPr>
                          <m:sub>
                            <m:r>
                              <m:rPr>
                                <m:brk m:alnAt="23"/>
                              </m:rPr>
                              <a:rPr lang="en-US" sz="2200">
                                <a:solidFill>
                                  <a:srgbClr val="000000"/>
                                </a:solidFill>
                                <a:latin typeface="Cambria Math" panose="02040503050406030204" pitchFamily="18" charset="0"/>
                              </a:rPr>
                              <m:t>𝑗</m:t>
                            </m:r>
                            <m:r>
                              <a:rPr lang="en-US" sz="2200">
                                <a:solidFill>
                                  <a:srgbClr val="000000"/>
                                </a:solidFill>
                                <a:latin typeface="Cambria Math" panose="02040503050406030204" pitchFamily="18" charset="0"/>
                              </a:rPr>
                              <m:t>=1</m:t>
                            </m:r>
                          </m:sub>
                          <m:sup>
                            <m:r>
                              <a:rPr lang="en-US" sz="2200">
                                <a:solidFill>
                                  <a:srgbClr val="000000"/>
                                </a:solidFill>
                                <a:latin typeface="Cambria Math" panose="02040503050406030204" pitchFamily="18" charset="0"/>
                              </a:rPr>
                              <m:t>𝑖</m:t>
                            </m:r>
                            <m:r>
                              <a:rPr lang="en-US" sz="2200">
                                <a:solidFill>
                                  <a:srgbClr val="000000"/>
                                </a:solidFill>
                                <a:latin typeface="Cambria Math" panose="02040503050406030204" pitchFamily="18" charset="0"/>
                              </a:rPr>
                              <m:t>−1</m:t>
                            </m:r>
                          </m:sup>
                          <m:e>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𝑒</m:t>
                                </m:r>
                              </m:e>
                              <m:sub>
                                <m:r>
                                  <a:rPr lang="en-US" sz="2200">
                                    <a:solidFill>
                                      <a:srgbClr val="000000"/>
                                    </a:solidFill>
                                    <a:latin typeface="Cambria Math" panose="02040503050406030204" pitchFamily="18" charset="0"/>
                                  </a:rPr>
                                  <m:t>𝑗</m:t>
                                </m:r>
                              </m:sub>
                            </m:sSub>
                            <m:r>
                              <a:rPr lang="en-US" sz="2200">
                                <a:solidFill>
                                  <a:srgbClr val="000000"/>
                                </a:solidFill>
                                <a:latin typeface="Cambria Math" panose="02040503050406030204" pitchFamily="18" charset="0"/>
                              </a:rPr>
                              <m:t>⋅</m:t>
                            </m:r>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𝑣</m:t>
                                </m:r>
                              </m:e>
                              <m:sub>
                                <m:r>
                                  <a:rPr lang="en-US" sz="2200">
                                    <a:solidFill>
                                      <a:srgbClr val="000000"/>
                                    </a:solidFill>
                                    <a:latin typeface="Cambria Math" panose="02040503050406030204" pitchFamily="18" charset="0"/>
                                  </a:rPr>
                                  <m:t>𝑗</m:t>
                                </m:r>
                              </m:sub>
                            </m:sSub>
                            <m:r>
                              <a:rPr lang="en-US" sz="2200">
                                <a:solidFill>
                                  <a:srgbClr val="000000"/>
                                </a:solidFill>
                                <a:latin typeface="Cambria Math" panose="02040503050406030204" pitchFamily="18" charset="0"/>
                              </a:rPr>
                              <m:t>⋅</m:t>
                            </m:r>
                            <m:r>
                              <a:rPr lang="en-US" sz="2200">
                                <a:solidFill>
                                  <a:srgbClr val="000000"/>
                                </a:solidFill>
                                <a:latin typeface="Cambria Math" panose="02040503050406030204" pitchFamily="18" charset="0"/>
                              </a:rPr>
                              <m:t>𝑊</m:t>
                            </m:r>
                            <m:r>
                              <a:rPr lang="en-US" sz="2200">
                                <a:solidFill>
                                  <a:srgbClr val="000000"/>
                                </a:solidFill>
                                <a:latin typeface="Cambria Math" panose="02040503050406030204" pitchFamily="18" charset="0"/>
                              </a:rPr>
                              <m:t>)</m:t>
                            </m:r>
                          </m:e>
                        </m:nary>
                      </m:e>
                    </m:nary>
                  </m:oMath>
                </a14:m>
                <a:r>
                  <a:rPr lang="en-US" sz="2200" dirty="0">
                    <a:solidFill>
                      <a:srgbClr val="000000"/>
                    </a:solidFill>
                    <a:latin typeface="MarkPro-NarrowBook"/>
                  </a:rPr>
                  <a:t> where </a:t>
                </a:r>
                <a14:m>
                  <m:oMath xmlns:m="http://schemas.openxmlformats.org/officeDocument/2006/math">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𝑣</m:t>
                        </m:r>
                      </m:e>
                      <m:sub>
                        <m:r>
                          <a:rPr lang="en-US" sz="2200">
                            <a:solidFill>
                              <a:srgbClr val="000000"/>
                            </a:solidFill>
                            <a:latin typeface="Cambria Math" panose="02040503050406030204" pitchFamily="18" charset="0"/>
                          </a:rPr>
                          <m:t>𝑖</m:t>
                        </m:r>
                      </m:sub>
                    </m:sSub>
                  </m:oMath>
                </a14:m>
                <a:r>
                  <a:rPr lang="en-US" sz="2200" dirty="0">
                    <a:solidFill>
                      <a:srgbClr val="000000"/>
                    </a:solidFill>
                    <a:latin typeface="MarkPro-NarrowBook"/>
                  </a:rPr>
                  <a:t> is the average size of an event that is handled by agent </a:t>
                </a:r>
                <a14:m>
                  <m:oMath xmlns:m="http://schemas.openxmlformats.org/officeDocument/2006/math">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𝐴</m:t>
                        </m:r>
                      </m:e>
                      <m:sub>
                        <m:r>
                          <a:rPr lang="en-US" sz="2200">
                            <a:solidFill>
                              <a:srgbClr val="000000"/>
                            </a:solidFill>
                            <a:latin typeface="Cambria Math" panose="02040503050406030204" pitchFamily="18" charset="0"/>
                          </a:rPr>
                          <m:t>𝑖</m:t>
                        </m:r>
                      </m:sub>
                    </m:sSub>
                  </m:oMath>
                </a14:m>
                <a:r>
                  <a:rPr lang="en-US" sz="2200" dirty="0">
                    <a:solidFill>
                      <a:srgbClr val="000000"/>
                    </a:solidFill>
                    <a:latin typeface="MarkPro-NarrowBook"/>
                  </a:rPr>
                  <a:t>.</a:t>
                </a:r>
              </a:p>
              <a:p>
                <a:pPr lvl="1" algn="l" rtl="0"/>
                <a:r>
                  <a:rPr lang="en-US" sz="2000" dirty="0">
                    <a:effectLst/>
                    <a:latin typeface="Helvetica" pitchFamily="2" charset="0"/>
                  </a:rPr>
                  <a:t>The </a:t>
                </a:r>
                <a:r>
                  <a:rPr lang="en-US" sz="2000" b="1" dirty="0">
                    <a:effectLst/>
                    <a:latin typeface="Helvetica" pitchFamily="2" charset="0"/>
                  </a:rPr>
                  <a:t>size of an event buffer </a:t>
                </a:r>
                <a14:m>
                  <m:oMath xmlns:m="http://schemas.openxmlformats.org/officeDocument/2006/math">
                    <m:r>
                      <a:rPr lang="en-US" sz="2000" b="0" i="1" smtClean="0">
                        <a:effectLst/>
                        <a:latin typeface="Cambria Math" panose="02040503050406030204" pitchFamily="18" charset="0"/>
                      </a:rPr>
                      <m:t>𝐸</m:t>
                    </m:r>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𝐵</m:t>
                        </m:r>
                      </m:e>
                      <m:sub>
                        <m:r>
                          <a:rPr lang="en-US" sz="2000" b="0" i="1" smtClean="0">
                            <a:effectLst/>
                            <a:latin typeface="Cambria Math" panose="02040503050406030204" pitchFamily="18" charset="0"/>
                          </a:rPr>
                          <m:t>𝑖</m:t>
                        </m:r>
                      </m:sub>
                    </m:sSub>
                  </m:oMath>
                </a14:m>
                <a:r>
                  <a:rPr lang="en-US" sz="2200" dirty="0">
                    <a:solidFill>
                      <a:srgbClr val="000000"/>
                    </a:solidFill>
                    <a:latin typeface="MarkPro-NarrowBook"/>
                  </a:rPr>
                  <a:t> is given by </a:t>
                </a:r>
                <a14:m>
                  <m:oMath xmlns:m="http://schemas.openxmlformats.org/officeDocument/2006/math">
                    <m:d>
                      <m:dPr>
                        <m:begChr m:val="|"/>
                        <m:endChr m:val="|"/>
                        <m:ctrlPr>
                          <a:rPr lang="en-US" sz="2200" b="0" i="1" smtClean="0">
                            <a:solidFill>
                              <a:srgbClr val="000000"/>
                            </a:solidFill>
                            <a:latin typeface="Cambria Math" panose="02040503050406030204" pitchFamily="18" charset="0"/>
                          </a:rPr>
                        </m:ctrlPr>
                      </m:dPr>
                      <m:e>
                        <m:r>
                          <a:rPr lang="en-US" sz="2200" b="0" i="1" smtClean="0">
                            <a:solidFill>
                              <a:srgbClr val="000000"/>
                            </a:solidFill>
                            <a:latin typeface="Cambria Math" panose="02040503050406030204" pitchFamily="18" charset="0"/>
                          </a:rPr>
                          <m:t>𝐸</m:t>
                        </m:r>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𝐵</m:t>
                            </m:r>
                          </m:e>
                          <m:sub>
                            <m:r>
                              <a:rPr lang="en-US" sz="2200" b="0" i="1" smtClean="0">
                                <a:solidFill>
                                  <a:srgbClr val="000000"/>
                                </a:solidFill>
                                <a:latin typeface="Cambria Math" panose="02040503050406030204" pitchFamily="18" charset="0"/>
                              </a:rPr>
                              <m:t>𝑖</m:t>
                            </m:r>
                          </m:sub>
                        </m:sSub>
                      </m:e>
                    </m:d>
                    <m:r>
                      <a:rPr lang="en-US" sz="2200" b="0" i="1" smtClean="0">
                        <a:solidFill>
                          <a:srgbClr val="000000"/>
                        </a:solidFill>
                        <a:latin typeface="Cambria Math" panose="02040503050406030204" pitchFamily="18" charset="0"/>
                      </a:rPr>
                      <m:t>⋅</m:t>
                    </m:r>
                    <m:r>
                      <a:rPr lang="en-US" sz="2200" b="0" i="1" smtClean="0">
                        <a:solidFill>
                          <a:srgbClr val="000000"/>
                        </a:solidFill>
                        <a:latin typeface="Cambria Math" panose="02040503050406030204" pitchFamily="18" charset="0"/>
                      </a:rPr>
                      <m:t>𝑝</m:t>
                    </m:r>
                  </m:oMath>
                </a14:m>
                <a:r>
                  <a:rPr lang="en-US" dirty="0"/>
                  <a:t>.</a:t>
                </a:r>
              </a:p>
              <a:p>
                <a:pPr lvl="1" algn="l" rtl="0"/>
                <a:r>
                  <a:rPr lang="en-US" sz="2200" dirty="0">
                    <a:solidFill>
                      <a:srgbClr val="000000"/>
                    </a:solidFill>
                    <a:latin typeface="MarkPro-NarrowBook"/>
                  </a:rPr>
                  <a:t>Each partial match in </a:t>
                </a:r>
                <a14:m>
                  <m:oMath xmlns:m="http://schemas.openxmlformats.org/officeDocument/2006/math">
                    <m:r>
                      <a:rPr lang="en-US" sz="2200">
                        <a:solidFill>
                          <a:srgbClr val="000000"/>
                        </a:solidFill>
                        <a:latin typeface="Cambria Math" panose="02040503050406030204" pitchFamily="18" charset="0"/>
                      </a:rPr>
                      <m:t>𝑀</m:t>
                    </m:r>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𝐵</m:t>
                        </m:r>
                      </m:e>
                      <m:sub>
                        <m:r>
                          <a:rPr lang="en-US" sz="2200">
                            <a:solidFill>
                              <a:srgbClr val="000000"/>
                            </a:solidFill>
                            <a:latin typeface="Cambria Math" panose="02040503050406030204" pitchFamily="18" charset="0"/>
                          </a:rPr>
                          <m:t>𝑖</m:t>
                        </m:r>
                      </m:sub>
                    </m:sSub>
                  </m:oMath>
                </a14:m>
                <a:r>
                  <a:rPr lang="en-US" sz="2200" dirty="0">
                    <a:solidFill>
                      <a:srgbClr val="000000"/>
                    </a:solidFill>
                    <a:latin typeface="MarkPro-NarrowBook"/>
                  </a:rPr>
                  <a:t> contains pointers to events of types covered by the previous agents in the sequence. Let </a:t>
                </a:r>
                <a14:m>
                  <m:oMath xmlns:m="http://schemas.openxmlformats.org/officeDocument/2006/math">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𝑎</m:t>
                        </m:r>
                      </m:e>
                      <m:sub>
                        <m:r>
                          <a:rPr lang="en-US" sz="2200">
                            <a:solidFill>
                              <a:srgbClr val="000000"/>
                            </a:solidFill>
                            <a:latin typeface="Cambria Math" panose="02040503050406030204" pitchFamily="18" charset="0"/>
                          </a:rPr>
                          <m:t>𝑖</m:t>
                        </m:r>
                      </m:sub>
                    </m:sSub>
                  </m:oMath>
                </a14:m>
                <a:r>
                  <a:rPr lang="en-US" sz="2200" dirty="0">
                    <a:solidFill>
                      <a:srgbClr val="000000"/>
                    </a:solidFill>
                    <a:latin typeface="MarkPro-NarrowBook"/>
                  </a:rPr>
                  <a:t> be the average number of events in a partial match of </a:t>
                </a:r>
                <a14:m>
                  <m:oMath xmlns:m="http://schemas.openxmlformats.org/officeDocument/2006/math">
                    <m:r>
                      <a:rPr lang="en-US" sz="2200">
                        <a:solidFill>
                          <a:srgbClr val="000000"/>
                        </a:solidFill>
                        <a:latin typeface="Cambria Math" panose="02040503050406030204" pitchFamily="18" charset="0"/>
                      </a:rPr>
                      <m:t>𝑀</m:t>
                    </m:r>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𝐵</m:t>
                        </m:r>
                      </m:e>
                      <m:sub>
                        <m:r>
                          <a:rPr lang="en-US" sz="2200">
                            <a:solidFill>
                              <a:srgbClr val="000000"/>
                            </a:solidFill>
                            <a:latin typeface="Cambria Math" panose="02040503050406030204" pitchFamily="18" charset="0"/>
                          </a:rPr>
                          <m:t>𝑖</m:t>
                        </m:r>
                      </m:sub>
                    </m:sSub>
                  </m:oMath>
                </a14:m>
                <a:r>
                  <a:rPr lang="en-US" sz="2200" dirty="0">
                    <a:solidFill>
                      <a:srgbClr val="000000"/>
                    </a:solidFill>
                    <a:latin typeface="MarkPro-NarrowBook"/>
                  </a:rPr>
                  <a:t>, Then, the </a:t>
                </a:r>
                <a:r>
                  <a:rPr lang="en-US" sz="2200" b="1" dirty="0">
                    <a:solidFill>
                      <a:srgbClr val="000000"/>
                    </a:solidFill>
                    <a:latin typeface="MarkPro-NarrowBook"/>
                  </a:rPr>
                  <a:t>size of a match buffer</a:t>
                </a:r>
                <a:r>
                  <a:rPr lang="en-US" sz="2200" dirty="0">
                    <a:solidFill>
                      <a:srgbClr val="000000"/>
                    </a:solidFill>
                    <a:latin typeface="MarkPro-NarrowBook"/>
                  </a:rPr>
                  <a:t> </a:t>
                </a:r>
                <a14:m>
                  <m:oMath xmlns:m="http://schemas.openxmlformats.org/officeDocument/2006/math">
                    <m:r>
                      <a:rPr lang="en-US" sz="2200">
                        <a:solidFill>
                          <a:srgbClr val="000000"/>
                        </a:solidFill>
                        <a:latin typeface="Cambria Math" panose="02040503050406030204" pitchFamily="18" charset="0"/>
                      </a:rPr>
                      <m:t>𝑀</m:t>
                    </m:r>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𝐵</m:t>
                        </m:r>
                      </m:e>
                      <m:sub>
                        <m:r>
                          <a:rPr lang="en-US" sz="2200">
                            <a:solidFill>
                              <a:srgbClr val="000000"/>
                            </a:solidFill>
                            <a:latin typeface="Cambria Math" panose="02040503050406030204" pitchFamily="18" charset="0"/>
                          </a:rPr>
                          <m:t>𝑖</m:t>
                        </m:r>
                      </m:sub>
                    </m:sSub>
                  </m:oMath>
                </a14:m>
                <a:r>
                  <a:rPr lang="en-US" sz="2200" dirty="0">
                    <a:solidFill>
                      <a:srgbClr val="000000"/>
                    </a:solidFill>
                    <a:latin typeface="MarkPro-NarrowBook"/>
                  </a:rPr>
                  <a:t> is given by </a:t>
                </a:r>
                <a14:m>
                  <m:oMath xmlns:m="http://schemas.openxmlformats.org/officeDocument/2006/math">
                    <m:d>
                      <m:dPr>
                        <m:begChr m:val="|"/>
                        <m:endChr m:val="|"/>
                        <m:ctrlPr>
                          <a:rPr lang="en-US" sz="2200" i="1">
                            <a:solidFill>
                              <a:srgbClr val="000000"/>
                            </a:solidFill>
                            <a:latin typeface="Cambria Math" panose="02040503050406030204" pitchFamily="18" charset="0"/>
                          </a:rPr>
                        </m:ctrlPr>
                      </m:dPr>
                      <m:e>
                        <m:r>
                          <a:rPr lang="en-US" sz="2200">
                            <a:solidFill>
                              <a:srgbClr val="000000"/>
                            </a:solidFill>
                            <a:latin typeface="Cambria Math" panose="02040503050406030204" pitchFamily="18" charset="0"/>
                          </a:rPr>
                          <m:t>𝑀</m:t>
                        </m:r>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𝐵</m:t>
                            </m:r>
                          </m:e>
                          <m:sub>
                            <m:r>
                              <a:rPr lang="en-US" sz="2200">
                                <a:solidFill>
                                  <a:srgbClr val="000000"/>
                                </a:solidFill>
                                <a:latin typeface="Cambria Math" panose="02040503050406030204" pitchFamily="18" charset="0"/>
                              </a:rPr>
                              <m:t>𝑖</m:t>
                            </m:r>
                          </m:sub>
                        </m:sSub>
                      </m:e>
                    </m:d>
                    <m:r>
                      <a:rPr lang="en-US" sz="2200">
                        <a:solidFill>
                          <a:srgbClr val="000000"/>
                        </a:solidFill>
                        <a:latin typeface="Cambria Math" panose="02040503050406030204" pitchFamily="18" charset="0"/>
                      </a:rPr>
                      <m:t>⋅</m:t>
                    </m:r>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𝑎</m:t>
                        </m:r>
                      </m:e>
                      <m:sub>
                        <m:r>
                          <a:rPr lang="en-US" sz="2200">
                            <a:solidFill>
                              <a:srgbClr val="000000"/>
                            </a:solidFill>
                            <a:latin typeface="Cambria Math" panose="02040503050406030204" pitchFamily="18" charset="0"/>
                          </a:rPr>
                          <m:t>𝑖</m:t>
                        </m:r>
                      </m:sub>
                    </m:sSub>
                    <m:r>
                      <a:rPr lang="en-US" sz="2200">
                        <a:solidFill>
                          <a:srgbClr val="000000"/>
                        </a:solidFill>
                        <a:latin typeface="Cambria Math" panose="02040503050406030204" pitchFamily="18" charset="0"/>
                      </a:rPr>
                      <m:t>⋅</m:t>
                    </m:r>
                    <m:r>
                      <a:rPr lang="en-US" sz="2200">
                        <a:solidFill>
                          <a:srgbClr val="000000"/>
                        </a:solidFill>
                        <a:latin typeface="Cambria Math" panose="02040503050406030204" pitchFamily="18" charset="0"/>
                      </a:rPr>
                      <m:t>𝑝</m:t>
                    </m:r>
                  </m:oMath>
                </a14:m>
                <a:r>
                  <a:rPr lang="en-US" sz="2200" dirty="0">
                    <a:solidFill>
                      <a:srgbClr val="000000"/>
                    </a:solidFill>
                    <a:latin typeface="MarkPro-NarrowBook"/>
                  </a:rPr>
                  <a:t> while </a:t>
                </a:r>
                <a14:m>
                  <m:oMath xmlns:m="http://schemas.openxmlformats.org/officeDocument/2006/math">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𝑎</m:t>
                        </m:r>
                      </m:e>
                      <m:sub>
                        <m:r>
                          <a:rPr lang="en-US" sz="2200">
                            <a:solidFill>
                              <a:srgbClr val="000000"/>
                            </a:solidFill>
                            <a:latin typeface="Cambria Math" panose="02040503050406030204" pitchFamily="18" charset="0"/>
                          </a:rPr>
                          <m:t>𝑖</m:t>
                        </m:r>
                      </m:sub>
                    </m:sSub>
                    <m:r>
                      <a:rPr lang="en-US" sz="2200">
                        <a:solidFill>
                          <a:srgbClr val="000000"/>
                        </a:solidFill>
                        <a:latin typeface="Cambria Math" panose="02040503050406030204" pitchFamily="18" charset="0"/>
                      </a:rPr>
                      <m:t>=</m:t>
                    </m:r>
                    <m:sSub>
                      <m:sSubPr>
                        <m:ctrlPr>
                          <a:rPr lang="en-US" sz="2200" i="1">
                            <a:solidFill>
                              <a:srgbClr val="000000"/>
                            </a:solidFill>
                            <a:latin typeface="Cambria Math" panose="02040503050406030204" pitchFamily="18" charset="0"/>
                          </a:rPr>
                        </m:ctrlPr>
                      </m:sSubPr>
                      <m:e>
                        <m:r>
                          <a:rPr lang="en-US" sz="2200">
                            <a:solidFill>
                              <a:srgbClr val="000000"/>
                            </a:solidFill>
                            <a:latin typeface="Cambria Math" panose="02040503050406030204" pitchFamily="18" charset="0"/>
                          </a:rPr>
                          <m:t>𝑎</m:t>
                        </m:r>
                      </m:e>
                      <m:sub>
                        <m:r>
                          <a:rPr lang="en-US" sz="2200">
                            <a:solidFill>
                              <a:srgbClr val="000000"/>
                            </a:solidFill>
                            <a:latin typeface="Cambria Math" panose="02040503050406030204" pitchFamily="18" charset="0"/>
                          </a:rPr>
                          <m:t>𝑖</m:t>
                        </m:r>
                        <m:r>
                          <a:rPr lang="en-US" sz="2200">
                            <a:solidFill>
                              <a:srgbClr val="000000"/>
                            </a:solidFill>
                            <a:latin typeface="Cambria Math" panose="02040503050406030204" pitchFamily="18" charset="0"/>
                          </a:rPr>
                          <m:t>−1</m:t>
                        </m:r>
                      </m:sub>
                    </m:sSub>
                    <m:r>
                      <a:rPr lang="en-US" sz="2200">
                        <a:solidFill>
                          <a:srgbClr val="000000"/>
                        </a:solidFill>
                        <a:latin typeface="Cambria Math" panose="02040503050406030204" pitchFamily="18" charset="0"/>
                      </a:rPr>
                      <m:t>+1</m:t>
                    </m:r>
                  </m:oMath>
                </a14:m>
                <a:r>
                  <a:rPr lang="en-US" sz="2200" dirty="0">
                    <a:solidFill>
                      <a:srgbClr val="000000"/>
                    </a:solidFill>
                    <a:latin typeface="MarkPro-NarrowBook"/>
                  </a:rPr>
                  <a:t>.</a:t>
                </a:r>
              </a:p>
              <a:p>
                <a:pPr lvl="1" algn="l" rtl="0"/>
                <a:r>
                  <a:rPr lang="en-US" sz="2200" dirty="0">
                    <a:solidFill>
                      <a:srgbClr val="000000"/>
                    </a:solidFill>
                    <a:latin typeface="MarkPro-NarrowBook"/>
                  </a:rPr>
                  <a:t>By summing the sizes of all buffers, including the global event buffer, we obtain the following expression for the </a:t>
                </a:r>
                <a:r>
                  <a:rPr lang="en-US" sz="2200" b="1" dirty="0">
                    <a:solidFill>
                      <a:srgbClr val="000000"/>
                    </a:solidFill>
                    <a:latin typeface="MarkPro-NarrowBook"/>
                  </a:rPr>
                  <a:t>memory complexity</a:t>
                </a:r>
                <a:r>
                  <a:rPr lang="en-US" sz="2200" dirty="0">
                    <a:solidFill>
                      <a:srgbClr val="000000"/>
                    </a:solidFill>
                    <a:latin typeface="MarkPro-NarrowBook"/>
                  </a:rPr>
                  <a:t>:</a:t>
                </a:r>
              </a:p>
              <a:p>
                <a:pPr lvl="1" algn="l" rtl="0"/>
                <a14:m>
                  <m:oMath xmlns:m="http://schemas.openxmlformats.org/officeDocument/2006/math">
                    <m:nary>
                      <m:naryPr>
                        <m:chr m:val="∑"/>
                        <m:ctrlPr>
                          <a:rPr lang="en-US" sz="2200" i="1" smtClean="0">
                            <a:solidFill>
                              <a:srgbClr val="000000"/>
                            </a:solidFill>
                            <a:latin typeface="Cambria Math" panose="02040503050406030204" pitchFamily="18" charset="0"/>
                          </a:rPr>
                        </m:ctrlPr>
                      </m:naryPr>
                      <m:sub>
                        <m:r>
                          <m:rPr>
                            <m:brk m:alnAt="23"/>
                          </m:rPr>
                          <a:rPr lang="en-US" sz="2200" b="0" i="1" smtClean="0">
                            <a:solidFill>
                              <a:srgbClr val="000000"/>
                            </a:solidFill>
                            <a:latin typeface="Cambria Math" panose="02040503050406030204" pitchFamily="18" charset="0"/>
                          </a:rPr>
                          <m:t>𝑖</m:t>
                        </m:r>
                        <m:r>
                          <a:rPr lang="en-US" sz="2200" b="0" i="1" smtClean="0">
                            <a:solidFill>
                              <a:srgbClr val="000000"/>
                            </a:solidFill>
                            <a:latin typeface="Cambria Math" panose="02040503050406030204" pitchFamily="18" charset="0"/>
                          </a:rPr>
                          <m:t>=1</m:t>
                        </m:r>
                      </m:sub>
                      <m:sup>
                        <m:r>
                          <a:rPr lang="en-US" sz="2200" b="0" i="1" smtClean="0">
                            <a:solidFill>
                              <a:srgbClr val="000000"/>
                            </a:solidFill>
                            <a:latin typeface="Cambria Math" panose="02040503050406030204" pitchFamily="18" charset="0"/>
                          </a:rPr>
                          <m:t>𝑛</m:t>
                        </m:r>
                      </m:sup>
                      <m:e>
                        <m:r>
                          <a:rPr lang="en-US" sz="2200" b="0" i="1" smtClean="0">
                            <a:solidFill>
                              <a:srgbClr val="000000"/>
                            </a:solidFill>
                            <a:latin typeface="Cambria Math" panose="02040503050406030204" pitchFamily="18" charset="0"/>
                          </a:rPr>
                          <m:t>(</m:t>
                        </m:r>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𝑒</m:t>
                            </m:r>
                          </m:e>
                          <m:sub>
                            <m:r>
                              <a:rPr lang="en-US" sz="2200" b="0" i="1" smtClean="0">
                                <a:solidFill>
                                  <a:srgbClr val="000000"/>
                                </a:solidFill>
                                <a:latin typeface="Cambria Math" panose="02040503050406030204" pitchFamily="18" charset="0"/>
                              </a:rPr>
                              <m:t>𝑖</m:t>
                            </m:r>
                          </m:sub>
                        </m:sSub>
                        <m:r>
                          <a:rPr lang="en-US" sz="2200" b="0" i="1" smtClean="0">
                            <a:solidFill>
                              <a:srgbClr val="000000"/>
                            </a:solidFill>
                            <a:latin typeface="Cambria Math" panose="02040503050406030204" pitchFamily="18" charset="0"/>
                          </a:rPr>
                          <m:t>⋅</m:t>
                        </m:r>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𝑣</m:t>
                            </m:r>
                          </m:e>
                          <m:sub>
                            <m:r>
                              <a:rPr lang="en-US" sz="2200" b="0" i="1" smtClean="0">
                                <a:solidFill>
                                  <a:srgbClr val="000000"/>
                                </a:solidFill>
                                <a:latin typeface="Cambria Math" panose="02040503050406030204" pitchFamily="18" charset="0"/>
                              </a:rPr>
                              <m:t>𝑖</m:t>
                            </m:r>
                          </m:sub>
                        </m:sSub>
                        <m:r>
                          <a:rPr lang="en-US" sz="2200" b="0" i="1" smtClean="0">
                            <a:solidFill>
                              <a:srgbClr val="000000"/>
                            </a:solidFill>
                            <a:latin typeface="Cambria Math" panose="02040503050406030204" pitchFamily="18" charset="0"/>
                          </a:rPr>
                          <m:t>⋅</m:t>
                        </m:r>
                        <m:r>
                          <a:rPr lang="en-US" sz="2200" b="0" i="1" smtClean="0">
                            <a:solidFill>
                              <a:srgbClr val="000000"/>
                            </a:solidFill>
                            <a:latin typeface="Cambria Math" panose="02040503050406030204" pitchFamily="18" charset="0"/>
                          </a:rPr>
                          <m:t>𝑊</m:t>
                        </m:r>
                        <m:r>
                          <a:rPr lang="en-US" sz="2200" b="0" i="1" smtClean="0">
                            <a:solidFill>
                              <a:srgbClr val="000000"/>
                            </a:solidFill>
                            <a:latin typeface="Cambria Math" panose="02040503050406030204" pitchFamily="18" charset="0"/>
                          </a:rPr>
                          <m:t>+</m:t>
                        </m:r>
                        <m:nary>
                          <m:naryPr>
                            <m:chr m:val="∑"/>
                            <m:ctrlPr>
                              <a:rPr lang="en-US" sz="2200" b="0" i="1" smtClean="0">
                                <a:solidFill>
                                  <a:srgbClr val="000000"/>
                                </a:solidFill>
                                <a:latin typeface="Cambria Math" panose="02040503050406030204" pitchFamily="18" charset="0"/>
                              </a:rPr>
                            </m:ctrlPr>
                          </m:naryPr>
                          <m:sub>
                            <m:r>
                              <m:rPr>
                                <m:brk m:alnAt="23"/>
                              </m:rPr>
                              <a:rPr lang="en-US" sz="2200" b="0" i="1" smtClean="0">
                                <a:solidFill>
                                  <a:srgbClr val="000000"/>
                                </a:solidFill>
                                <a:latin typeface="Cambria Math" panose="02040503050406030204" pitchFamily="18" charset="0"/>
                              </a:rPr>
                              <m:t>𝑗</m:t>
                            </m:r>
                            <m:r>
                              <a:rPr lang="en-US" sz="2200" b="0" i="1" smtClean="0">
                                <a:solidFill>
                                  <a:srgbClr val="000000"/>
                                </a:solidFill>
                                <a:latin typeface="Cambria Math" panose="02040503050406030204" pitchFamily="18" charset="0"/>
                              </a:rPr>
                              <m:t>=1</m:t>
                            </m:r>
                          </m:sub>
                          <m:sup>
                            <m:r>
                              <a:rPr lang="en-US" sz="2200" b="0" i="1" smtClean="0">
                                <a:solidFill>
                                  <a:srgbClr val="000000"/>
                                </a:solidFill>
                                <a:latin typeface="Cambria Math" panose="02040503050406030204" pitchFamily="18" charset="0"/>
                              </a:rPr>
                              <m:t>𝑖</m:t>
                            </m:r>
                            <m:r>
                              <a:rPr lang="en-US" sz="2200" b="0" i="1" smtClean="0">
                                <a:solidFill>
                                  <a:srgbClr val="000000"/>
                                </a:solidFill>
                                <a:latin typeface="Cambria Math" panose="02040503050406030204" pitchFamily="18" charset="0"/>
                              </a:rPr>
                              <m:t>−1</m:t>
                            </m:r>
                          </m:sup>
                          <m:e>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𝑒</m:t>
                                </m:r>
                              </m:e>
                              <m:sub>
                                <m:r>
                                  <a:rPr lang="en-US" sz="2200" b="0" i="1" smtClean="0">
                                    <a:solidFill>
                                      <a:srgbClr val="000000"/>
                                    </a:solidFill>
                                    <a:latin typeface="Cambria Math" panose="02040503050406030204" pitchFamily="18" charset="0"/>
                                  </a:rPr>
                                  <m:t>𝑗</m:t>
                                </m:r>
                              </m:sub>
                            </m:sSub>
                            <m:r>
                              <a:rPr lang="en-US" sz="2200" b="0" i="1" smtClean="0">
                                <a:solidFill>
                                  <a:srgbClr val="000000"/>
                                </a:solidFill>
                                <a:latin typeface="Cambria Math" panose="02040503050406030204" pitchFamily="18" charset="0"/>
                              </a:rPr>
                              <m:t>⋅</m:t>
                            </m:r>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𝑣</m:t>
                                </m:r>
                              </m:e>
                              <m:sub>
                                <m:r>
                                  <a:rPr lang="en-US" sz="2200" b="0" i="1" smtClean="0">
                                    <a:solidFill>
                                      <a:srgbClr val="000000"/>
                                    </a:solidFill>
                                    <a:latin typeface="Cambria Math" panose="02040503050406030204" pitchFamily="18" charset="0"/>
                                  </a:rPr>
                                  <m:t>𝑗</m:t>
                                </m:r>
                              </m:sub>
                            </m:sSub>
                            <m:r>
                              <a:rPr lang="en-US" sz="2200" b="0" i="1" smtClean="0">
                                <a:solidFill>
                                  <a:srgbClr val="000000"/>
                                </a:solidFill>
                                <a:latin typeface="Cambria Math" panose="02040503050406030204" pitchFamily="18" charset="0"/>
                              </a:rPr>
                              <m:t>⋅</m:t>
                            </m:r>
                            <m:r>
                              <a:rPr lang="en-US" sz="2200" b="0" i="1" smtClean="0">
                                <a:solidFill>
                                  <a:srgbClr val="000000"/>
                                </a:solidFill>
                                <a:latin typeface="Cambria Math" panose="02040503050406030204" pitchFamily="18" charset="0"/>
                              </a:rPr>
                              <m:t>𝑊</m:t>
                            </m:r>
                            <m:r>
                              <a:rPr lang="en-US" sz="2200" b="0" i="1" smtClean="0">
                                <a:solidFill>
                                  <a:srgbClr val="000000"/>
                                </a:solidFill>
                                <a:latin typeface="Cambria Math" panose="02040503050406030204" pitchFamily="18" charset="0"/>
                              </a:rPr>
                              <m:t>+(</m:t>
                            </m:r>
                          </m:e>
                        </m:nary>
                      </m:e>
                    </m:nary>
                    <m:groupChr>
                      <m:groupChrPr>
                        <m:chr m:val="⏝"/>
                        <m:ctrlPr>
                          <a:rPr lang="en-US" sz="2200" b="0" i="1" smtClean="0">
                            <a:solidFill>
                              <a:srgbClr val="000000"/>
                            </a:solidFill>
                            <a:latin typeface="Cambria Math" panose="02040503050406030204" pitchFamily="18" charset="0"/>
                          </a:rPr>
                        </m:ctrlPr>
                      </m:groupChrPr>
                      <m:e>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𝑒</m:t>
                            </m:r>
                          </m:e>
                          <m:sub>
                            <m:r>
                              <a:rPr lang="en-US" sz="2200" b="0" i="1" smtClean="0">
                                <a:solidFill>
                                  <a:srgbClr val="000000"/>
                                </a:solidFill>
                                <a:latin typeface="Cambria Math" panose="02040503050406030204" pitchFamily="18" charset="0"/>
                              </a:rPr>
                              <m:t>𝑖</m:t>
                            </m:r>
                          </m:sub>
                        </m:sSub>
                        <m:r>
                          <a:rPr lang="en-US" sz="2200" b="0" i="1" smtClean="0">
                            <a:solidFill>
                              <a:srgbClr val="000000"/>
                            </a:solidFill>
                            <a:latin typeface="Cambria Math" panose="02040503050406030204" pitchFamily="18" charset="0"/>
                          </a:rPr>
                          <m:t>⋅</m:t>
                        </m:r>
                        <m:r>
                          <a:rPr lang="en-US" sz="2200" b="0" i="1" smtClean="0">
                            <a:solidFill>
                              <a:srgbClr val="000000"/>
                            </a:solidFill>
                            <a:latin typeface="Cambria Math" panose="02040503050406030204" pitchFamily="18" charset="0"/>
                          </a:rPr>
                          <m:t>𝑊</m:t>
                        </m:r>
                      </m:e>
                    </m:groupChr>
                    <m:r>
                      <a:rPr lang="en-US" sz="2200" b="0" i="1" smtClean="0">
                        <a:solidFill>
                          <a:srgbClr val="000000"/>
                        </a:solidFill>
                        <a:latin typeface="Cambria Math" panose="02040503050406030204" pitchFamily="18" charset="0"/>
                      </a:rPr>
                      <m:t>+</m:t>
                    </m:r>
                    <m:groupChr>
                      <m:groupChrPr>
                        <m:chr m:val="⏝"/>
                        <m:ctrlPr>
                          <a:rPr lang="en-US" sz="2200" b="0" i="1" smtClean="0">
                            <a:solidFill>
                              <a:srgbClr val="000000"/>
                            </a:solidFill>
                            <a:latin typeface="Cambria Math" panose="02040503050406030204" pitchFamily="18" charset="0"/>
                          </a:rPr>
                        </m:ctrlPr>
                      </m:groupChrPr>
                      <m:e>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𝑚</m:t>
                            </m:r>
                          </m:e>
                          <m:sub>
                            <m:r>
                              <a:rPr lang="en-US" sz="2200" b="0" i="1" smtClean="0">
                                <a:solidFill>
                                  <a:srgbClr val="000000"/>
                                </a:solidFill>
                                <a:latin typeface="Cambria Math" panose="02040503050406030204" pitchFamily="18" charset="0"/>
                              </a:rPr>
                              <m:t>𝑖</m:t>
                            </m:r>
                          </m:sub>
                        </m:sSub>
                        <m:r>
                          <a:rPr lang="en-US" sz="2200" b="0" i="1" smtClean="0">
                            <a:solidFill>
                              <a:srgbClr val="000000"/>
                            </a:solidFill>
                            <a:latin typeface="Cambria Math" panose="02040503050406030204" pitchFamily="18" charset="0"/>
                          </a:rPr>
                          <m:t>⋅</m:t>
                        </m:r>
                        <m:r>
                          <a:rPr lang="en-US" sz="2200" b="0" i="1" smtClean="0">
                            <a:solidFill>
                              <a:srgbClr val="000000"/>
                            </a:solidFill>
                            <a:latin typeface="Cambria Math" panose="02040503050406030204" pitchFamily="18" charset="0"/>
                          </a:rPr>
                          <m:t>𝑊</m:t>
                        </m:r>
                      </m:e>
                    </m:groupChr>
                    <m:r>
                      <a:rPr lang="en-US" sz="2200" b="0" i="1" smtClean="0">
                        <a:solidFill>
                          <a:srgbClr val="000000"/>
                        </a:solidFill>
                        <a:latin typeface="Cambria Math" panose="02040503050406030204" pitchFamily="18" charset="0"/>
                      </a:rPr>
                      <m:t>⋅</m:t>
                    </m:r>
                    <m:sSub>
                      <m:sSubPr>
                        <m:ctrlPr>
                          <a:rPr lang="en-US" sz="2200" b="0" i="1" smtClean="0">
                            <a:solidFill>
                              <a:srgbClr val="000000"/>
                            </a:solidFill>
                            <a:latin typeface="Cambria Math" panose="02040503050406030204" pitchFamily="18" charset="0"/>
                          </a:rPr>
                        </m:ctrlPr>
                      </m:sSubPr>
                      <m:e>
                        <m:r>
                          <a:rPr lang="en-US" sz="2200" b="0" i="1" smtClean="0">
                            <a:solidFill>
                              <a:srgbClr val="000000"/>
                            </a:solidFill>
                            <a:latin typeface="Cambria Math" panose="02040503050406030204" pitchFamily="18" charset="0"/>
                          </a:rPr>
                          <m:t>𝑎</m:t>
                        </m:r>
                      </m:e>
                      <m:sub>
                        <m:r>
                          <a:rPr lang="en-US" sz="2200" b="0" i="1" smtClean="0">
                            <a:solidFill>
                              <a:srgbClr val="000000"/>
                            </a:solidFill>
                            <a:latin typeface="Cambria Math" panose="02040503050406030204" pitchFamily="18" charset="0"/>
                          </a:rPr>
                          <m:t>𝑖</m:t>
                        </m:r>
                      </m:sub>
                    </m:sSub>
                    <m:r>
                      <a:rPr lang="en-US" sz="2200" b="0" i="1" smtClean="0">
                        <a:solidFill>
                          <a:srgbClr val="000000"/>
                        </a:solidFill>
                        <a:latin typeface="Cambria Math" panose="02040503050406030204" pitchFamily="18" charset="0"/>
                      </a:rPr>
                      <m:t>)</m:t>
                    </m:r>
                    <m:r>
                      <a:rPr lang="en-US" sz="2200" b="0" i="1" smtClean="0">
                        <a:solidFill>
                          <a:srgbClr val="000000"/>
                        </a:solidFill>
                        <a:latin typeface="Cambria Math" panose="02040503050406030204" pitchFamily="18" charset="0"/>
                      </a:rPr>
                      <m:t>𝑝</m:t>
                    </m:r>
                  </m:oMath>
                </a14:m>
                <a:endParaRPr lang="en-US" sz="2200" dirty="0">
                  <a:solidFill>
                    <a:srgbClr val="000000"/>
                  </a:solidFill>
                  <a:latin typeface="MarkPro-NarrowBook"/>
                </a:endParaRPr>
              </a:p>
              <a:p>
                <a:pPr lvl="3" algn="l" rtl="0"/>
                <a:endParaRPr lang="en-US" sz="1800" b="1"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481329"/>
                <a:ext cx="10972800" cy="4525963"/>
              </a:xfrm>
              <a:blipFill>
                <a:blip r:embed="rId3"/>
                <a:stretch>
                  <a:fillRect t="-10924"/>
                </a:stretch>
              </a:blipFill>
            </p:spPr>
            <p:txBody>
              <a:bodyPr/>
              <a:lstStyle/>
              <a:p>
                <a:r>
                  <a:rPr lang="en-IL">
                    <a:noFill/>
                  </a:rPr>
                  <a:t> </a:t>
                </a:r>
              </a:p>
            </p:txBody>
          </p:sp>
        </mc:Fallback>
      </mc:AlternateContent>
      <p:sp>
        <p:nvSpPr>
          <p:cNvPr id="2" name="Title 1"/>
          <p:cNvSpPr>
            <a:spLocks noGrp="1"/>
          </p:cNvSpPr>
          <p:nvPr>
            <p:ph type="title"/>
          </p:nvPr>
        </p:nvSpPr>
        <p:spPr/>
        <p:txBody>
          <a:bodyPr/>
          <a:lstStyle/>
          <a:p>
            <a:r>
              <a:rPr lang="en-US" dirty="0"/>
              <a:t>Memory complexity analysis</a:t>
            </a:r>
            <a:endParaRPr lang="he-IL" dirty="0">
              <a:solidFill>
                <a:srgbClr val="FF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618110-69C4-8357-E1CE-77312CC09CBE}"/>
                  </a:ext>
                </a:extLst>
              </p:cNvPr>
              <p:cNvSpPr txBox="1"/>
              <p:nvPr/>
            </p:nvSpPr>
            <p:spPr>
              <a:xfrm>
                <a:off x="5667153" y="5088800"/>
                <a:ext cx="6202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oMath>
                  </m:oMathPara>
                </a14:m>
                <a:endParaRPr lang="en-IL" dirty="0"/>
              </a:p>
            </p:txBody>
          </p:sp>
        </mc:Choice>
        <mc:Fallback xmlns="">
          <p:sp>
            <p:nvSpPr>
              <p:cNvPr id="4" name="TextBox 3">
                <a:extLst>
                  <a:ext uri="{FF2B5EF4-FFF2-40B4-BE49-F238E27FC236}">
                    <a16:creationId xmlns:a16="http://schemas.microsoft.com/office/drawing/2014/main" id="{1B618110-69C4-8357-E1CE-77312CC09CBE}"/>
                  </a:ext>
                </a:extLst>
              </p:cNvPr>
              <p:cNvSpPr txBox="1">
                <a:spLocks noRot="1" noChangeAspect="1" noMove="1" noResize="1" noEditPoints="1" noAdjustHandles="1" noChangeArrowheads="1" noChangeShapeType="1" noTextEdit="1"/>
              </p:cNvSpPr>
              <p:nvPr/>
            </p:nvSpPr>
            <p:spPr>
              <a:xfrm>
                <a:off x="5667153" y="5088800"/>
                <a:ext cx="620233"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1046DE-963A-C57C-CCD7-AB544A080D67}"/>
                  </a:ext>
                </a:extLst>
              </p:cNvPr>
              <p:cNvSpPr txBox="1"/>
              <p:nvPr/>
            </p:nvSpPr>
            <p:spPr>
              <a:xfrm>
                <a:off x="6703643" y="5094230"/>
                <a:ext cx="6202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oMath>
                  </m:oMathPara>
                </a14:m>
                <a:endParaRPr lang="en-IL" dirty="0"/>
              </a:p>
            </p:txBody>
          </p:sp>
        </mc:Choice>
        <mc:Fallback xmlns="">
          <p:sp>
            <p:nvSpPr>
              <p:cNvPr id="5" name="TextBox 4">
                <a:extLst>
                  <a:ext uri="{FF2B5EF4-FFF2-40B4-BE49-F238E27FC236}">
                    <a16:creationId xmlns:a16="http://schemas.microsoft.com/office/drawing/2014/main" id="{CA1046DE-963A-C57C-CCD7-AB544A080D67}"/>
                  </a:ext>
                </a:extLst>
              </p:cNvPr>
              <p:cNvSpPr txBox="1">
                <a:spLocks noRot="1" noChangeAspect="1" noMove="1" noResize="1" noEditPoints="1" noAdjustHandles="1" noChangeArrowheads="1" noChangeShapeType="1" noTextEdit="1"/>
              </p:cNvSpPr>
              <p:nvPr/>
            </p:nvSpPr>
            <p:spPr>
              <a:xfrm>
                <a:off x="6703643" y="5094230"/>
                <a:ext cx="620233" cy="369332"/>
              </a:xfrm>
              <a:prstGeom prst="rect">
                <a:avLst/>
              </a:prstGeom>
              <a:blipFill>
                <a:blip r:embed="rId5"/>
                <a:stretch>
                  <a:fillRect r="-2041"/>
                </a:stretch>
              </a:blipFill>
            </p:spPr>
            <p:txBody>
              <a:bodyPr/>
              <a:lstStyle/>
              <a:p>
                <a:r>
                  <a:rPr lang="en-IL">
                    <a:noFill/>
                  </a:rPr>
                  <a:t> </a:t>
                </a:r>
              </a:p>
            </p:txBody>
          </p:sp>
        </mc:Fallback>
      </mc:AlternateContent>
    </p:spTree>
    <p:extLst>
      <p:ext uri="{BB962C8B-B14F-4D97-AF65-F5344CB8AC3E}">
        <p14:creationId xmlns:p14="http://schemas.microsoft.com/office/powerpoint/2010/main" val="3007646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dirty="0">
                <a:solidFill>
                  <a:srgbClr val="000000"/>
                </a:solidFill>
                <a:latin typeface="MarkPro-NarrowBook"/>
              </a:rPr>
              <a:t>The hybrid-parallel approach presented above combines the strengths of state-parallel and data-parallel methods.</a:t>
            </a:r>
          </a:p>
          <a:p>
            <a:pPr lvl="1" algn="l" rtl="0"/>
            <a:r>
              <a:rPr lang="en-US" sz="2000" dirty="0">
                <a:solidFill>
                  <a:srgbClr val="000000"/>
                </a:solidFill>
                <a:latin typeface="MarkPro-NarrowBook"/>
              </a:rPr>
              <a:t>However, the hybrid parallelization scheme also inherits some of the distinctive drawbacks of the other two approaches:</a:t>
            </a:r>
          </a:p>
          <a:p>
            <a:pPr lvl="2" algn="l" rtl="0"/>
            <a:r>
              <a:rPr lang="en-US" sz="1800" dirty="0">
                <a:solidFill>
                  <a:srgbClr val="000000"/>
                </a:solidFill>
                <a:latin typeface="MarkPro-NarrowBook"/>
              </a:rPr>
              <a:t>Like in any data-parallel method, it employs a complex execution unit allocation scheme which is highly sensitive to fluctuations in the statistical properties of the input stream.</a:t>
            </a:r>
          </a:p>
          <a:p>
            <a:pPr lvl="2" algn="l" rtl="0"/>
            <a:r>
              <a:rPr lang="en-US" sz="1800" dirty="0">
                <a:solidFill>
                  <a:srgbClr val="000000"/>
                </a:solidFill>
                <a:latin typeface="MarkPro-NarrowBook"/>
              </a:rPr>
              <a:t>Similarly, to state-parallel mechanisms, the pipelined structure of its outer level imposes a high lower bound on the event detection latency.</a:t>
            </a:r>
            <a:endParaRPr lang="en-US" sz="20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Optimizations and </a:t>
            </a:r>
            <a:r>
              <a:rPr lang="en-US" dirty="0" err="1"/>
              <a:t>extentions</a:t>
            </a:r>
            <a:endParaRPr lang="he-IL" dirty="0">
              <a:solidFill>
                <a:srgbClr val="FF0000"/>
              </a:solidFill>
            </a:endParaRPr>
          </a:p>
        </p:txBody>
      </p:sp>
    </p:spTree>
    <p:extLst>
      <p:ext uri="{BB962C8B-B14F-4D97-AF65-F5344CB8AC3E}">
        <p14:creationId xmlns:p14="http://schemas.microsoft.com/office/powerpoint/2010/main" val="4142968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dirty="0">
                <a:solidFill>
                  <a:srgbClr val="000000"/>
                </a:solidFill>
                <a:latin typeface="MarkPro-NarrowBook"/>
              </a:rPr>
              <a:t>We present two system optimizations that aid in minimizing the impact of runtime changes on the performance and in reducing the detection latency:</a:t>
            </a:r>
          </a:p>
          <a:p>
            <a:pPr lvl="2" algn="l" rtl="0"/>
            <a:r>
              <a:rPr lang="en-US" sz="1800" dirty="0">
                <a:solidFill>
                  <a:srgbClr val="000000"/>
                </a:solidFill>
                <a:latin typeface="MarkPro-NarrowBook"/>
              </a:rPr>
              <a:t>Agent-Dynamic Execution Unit Allocation.</a:t>
            </a:r>
          </a:p>
          <a:p>
            <a:pPr lvl="2" algn="l" rtl="0"/>
            <a:r>
              <a:rPr lang="en-US" sz="1800" dirty="0">
                <a:solidFill>
                  <a:srgbClr val="000000"/>
                </a:solidFill>
                <a:latin typeface="MarkPro-NarrowBook"/>
              </a:rPr>
              <a:t>Agent Fusion.</a:t>
            </a:r>
          </a:p>
          <a:p>
            <a:pPr lvl="2" algn="l" rtl="0"/>
            <a:endParaRPr lang="en-US" sz="1800" dirty="0">
              <a:solidFill>
                <a:srgbClr val="000000"/>
              </a:solidFill>
              <a:latin typeface="MarkPro-NarrowBook"/>
            </a:endParaRPr>
          </a:p>
          <a:p>
            <a:pPr lvl="2" algn="l" rtl="0"/>
            <a:endParaRPr lang="en-US" sz="1800" dirty="0">
              <a:solidFill>
                <a:srgbClr val="000000"/>
              </a:solidFill>
              <a:latin typeface="MarkPro-NarrowBook"/>
            </a:endParaRPr>
          </a:p>
          <a:p>
            <a:pPr lvl="1" algn="l" rtl="0"/>
            <a:endParaRPr lang="en-US" sz="800" dirty="0">
              <a:effectLst/>
              <a:latin typeface="Helvetica" pitchFamily="2" charset="0"/>
            </a:endParaRPr>
          </a:p>
          <a:p>
            <a:pPr lvl="1" algn="l" rtl="0"/>
            <a:endParaRPr lang="en-US" sz="1000" dirty="0">
              <a:effectLst/>
              <a:latin typeface="Helvetica" pitchFamily="2" charset="0"/>
            </a:endParaRPr>
          </a:p>
          <a:p>
            <a:pPr lvl="1"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Optimizations and </a:t>
            </a:r>
            <a:r>
              <a:rPr lang="en-US" dirty="0" err="1"/>
              <a:t>extentions</a:t>
            </a:r>
            <a:endParaRPr lang="he-IL" dirty="0">
              <a:solidFill>
                <a:srgbClr val="FF0000"/>
              </a:solidFill>
            </a:endParaRPr>
          </a:p>
        </p:txBody>
      </p:sp>
      <p:pic>
        <p:nvPicPr>
          <p:cNvPr id="4" name="Picture 3">
            <a:extLst>
              <a:ext uri="{FF2B5EF4-FFF2-40B4-BE49-F238E27FC236}">
                <a16:creationId xmlns:a16="http://schemas.microsoft.com/office/drawing/2014/main" id="{AAF1FCD1-1AE5-5EFA-FAC8-3562DD008EDF}"/>
              </a:ext>
            </a:extLst>
          </p:cNvPr>
          <p:cNvPicPr>
            <a:picLocks noChangeAspect="1"/>
          </p:cNvPicPr>
          <p:nvPr/>
        </p:nvPicPr>
        <p:blipFill>
          <a:blip r:embed="rId3"/>
          <a:stretch>
            <a:fillRect/>
          </a:stretch>
        </p:blipFill>
        <p:spPr>
          <a:xfrm>
            <a:off x="8003628" y="2858130"/>
            <a:ext cx="3364752" cy="1598257"/>
          </a:xfrm>
          <a:prstGeom prst="rect">
            <a:avLst/>
          </a:prstGeom>
        </p:spPr>
      </p:pic>
      <p:pic>
        <p:nvPicPr>
          <p:cNvPr id="5" name="Picture 4">
            <a:extLst>
              <a:ext uri="{FF2B5EF4-FFF2-40B4-BE49-F238E27FC236}">
                <a16:creationId xmlns:a16="http://schemas.microsoft.com/office/drawing/2014/main" id="{74C1DD15-C784-C724-F78A-23E6C1F05207}"/>
              </a:ext>
            </a:extLst>
          </p:cNvPr>
          <p:cNvPicPr>
            <a:picLocks noChangeAspect="1"/>
          </p:cNvPicPr>
          <p:nvPr/>
        </p:nvPicPr>
        <p:blipFill>
          <a:blip r:embed="rId4"/>
          <a:stretch>
            <a:fillRect/>
          </a:stretch>
        </p:blipFill>
        <p:spPr>
          <a:xfrm>
            <a:off x="7876702" y="4568238"/>
            <a:ext cx="3491678" cy="1450140"/>
          </a:xfrm>
          <a:prstGeom prst="rect">
            <a:avLst/>
          </a:prstGeom>
        </p:spPr>
      </p:pic>
      <p:grpSp>
        <p:nvGrpSpPr>
          <p:cNvPr id="12" name="Group 11">
            <a:extLst>
              <a:ext uri="{FF2B5EF4-FFF2-40B4-BE49-F238E27FC236}">
                <a16:creationId xmlns:a16="http://schemas.microsoft.com/office/drawing/2014/main" id="{E8E18875-1549-2390-E9C7-E56B13F06DFA}"/>
              </a:ext>
            </a:extLst>
          </p:cNvPr>
          <p:cNvGrpSpPr/>
          <p:nvPr/>
        </p:nvGrpSpPr>
        <p:grpSpPr>
          <a:xfrm>
            <a:off x="2731247" y="3203307"/>
            <a:ext cx="3364752" cy="2954970"/>
            <a:chOff x="2731247" y="3203307"/>
            <a:chExt cx="3364752" cy="2954970"/>
          </a:xfrm>
        </p:grpSpPr>
        <p:pic>
          <p:nvPicPr>
            <p:cNvPr id="6" name="Picture 5">
              <a:extLst>
                <a:ext uri="{FF2B5EF4-FFF2-40B4-BE49-F238E27FC236}">
                  <a16:creationId xmlns:a16="http://schemas.microsoft.com/office/drawing/2014/main" id="{E49F3695-2976-D9D4-A885-18C78DE372AE}"/>
                </a:ext>
              </a:extLst>
            </p:cNvPr>
            <p:cNvPicPr>
              <a:picLocks noChangeAspect="1"/>
            </p:cNvPicPr>
            <p:nvPr/>
          </p:nvPicPr>
          <p:blipFill>
            <a:blip r:embed="rId5"/>
            <a:stretch>
              <a:fillRect/>
            </a:stretch>
          </p:blipFill>
          <p:spPr>
            <a:xfrm>
              <a:off x="2731247" y="3203307"/>
              <a:ext cx="3364752" cy="1253080"/>
            </a:xfrm>
            <a:prstGeom prst="rect">
              <a:avLst/>
            </a:prstGeom>
          </p:spPr>
        </p:pic>
        <p:pic>
          <p:nvPicPr>
            <p:cNvPr id="7" name="Picture 6">
              <a:extLst>
                <a:ext uri="{FF2B5EF4-FFF2-40B4-BE49-F238E27FC236}">
                  <a16:creationId xmlns:a16="http://schemas.microsoft.com/office/drawing/2014/main" id="{E269515D-90FE-6631-A879-C6935C5DE443}"/>
                </a:ext>
              </a:extLst>
            </p:cNvPr>
            <p:cNvPicPr>
              <a:picLocks noChangeAspect="1"/>
            </p:cNvPicPr>
            <p:nvPr/>
          </p:nvPicPr>
          <p:blipFill>
            <a:blip r:embed="rId6"/>
            <a:stretch>
              <a:fillRect/>
            </a:stretch>
          </p:blipFill>
          <p:spPr>
            <a:xfrm>
              <a:off x="3001076" y="4568238"/>
              <a:ext cx="2825093" cy="1590039"/>
            </a:xfrm>
            <a:prstGeom prst="rect">
              <a:avLst/>
            </a:prstGeom>
          </p:spPr>
        </p:pic>
      </p:grpSp>
      <p:sp>
        <p:nvSpPr>
          <p:cNvPr id="8" name="TextBox 7">
            <a:extLst>
              <a:ext uri="{FF2B5EF4-FFF2-40B4-BE49-F238E27FC236}">
                <a16:creationId xmlns:a16="http://schemas.microsoft.com/office/drawing/2014/main" id="{DDDF2EA7-C42E-63FA-4F79-766EAA939CA3}"/>
              </a:ext>
            </a:extLst>
          </p:cNvPr>
          <p:cNvSpPr txBox="1"/>
          <p:nvPr/>
        </p:nvSpPr>
        <p:spPr>
          <a:xfrm>
            <a:off x="8555422" y="6019777"/>
            <a:ext cx="2812958" cy="276999"/>
          </a:xfrm>
          <a:prstGeom prst="rect">
            <a:avLst/>
          </a:prstGeom>
          <a:noFill/>
        </p:spPr>
        <p:txBody>
          <a:bodyPr wrap="square" rtlCol="0">
            <a:spAutoFit/>
          </a:bodyPr>
          <a:lstStyle/>
          <a:p>
            <a:r>
              <a:rPr lang="en-US" sz="1200" dirty="0">
                <a:solidFill>
                  <a:srgbClr val="000000"/>
                </a:solidFill>
                <a:latin typeface="MarkPro-NarrowBook"/>
              </a:rPr>
              <a:t>Agent-Dynamic Execution Unit Allocation</a:t>
            </a:r>
            <a:endParaRPr lang="en-IL" sz="1200" dirty="0"/>
          </a:p>
        </p:txBody>
      </p:sp>
      <p:sp>
        <p:nvSpPr>
          <p:cNvPr id="11" name="TextBox 10">
            <a:extLst>
              <a:ext uri="{FF2B5EF4-FFF2-40B4-BE49-F238E27FC236}">
                <a16:creationId xmlns:a16="http://schemas.microsoft.com/office/drawing/2014/main" id="{E5D10B87-3329-5AC0-148D-2BD74CC51DC9}"/>
              </a:ext>
            </a:extLst>
          </p:cNvPr>
          <p:cNvSpPr txBox="1"/>
          <p:nvPr/>
        </p:nvSpPr>
        <p:spPr>
          <a:xfrm>
            <a:off x="3910844" y="6139378"/>
            <a:ext cx="1005555" cy="276999"/>
          </a:xfrm>
          <a:prstGeom prst="rect">
            <a:avLst/>
          </a:prstGeom>
          <a:noFill/>
        </p:spPr>
        <p:txBody>
          <a:bodyPr wrap="square" rtlCol="0">
            <a:spAutoFit/>
          </a:bodyPr>
          <a:lstStyle/>
          <a:p>
            <a:r>
              <a:rPr lang="en-IL" sz="1200" dirty="0">
                <a:solidFill>
                  <a:srgbClr val="000000"/>
                </a:solidFill>
                <a:latin typeface="MarkPro-NarrowBook"/>
              </a:rPr>
              <a:t>Agent Fusion</a:t>
            </a:r>
          </a:p>
        </p:txBody>
      </p:sp>
    </p:spTree>
    <p:extLst>
      <p:ext uri="{BB962C8B-B14F-4D97-AF65-F5344CB8AC3E}">
        <p14:creationId xmlns:p14="http://schemas.microsoft.com/office/powerpoint/2010/main" val="2396873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544FC2-BDDA-0FF2-5B03-78270A66C85F}"/>
              </a:ext>
            </a:extLst>
          </p:cNvPr>
          <p:cNvSpPr>
            <a:spLocks noGrp="1"/>
          </p:cNvSpPr>
          <p:nvPr>
            <p:ph idx="1"/>
          </p:nvPr>
        </p:nvSpPr>
        <p:spPr>
          <a:xfrm>
            <a:off x="609600" y="1377668"/>
            <a:ext cx="10972800" cy="4525963"/>
          </a:xfrm>
        </p:spPr>
        <p:txBody>
          <a:bodyPr/>
          <a:lstStyle/>
          <a:p>
            <a:pPr algn="l" rtl="0"/>
            <a:r>
              <a:rPr lang="en-US" b="1" i="0" dirty="0">
                <a:solidFill>
                  <a:srgbClr val="173361"/>
                </a:solidFill>
                <a:effectLst/>
                <a:latin typeface="MarkPro-Bold"/>
              </a:rPr>
              <a:t>What is Streaming?</a:t>
            </a:r>
          </a:p>
          <a:p>
            <a:pPr lvl="1" indent="-256032" algn="l" rtl="0">
              <a:spcBef>
                <a:spcPts val="400"/>
              </a:spcBef>
              <a:buSzPct val="68000"/>
              <a:buFont typeface="Wingdings 3"/>
              <a:buChar char=""/>
            </a:pPr>
            <a:r>
              <a:rPr lang="en-US" sz="2000" dirty="0">
                <a:solidFill>
                  <a:srgbClr val="000000"/>
                </a:solidFill>
                <a:latin typeface="MarkPro-NarrowBook"/>
              </a:rPr>
              <a:t>The term "streaming" is used to describe continuous, never-ending data streams with no beginning or end, that provide a constant feed of data that can be utilized/acted upon without needing to be downloaded first.</a:t>
            </a:r>
          </a:p>
          <a:p>
            <a:pPr lvl="1" indent="-256032" algn="l" rtl="0">
              <a:spcBef>
                <a:spcPts val="400"/>
              </a:spcBef>
              <a:buSzPct val="68000"/>
              <a:buFont typeface="Wingdings 3"/>
              <a:buChar char=""/>
            </a:pPr>
            <a:r>
              <a:rPr lang="en-US" sz="2000" dirty="0">
                <a:solidFill>
                  <a:srgbClr val="000000"/>
                </a:solidFill>
                <a:latin typeface="MarkPro-NarrowBook"/>
              </a:rPr>
              <a:t>Similarly, data streams are generated by all types of sources, in various formats and volumes. From applications, networking devices, and server log files, to website activity, banking transactions, and location data, they can all be aggregated to seamlessly gather real-time information and analytics from a single source of truth.</a:t>
            </a:r>
          </a:p>
          <a:p>
            <a:pPr lvl="1" algn="l" rtl="0"/>
            <a:endParaRPr lang="en-US" sz="2000" dirty="0">
              <a:solidFill>
                <a:srgbClr val="000000"/>
              </a:solidFill>
              <a:latin typeface="MarkPro-NarrowBook"/>
            </a:endParaRPr>
          </a:p>
        </p:txBody>
      </p:sp>
      <p:sp>
        <p:nvSpPr>
          <p:cNvPr id="3" name="Title 2">
            <a:extLst>
              <a:ext uri="{FF2B5EF4-FFF2-40B4-BE49-F238E27FC236}">
                <a16:creationId xmlns:a16="http://schemas.microsoft.com/office/drawing/2014/main" id="{4B0866E8-2FB4-A6B5-D929-E2EB7034EEF6}"/>
              </a:ext>
            </a:extLst>
          </p:cNvPr>
          <p:cNvSpPr>
            <a:spLocks noGrp="1"/>
          </p:cNvSpPr>
          <p:nvPr>
            <p:ph type="title"/>
          </p:nvPr>
        </p:nvSpPr>
        <p:spPr/>
        <p:txBody>
          <a:bodyPr/>
          <a:lstStyle/>
          <a:p>
            <a:r>
              <a:rPr lang="en-US" dirty="0"/>
              <a:t>Real-time processing</a:t>
            </a:r>
            <a:endParaRPr lang="en-IL" dirty="0"/>
          </a:p>
        </p:txBody>
      </p:sp>
      <p:pic>
        <p:nvPicPr>
          <p:cNvPr id="4" name="Picture 2" descr="streaming data real time data architecture">
            <a:extLst>
              <a:ext uri="{FF2B5EF4-FFF2-40B4-BE49-F238E27FC236}">
                <a16:creationId xmlns:a16="http://schemas.microsoft.com/office/drawing/2014/main" id="{44FC1426-C6B9-30F1-5F38-482E11067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937" y="3493506"/>
            <a:ext cx="4485992" cy="336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01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b="1" dirty="0">
                <a:solidFill>
                  <a:srgbClr val="000000"/>
                </a:solidFill>
                <a:latin typeface="MarkPro-NarrowBook"/>
              </a:rPr>
              <a:t>On-the-fly fluctuations</a:t>
            </a:r>
            <a:r>
              <a:rPr lang="en-US" sz="2000" dirty="0">
                <a:solidFill>
                  <a:srgbClr val="000000"/>
                </a:solidFill>
                <a:latin typeface="MarkPro-NarrowBook"/>
              </a:rPr>
              <a:t> in the measured stream </a:t>
            </a:r>
            <a:r>
              <a:rPr lang="en-US" sz="2000" b="1" dirty="0">
                <a:solidFill>
                  <a:srgbClr val="000000"/>
                </a:solidFill>
                <a:latin typeface="MarkPro-NarrowBook"/>
              </a:rPr>
              <a:t>statistics</a:t>
            </a:r>
            <a:r>
              <a:rPr lang="en-US" sz="2000" dirty="0">
                <a:solidFill>
                  <a:srgbClr val="000000"/>
                </a:solidFill>
                <a:latin typeface="MarkPro-NarrowBook"/>
              </a:rPr>
              <a:t> could render the </a:t>
            </a:r>
            <a:r>
              <a:rPr lang="en-US" sz="2000" b="1" dirty="0">
                <a:solidFill>
                  <a:srgbClr val="000000"/>
                </a:solidFill>
                <a:latin typeface="MarkPro-NarrowBook"/>
              </a:rPr>
              <a:t>initial allocation inefficient</a:t>
            </a:r>
            <a:r>
              <a:rPr lang="en-US" sz="2000" dirty="0">
                <a:solidFill>
                  <a:srgbClr val="000000"/>
                </a:solidFill>
                <a:latin typeface="MarkPro-NarrowBook"/>
              </a:rPr>
              <a:t>, here we </a:t>
            </a:r>
            <a:r>
              <a:rPr lang="en-US" sz="2000" b="1" dirty="0">
                <a:solidFill>
                  <a:srgbClr val="000000"/>
                </a:solidFill>
                <a:latin typeface="MarkPro-NarrowBook"/>
              </a:rPr>
              <a:t>address</a:t>
            </a:r>
            <a:r>
              <a:rPr lang="en-US" sz="2000" dirty="0">
                <a:solidFill>
                  <a:srgbClr val="000000"/>
                </a:solidFill>
                <a:latin typeface="MarkPro-NarrowBook"/>
              </a:rPr>
              <a:t> the </a:t>
            </a:r>
            <a:r>
              <a:rPr lang="en-US" sz="2000" b="1" dirty="0">
                <a:solidFill>
                  <a:srgbClr val="000000"/>
                </a:solidFill>
                <a:latin typeface="MarkPro-NarrowBook"/>
              </a:rPr>
              <a:t>outcome</a:t>
            </a:r>
            <a:r>
              <a:rPr lang="en-US" sz="2000" dirty="0">
                <a:solidFill>
                  <a:srgbClr val="000000"/>
                </a:solidFill>
                <a:latin typeface="MarkPro-NarrowBook"/>
              </a:rPr>
              <a:t> of this problem at the </a:t>
            </a:r>
            <a:r>
              <a:rPr lang="en-US" sz="2000" b="1" dirty="0">
                <a:solidFill>
                  <a:srgbClr val="000000"/>
                </a:solidFill>
                <a:latin typeface="MarkPro-NarrowBook"/>
              </a:rPr>
              <a:t>outer layer </a:t>
            </a:r>
            <a:r>
              <a:rPr lang="en-US" sz="2000" dirty="0">
                <a:solidFill>
                  <a:srgbClr val="000000"/>
                </a:solidFill>
                <a:latin typeface="MarkPro-NarrowBook"/>
              </a:rPr>
              <a:t>of the hybrid model: some agents become idle for long periods of time, while others collapse under heavy load.</a:t>
            </a:r>
          </a:p>
          <a:p>
            <a:pPr lvl="1" algn="l" rtl="0"/>
            <a:r>
              <a:rPr lang="en-US" sz="2000" dirty="0">
                <a:solidFill>
                  <a:srgbClr val="000000"/>
                </a:solidFill>
                <a:latin typeface="MarkPro-NarrowBook"/>
              </a:rPr>
              <a:t>In addition to the worker roles, now each execution unit has a primary agent, the agent to which this unit was assigned during the initial allocation.</a:t>
            </a:r>
            <a:endParaRPr lang="en-US" sz="16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Agent-dynamic execution unit allocation</a:t>
            </a:r>
            <a:endParaRPr lang="he-IL" dirty="0">
              <a:solidFill>
                <a:srgbClr val="FF0000"/>
              </a:solidFill>
            </a:endParaRPr>
          </a:p>
        </p:txBody>
      </p:sp>
      <p:grpSp>
        <p:nvGrpSpPr>
          <p:cNvPr id="9" name="Group 8">
            <a:extLst>
              <a:ext uri="{FF2B5EF4-FFF2-40B4-BE49-F238E27FC236}">
                <a16:creationId xmlns:a16="http://schemas.microsoft.com/office/drawing/2014/main" id="{D8185544-46B7-6E6B-97E9-951F6A2F6966}"/>
              </a:ext>
            </a:extLst>
          </p:cNvPr>
          <p:cNvGrpSpPr/>
          <p:nvPr/>
        </p:nvGrpSpPr>
        <p:grpSpPr>
          <a:xfrm>
            <a:off x="6311680" y="2958895"/>
            <a:ext cx="3491678" cy="3112088"/>
            <a:chOff x="8570385" y="3620274"/>
            <a:chExt cx="3491678" cy="3112088"/>
          </a:xfrm>
        </p:grpSpPr>
        <p:pic>
          <p:nvPicPr>
            <p:cNvPr id="4" name="Picture 3">
              <a:extLst>
                <a:ext uri="{FF2B5EF4-FFF2-40B4-BE49-F238E27FC236}">
                  <a16:creationId xmlns:a16="http://schemas.microsoft.com/office/drawing/2014/main" id="{AAF1FCD1-1AE5-5EFA-FAC8-3562DD008EDF}"/>
                </a:ext>
              </a:extLst>
            </p:cNvPr>
            <p:cNvPicPr>
              <a:picLocks noChangeAspect="1"/>
            </p:cNvPicPr>
            <p:nvPr/>
          </p:nvPicPr>
          <p:blipFill>
            <a:blip r:embed="rId3"/>
            <a:stretch>
              <a:fillRect/>
            </a:stretch>
          </p:blipFill>
          <p:spPr>
            <a:xfrm>
              <a:off x="8633848" y="3620274"/>
              <a:ext cx="3364752" cy="1598257"/>
            </a:xfrm>
            <a:prstGeom prst="rect">
              <a:avLst/>
            </a:prstGeom>
          </p:spPr>
        </p:pic>
        <p:pic>
          <p:nvPicPr>
            <p:cNvPr id="5" name="Picture 4">
              <a:extLst>
                <a:ext uri="{FF2B5EF4-FFF2-40B4-BE49-F238E27FC236}">
                  <a16:creationId xmlns:a16="http://schemas.microsoft.com/office/drawing/2014/main" id="{74C1DD15-C784-C724-F78A-23E6C1F05207}"/>
                </a:ext>
              </a:extLst>
            </p:cNvPr>
            <p:cNvPicPr>
              <a:picLocks noChangeAspect="1"/>
            </p:cNvPicPr>
            <p:nvPr/>
          </p:nvPicPr>
          <p:blipFill>
            <a:blip r:embed="rId4"/>
            <a:stretch>
              <a:fillRect/>
            </a:stretch>
          </p:blipFill>
          <p:spPr>
            <a:xfrm>
              <a:off x="8570385" y="5282222"/>
              <a:ext cx="3491678" cy="1450140"/>
            </a:xfrm>
            <a:prstGeom prst="rect">
              <a:avLst/>
            </a:prstGeom>
          </p:spPr>
        </p:pic>
      </p:grpSp>
    </p:spTree>
    <p:extLst>
      <p:ext uri="{BB962C8B-B14F-4D97-AF65-F5344CB8AC3E}">
        <p14:creationId xmlns:p14="http://schemas.microsoft.com/office/powerpoint/2010/main" val="2928699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2" algn="l" rtl="0"/>
            <a:r>
              <a:rPr lang="en-US" sz="1800" dirty="0">
                <a:solidFill>
                  <a:srgbClr val="000000"/>
                </a:solidFill>
                <a:latin typeface="MarkPro-NarrowBook"/>
              </a:rPr>
              <a:t>First, a worker tries to get an item from its primary agent. It can get either an event or a partial match according to the worker rule.</a:t>
            </a:r>
          </a:p>
          <a:p>
            <a:pPr lvl="2" algn="l" rtl="0"/>
            <a:r>
              <a:rPr lang="en-US" sz="1800" dirty="0">
                <a:solidFill>
                  <a:srgbClr val="000000"/>
                </a:solidFill>
                <a:latin typeface="MarkPro-NarrowBook"/>
              </a:rPr>
              <a:t>When no work is available on the primary agent for both the primary and the secondary role of some Execution unit, it picks an agent at random and attempts to evaluate items from its input streams.</a:t>
            </a:r>
          </a:p>
          <a:p>
            <a:pPr lvl="2" algn="l" rtl="0"/>
            <a:r>
              <a:rPr lang="en-US" sz="1800" dirty="0">
                <a:solidFill>
                  <a:srgbClr val="000000"/>
                </a:solidFill>
                <a:latin typeface="MarkPro-NarrowBook"/>
              </a:rPr>
              <a:t>If the new agent is also idle the random search continues. Once a non-idle</a:t>
            </a:r>
          </a:p>
          <a:p>
            <a:pPr marL="914400" lvl="3" indent="0" algn="l" rtl="0">
              <a:buNone/>
            </a:pPr>
            <a:r>
              <a:rPr lang="en-US" sz="1800" dirty="0">
                <a:solidFill>
                  <a:srgbClr val="000000"/>
                </a:solidFill>
                <a:latin typeface="MarkPro-NarrowBook"/>
              </a:rPr>
              <a:t>agent is found, it becomes the current agent of this execution unit, with</a:t>
            </a:r>
          </a:p>
          <a:p>
            <a:pPr marL="914400" lvl="3" indent="0" algn="l" rtl="0">
              <a:buNone/>
            </a:pPr>
            <a:r>
              <a:rPr lang="en-US" sz="1800" dirty="0">
                <a:solidFill>
                  <a:srgbClr val="000000"/>
                </a:solidFill>
                <a:latin typeface="MarkPro-NarrowBook"/>
              </a:rPr>
              <a:t>the latter becomes the current agent of this execution unit.</a:t>
            </a: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pPr lvl="1" algn="l" rtl="0"/>
            <a:r>
              <a:rPr kumimoji="0" 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mj-ea"/>
                <a:cs typeface="+mj-cs"/>
              </a:rPr>
              <a:t>Agent-dynamic execution unit allocation</a:t>
            </a:r>
            <a:endParaRPr lang="en-US" sz="4400" dirty="0">
              <a:solidFill>
                <a:srgbClr val="000000"/>
              </a:solidFill>
              <a:latin typeface="MarkPro-NarrowBook"/>
            </a:endParaRPr>
          </a:p>
        </p:txBody>
      </p:sp>
      <p:grpSp>
        <p:nvGrpSpPr>
          <p:cNvPr id="9" name="Group 8">
            <a:extLst>
              <a:ext uri="{FF2B5EF4-FFF2-40B4-BE49-F238E27FC236}">
                <a16:creationId xmlns:a16="http://schemas.microsoft.com/office/drawing/2014/main" id="{D8185544-46B7-6E6B-97E9-951F6A2F6966}"/>
              </a:ext>
            </a:extLst>
          </p:cNvPr>
          <p:cNvGrpSpPr/>
          <p:nvPr/>
        </p:nvGrpSpPr>
        <p:grpSpPr>
          <a:xfrm>
            <a:off x="7035012" y="3429000"/>
            <a:ext cx="3491678" cy="3112088"/>
            <a:chOff x="8570385" y="3620274"/>
            <a:chExt cx="3491678" cy="3112088"/>
          </a:xfrm>
        </p:grpSpPr>
        <p:pic>
          <p:nvPicPr>
            <p:cNvPr id="4" name="Picture 3">
              <a:extLst>
                <a:ext uri="{FF2B5EF4-FFF2-40B4-BE49-F238E27FC236}">
                  <a16:creationId xmlns:a16="http://schemas.microsoft.com/office/drawing/2014/main" id="{AAF1FCD1-1AE5-5EFA-FAC8-3562DD008EDF}"/>
                </a:ext>
              </a:extLst>
            </p:cNvPr>
            <p:cNvPicPr>
              <a:picLocks noChangeAspect="1"/>
            </p:cNvPicPr>
            <p:nvPr/>
          </p:nvPicPr>
          <p:blipFill>
            <a:blip r:embed="rId3"/>
            <a:stretch>
              <a:fillRect/>
            </a:stretch>
          </p:blipFill>
          <p:spPr>
            <a:xfrm>
              <a:off x="8633848" y="3620274"/>
              <a:ext cx="3364752" cy="1598257"/>
            </a:xfrm>
            <a:prstGeom prst="rect">
              <a:avLst/>
            </a:prstGeom>
          </p:spPr>
        </p:pic>
        <p:pic>
          <p:nvPicPr>
            <p:cNvPr id="5" name="Picture 4">
              <a:extLst>
                <a:ext uri="{FF2B5EF4-FFF2-40B4-BE49-F238E27FC236}">
                  <a16:creationId xmlns:a16="http://schemas.microsoft.com/office/drawing/2014/main" id="{74C1DD15-C784-C724-F78A-23E6C1F05207}"/>
                </a:ext>
              </a:extLst>
            </p:cNvPr>
            <p:cNvPicPr>
              <a:picLocks noChangeAspect="1"/>
            </p:cNvPicPr>
            <p:nvPr/>
          </p:nvPicPr>
          <p:blipFill>
            <a:blip r:embed="rId4"/>
            <a:stretch>
              <a:fillRect/>
            </a:stretch>
          </p:blipFill>
          <p:spPr>
            <a:xfrm>
              <a:off x="8570385" y="5282222"/>
              <a:ext cx="3491678" cy="1450140"/>
            </a:xfrm>
            <a:prstGeom prst="rect">
              <a:avLst/>
            </a:prstGeom>
          </p:spPr>
        </p:pic>
      </p:grpSp>
    </p:spTree>
    <p:extLst>
      <p:ext uri="{BB962C8B-B14F-4D97-AF65-F5344CB8AC3E}">
        <p14:creationId xmlns:p14="http://schemas.microsoft.com/office/powerpoint/2010/main" val="2789939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dirty="0">
                <a:solidFill>
                  <a:srgbClr val="000000"/>
                </a:solidFill>
                <a:latin typeface="MarkPro-NarrowBook"/>
              </a:rPr>
              <a:t>Moving from one agent to another requires an execution unit to initialize and maintain a new buffer fragment, while the previous one expires only when all of its contained items expire.</a:t>
            </a:r>
          </a:p>
          <a:p>
            <a:pPr lvl="1" algn="l" rtl="0"/>
            <a:r>
              <a:rPr lang="en-US" sz="2000" dirty="0">
                <a:solidFill>
                  <a:srgbClr val="000000"/>
                </a:solidFill>
                <a:latin typeface="MarkPro-NarrowBook"/>
              </a:rPr>
              <a:t>To avoid situations in which an execution unit switches agents frequently and holds a large number of buffer fragments, we limit the rate of such "hops" to at most one per 𝑊.</a:t>
            </a:r>
          </a:p>
          <a:p>
            <a:pPr lvl="1" algn="l" rtl="0"/>
            <a:r>
              <a:rPr lang="en-US" sz="2000" dirty="0">
                <a:solidFill>
                  <a:srgbClr val="000000"/>
                </a:solidFill>
                <a:latin typeface="MarkPro-NarrowBook"/>
              </a:rPr>
              <a:t>We also prevent the last event worker and the last match worker of an</a:t>
            </a:r>
          </a:p>
          <a:p>
            <a:pPr marL="630936" lvl="2" indent="0" algn="l" rtl="0">
              <a:buNone/>
            </a:pPr>
            <a:r>
              <a:rPr lang="en-US" sz="2000" dirty="0">
                <a:solidFill>
                  <a:srgbClr val="000000"/>
                </a:solidFill>
                <a:latin typeface="MarkPro-NarrowBook"/>
              </a:rPr>
              <a:t>agent from migrating.</a:t>
            </a: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kumimoji="0" lang="en-US" sz="4100" b="1" i="0" u="none" strike="noStrike" kern="1200" cap="none" spc="0" normalizeH="0" baseline="0" noProof="0" dirty="0">
                <a:ln>
                  <a:noFill/>
                </a:ln>
                <a:solidFill>
                  <a:srgbClr val="464646"/>
                </a:solidFill>
                <a:effectLst>
                  <a:outerShdw blurRad="31750" dist="25400" dir="5400000" algn="tl" rotWithShape="0">
                    <a:srgbClr val="000000">
                      <a:alpha val="25000"/>
                    </a:srgbClr>
                  </a:outerShdw>
                </a:effectLst>
                <a:uLnTx/>
                <a:uFillTx/>
                <a:latin typeface="Lucida Sans Unicode"/>
                <a:ea typeface="+mj-ea"/>
                <a:cs typeface="+mj-cs"/>
              </a:rPr>
              <a:t>Agent-dynamic execution unit allocation</a:t>
            </a:r>
            <a:endParaRPr lang="he-IL" dirty="0">
              <a:solidFill>
                <a:srgbClr val="FF0000"/>
              </a:solidFill>
            </a:endParaRPr>
          </a:p>
        </p:txBody>
      </p:sp>
      <p:grpSp>
        <p:nvGrpSpPr>
          <p:cNvPr id="9" name="Group 8">
            <a:extLst>
              <a:ext uri="{FF2B5EF4-FFF2-40B4-BE49-F238E27FC236}">
                <a16:creationId xmlns:a16="http://schemas.microsoft.com/office/drawing/2014/main" id="{D8185544-46B7-6E6B-97E9-951F6A2F6966}"/>
              </a:ext>
            </a:extLst>
          </p:cNvPr>
          <p:cNvGrpSpPr/>
          <p:nvPr/>
        </p:nvGrpSpPr>
        <p:grpSpPr>
          <a:xfrm>
            <a:off x="7253376" y="3333671"/>
            <a:ext cx="3491678" cy="3112088"/>
            <a:chOff x="8570385" y="3620274"/>
            <a:chExt cx="3491678" cy="3112088"/>
          </a:xfrm>
        </p:grpSpPr>
        <p:pic>
          <p:nvPicPr>
            <p:cNvPr id="4" name="Picture 3">
              <a:extLst>
                <a:ext uri="{FF2B5EF4-FFF2-40B4-BE49-F238E27FC236}">
                  <a16:creationId xmlns:a16="http://schemas.microsoft.com/office/drawing/2014/main" id="{AAF1FCD1-1AE5-5EFA-FAC8-3562DD008EDF}"/>
                </a:ext>
              </a:extLst>
            </p:cNvPr>
            <p:cNvPicPr>
              <a:picLocks noChangeAspect="1"/>
            </p:cNvPicPr>
            <p:nvPr/>
          </p:nvPicPr>
          <p:blipFill>
            <a:blip r:embed="rId3"/>
            <a:stretch>
              <a:fillRect/>
            </a:stretch>
          </p:blipFill>
          <p:spPr>
            <a:xfrm>
              <a:off x="8633848" y="3620274"/>
              <a:ext cx="3364752" cy="1598257"/>
            </a:xfrm>
            <a:prstGeom prst="rect">
              <a:avLst/>
            </a:prstGeom>
          </p:spPr>
        </p:pic>
        <p:pic>
          <p:nvPicPr>
            <p:cNvPr id="5" name="Picture 4">
              <a:extLst>
                <a:ext uri="{FF2B5EF4-FFF2-40B4-BE49-F238E27FC236}">
                  <a16:creationId xmlns:a16="http://schemas.microsoft.com/office/drawing/2014/main" id="{74C1DD15-C784-C724-F78A-23E6C1F05207}"/>
                </a:ext>
              </a:extLst>
            </p:cNvPr>
            <p:cNvPicPr>
              <a:picLocks noChangeAspect="1"/>
            </p:cNvPicPr>
            <p:nvPr/>
          </p:nvPicPr>
          <p:blipFill>
            <a:blip r:embed="rId4"/>
            <a:stretch>
              <a:fillRect/>
            </a:stretch>
          </p:blipFill>
          <p:spPr>
            <a:xfrm>
              <a:off x="8570385" y="5282222"/>
              <a:ext cx="3491678" cy="1450140"/>
            </a:xfrm>
            <a:prstGeom prst="rect">
              <a:avLst/>
            </a:prstGeom>
          </p:spPr>
        </p:pic>
      </p:grpSp>
    </p:spTree>
    <p:extLst>
      <p:ext uri="{BB962C8B-B14F-4D97-AF65-F5344CB8AC3E}">
        <p14:creationId xmlns:p14="http://schemas.microsoft.com/office/powerpoint/2010/main" val="1499359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dirty="0">
                <a:solidFill>
                  <a:srgbClr val="000000"/>
                </a:solidFill>
                <a:latin typeface="MarkPro-NarrowBook"/>
              </a:rPr>
              <a:t>While HYPERSONIC does not define an upper bound on the parallelism degree, it requires a minimal number of execution units to operate.</a:t>
            </a:r>
          </a:p>
          <a:p>
            <a:pPr lvl="1" algn="l" rtl="0"/>
            <a:r>
              <a:rPr lang="en-US" sz="2000" dirty="0">
                <a:solidFill>
                  <a:srgbClr val="000000"/>
                </a:solidFill>
                <a:latin typeface="MarkPro-NarrowBook"/>
              </a:rPr>
              <a:t>For each agent, at least one event worker and at least one match worker are needed to guarantee that no results are lost.</a:t>
            </a:r>
          </a:p>
          <a:p>
            <a:pPr lvl="1" algn="l" rtl="0"/>
            <a:r>
              <a:rPr lang="en-US" sz="2000" dirty="0">
                <a:solidFill>
                  <a:srgbClr val="000000"/>
                </a:solidFill>
                <a:latin typeface="MarkPro-NarrowBook"/>
              </a:rPr>
              <a:t>For a pattern with 𝑚 types, this results in a lower bound of 2𝑚−2 workers.</a:t>
            </a:r>
          </a:p>
          <a:p>
            <a:pPr lvl="1" algn="l" rtl="0"/>
            <a:r>
              <a:rPr lang="en-US" sz="2000" dirty="0">
                <a:solidFill>
                  <a:srgbClr val="000000"/>
                </a:solidFill>
                <a:latin typeface="MarkPro-NarrowBook"/>
              </a:rPr>
              <a:t>In addition, the detection latency is bounded from below by the time</a:t>
            </a:r>
          </a:p>
          <a:p>
            <a:pPr marL="630936" lvl="2" indent="0" algn="l" rtl="0">
              <a:buNone/>
            </a:pPr>
            <a:r>
              <a:rPr lang="en-US" sz="2000" dirty="0">
                <a:solidFill>
                  <a:srgbClr val="000000"/>
                </a:solidFill>
                <a:latin typeface="MarkPro-NarrowBook"/>
              </a:rPr>
              <a:t>needed to perform 𝑚 − 2 inter-agent transfers of a partial match.</a:t>
            </a: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Agent fusion</a:t>
            </a:r>
            <a:endParaRPr lang="he-IL" dirty="0">
              <a:solidFill>
                <a:srgbClr val="FF0000"/>
              </a:solidFill>
            </a:endParaRPr>
          </a:p>
        </p:txBody>
      </p:sp>
      <p:grpSp>
        <p:nvGrpSpPr>
          <p:cNvPr id="6" name="Group 5">
            <a:extLst>
              <a:ext uri="{FF2B5EF4-FFF2-40B4-BE49-F238E27FC236}">
                <a16:creationId xmlns:a16="http://schemas.microsoft.com/office/drawing/2014/main" id="{0D39D143-CC1A-2D6A-89AF-8BAEB18CFFC7}"/>
              </a:ext>
            </a:extLst>
          </p:cNvPr>
          <p:cNvGrpSpPr/>
          <p:nvPr/>
        </p:nvGrpSpPr>
        <p:grpSpPr>
          <a:xfrm>
            <a:off x="8151684" y="3680116"/>
            <a:ext cx="3364752" cy="2954970"/>
            <a:chOff x="2731247" y="3203307"/>
            <a:chExt cx="3364752" cy="2954970"/>
          </a:xfrm>
        </p:grpSpPr>
        <p:pic>
          <p:nvPicPr>
            <p:cNvPr id="7" name="Picture 6">
              <a:extLst>
                <a:ext uri="{FF2B5EF4-FFF2-40B4-BE49-F238E27FC236}">
                  <a16:creationId xmlns:a16="http://schemas.microsoft.com/office/drawing/2014/main" id="{9C4363E4-4B43-128C-7C73-6631407DCE2F}"/>
                </a:ext>
              </a:extLst>
            </p:cNvPr>
            <p:cNvPicPr>
              <a:picLocks noChangeAspect="1"/>
            </p:cNvPicPr>
            <p:nvPr/>
          </p:nvPicPr>
          <p:blipFill>
            <a:blip r:embed="rId3"/>
            <a:stretch>
              <a:fillRect/>
            </a:stretch>
          </p:blipFill>
          <p:spPr>
            <a:xfrm>
              <a:off x="2731247" y="3203307"/>
              <a:ext cx="3364752" cy="1253080"/>
            </a:xfrm>
            <a:prstGeom prst="rect">
              <a:avLst/>
            </a:prstGeom>
          </p:spPr>
        </p:pic>
        <p:pic>
          <p:nvPicPr>
            <p:cNvPr id="8" name="Picture 7">
              <a:extLst>
                <a:ext uri="{FF2B5EF4-FFF2-40B4-BE49-F238E27FC236}">
                  <a16:creationId xmlns:a16="http://schemas.microsoft.com/office/drawing/2014/main" id="{A8116450-33E7-E50C-91B0-E7889378EF07}"/>
                </a:ext>
              </a:extLst>
            </p:cNvPr>
            <p:cNvPicPr>
              <a:picLocks noChangeAspect="1"/>
            </p:cNvPicPr>
            <p:nvPr/>
          </p:nvPicPr>
          <p:blipFill>
            <a:blip r:embed="rId4"/>
            <a:stretch>
              <a:fillRect/>
            </a:stretch>
          </p:blipFill>
          <p:spPr>
            <a:xfrm>
              <a:off x="3001076" y="4568238"/>
              <a:ext cx="2825093" cy="1590039"/>
            </a:xfrm>
            <a:prstGeom prst="rect">
              <a:avLst/>
            </a:prstGeom>
          </p:spPr>
        </p:pic>
      </p:grpSp>
    </p:spTree>
    <p:extLst>
      <p:ext uri="{BB962C8B-B14F-4D97-AF65-F5344CB8AC3E}">
        <p14:creationId xmlns:p14="http://schemas.microsoft.com/office/powerpoint/2010/main" val="2148934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1" y="1481329"/>
            <a:ext cx="11159319" cy="4525963"/>
          </a:xfrm>
        </p:spPr>
        <p:txBody>
          <a:bodyPr>
            <a:normAutofit/>
          </a:bodyPr>
          <a:lstStyle/>
          <a:p>
            <a:pPr lvl="1" algn="l" rtl="0"/>
            <a:r>
              <a:rPr lang="en-US" sz="2000" dirty="0">
                <a:solidFill>
                  <a:srgbClr val="000000"/>
                </a:solidFill>
                <a:latin typeface="MarkPro-NarrowBook"/>
              </a:rPr>
              <a:t>Given an agent that matches between very rare event types or performing a computationally light computation, the load calculation for it will typically assign this agent a tiny fraction of execution units.</a:t>
            </a:r>
          </a:p>
          <a:p>
            <a:pPr lvl="1" algn="l" rtl="0"/>
            <a:r>
              <a:rPr lang="en-US" sz="2000" dirty="0">
                <a:solidFill>
                  <a:srgbClr val="000000"/>
                </a:solidFill>
                <a:latin typeface="MarkPro-NarrowBook"/>
              </a:rPr>
              <a:t>However, the actual allocation will be different due to the lower limit of two units.</a:t>
            </a:r>
          </a:p>
          <a:p>
            <a:pPr lvl="1" algn="l" rtl="0"/>
            <a:r>
              <a:rPr lang="en-US" sz="2000" dirty="0">
                <a:solidFill>
                  <a:srgbClr val="000000"/>
                </a:solidFill>
                <a:latin typeface="MarkPro-NarrowBook"/>
              </a:rPr>
              <a:t>We get a latency bound problem despite the undeniable redundancy of this agent.</a:t>
            </a: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Agent fusion</a:t>
            </a:r>
            <a:endParaRPr lang="he-IL" dirty="0">
              <a:solidFill>
                <a:srgbClr val="FF0000"/>
              </a:solidFill>
            </a:endParaRPr>
          </a:p>
        </p:txBody>
      </p:sp>
      <p:grpSp>
        <p:nvGrpSpPr>
          <p:cNvPr id="6" name="Group 5">
            <a:extLst>
              <a:ext uri="{FF2B5EF4-FFF2-40B4-BE49-F238E27FC236}">
                <a16:creationId xmlns:a16="http://schemas.microsoft.com/office/drawing/2014/main" id="{0D39D143-CC1A-2D6A-89AF-8BAEB18CFFC7}"/>
              </a:ext>
            </a:extLst>
          </p:cNvPr>
          <p:cNvGrpSpPr/>
          <p:nvPr/>
        </p:nvGrpSpPr>
        <p:grpSpPr>
          <a:xfrm>
            <a:off x="6513952" y="3318451"/>
            <a:ext cx="3364752" cy="2954970"/>
            <a:chOff x="2731247" y="3203307"/>
            <a:chExt cx="3364752" cy="2954970"/>
          </a:xfrm>
        </p:grpSpPr>
        <p:pic>
          <p:nvPicPr>
            <p:cNvPr id="7" name="Picture 6">
              <a:extLst>
                <a:ext uri="{FF2B5EF4-FFF2-40B4-BE49-F238E27FC236}">
                  <a16:creationId xmlns:a16="http://schemas.microsoft.com/office/drawing/2014/main" id="{9C4363E4-4B43-128C-7C73-6631407DCE2F}"/>
                </a:ext>
              </a:extLst>
            </p:cNvPr>
            <p:cNvPicPr>
              <a:picLocks noChangeAspect="1"/>
            </p:cNvPicPr>
            <p:nvPr/>
          </p:nvPicPr>
          <p:blipFill>
            <a:blip r:embed="rId3"/>
            <a:stretch>
              <a:fillRect/>
            </a:stretch>
          </p:blipFill>
          <p:spPr>
            <a:xfrm>
              <a:off x="2731247" y="3203307"/>
              <a:ext cx="3364752" cy="1253080"/>
            </a:xfrm>
            <a:prstGeom prst="rect">
              <a:avLst/>
            </a:prstGeom>
          </p:spPr>
        </p:pic>
        <p:pic>
          <p:nvPicPr>
            <p:cNvPr id="8" name="Picture 7">
              <a:extLst>
                <a:ext uri="{FF2B5EF4-FFF2-40B4-BE49-F238E27FC236}">
                  <a16:creationId xmlns:a16="http://schemas.microsoft.com/office/drawing/2014/main" id="{A8116450-33E7-E50C-91B0-E7889378EF07}"/>
                </a:ext>
              </a:extLst>
            </p:cNvPr>
            <p:cNvPicPr>
              <a:picLocks noChangeAspect="1"/>
            </p:cNvPicPr>
            <p:nvPr/>
          </p:nvPicPr>
          <p:blipFill>
            <a:blip r:embed="rId4"/>
            <a:stretch>
              <a:fillRect/>
            </a:stretch>
          </p:blipFill>
          <p:spPr>
            <a:xfrm>
              <a:off x="3001076" y="4568238"/>
              <a:ext cx="2825093" cy="1590039"/>
            </a:xfrm>
            <a:prstGeom prst="rect">
              <a:avLst/>
            </a:prstGeom>
          </p:spPr>
        </p:pic>
      </p:grpSp>
    </p:spTree>
    <p:extLst>
      <p:ext uri="{BB962C8B-B14F-4D97-AF65-F5344CB8AC3E}">
        <p14:creationId xmlns:p14="http://schemas.microsoft.com/office/powerpoint/2010/main" val="2308562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dirty="0">
                <a:solidFill>
                  <a:srgbClr val="000000"/>
                </a:solidFill>
                <a:latin typeface="MarkPro-NarrowBook"/>
              </a:rPr>
              <a:t>Fusion is performed by uniting two consecutive agents, at least one of which is overprovisioned as described above, into a single structure preserving their joint functionality.</a:t>
            </a:r>
            <a:endParaRPr lang="en-US" sz="1600" dirty="0">
              <a:effectLst/>
              <a:latin typeface="Helvetica" pitchFamily="2" charset="0"/>
            </a:endParaRPr>
          </a:p>
          <a:p>
            <a:pPr lvl="2" algn="l" rtl="0"/>
            <a:endParaRPr lang="en-US" sz="1800" b="1"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b="1" dirty="0">
              <a:solidFill>
                <a:srgbClr val="000000"/>
              </a:solidFill>
              <a:latin typeface="MarkPro-NarrowBook"/>
            </a:endParaRPr>
          </a:p>
          <a:p>
            <a:pPr lvl="2" algn="l" rtl="0"/>
            <a:endParaRPr lang="en-US" sz="1800" b="1"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Agent fusion</a:t>
            </a:r>
            <a:endParaRPr lang="he-IL" dirty="0">
              <a:solidFill>
                <a:srgbClr val="FF0000"/>
              </a:solidFill>
            </a:endParaRPr>
          </a:p>
        </p:txBody>
      </p:sp>
      <p:grpSp>
        <p:nvGrpSpPr>
          <p:cNvPr id="6" name="Group 5">
            <a:extLst>
              <a:ext uri="{FF2B5EF4-FFF2-40B4-BE49-F238E27FC236}">
                <a16:creationId xmlns:a16="http://schemas.microsoft.com/office/drawing/2014/main" id="{0D39D143-CC1A-2D6A-89AF-8BAEB18CFFC7}"/>
              </a:ext>
            </a:extLst>
          </p:cNvPr>
          <p:cNvGrpSpPr/>
          <p:nvPr/>
        </p:nvGrpSpPr>
        <p:grpSpPr>
          <a:xfrm>
            <a:off x="6096000" y="2615591"/>
            <a:ext cx="3364752" cy="2954970"/>
            <a:chOff x="2731247" y="3203307"/>
            <a:chExt cx="3364752" cy="2954970"/>
          </a:xfrm>
        </p:grpSpPr>
        <p:pic>
          <p:nvPicPr>
            <p:cNvPr id="7" name="Picture 6">
              <a:extLst>
                <a:ext uri="{FF2B5EF4-FFF2-40B4-BE49-F238E27FC236}">
                  <a16:creationId xmlns:a16="http://schemas.microsoft.com/office/drawing/2014/main" id="{9C4363E4-4B43-128C-7C73-6631407DCE2F}"/>
                </a:ext>
              </a:extLst>
            </p:cNvPr>
            <p:cNvPicPr>
              <a:picLocks noChangeAspect="1"/>
            </p:cNvPicPr>
            <p:nvPr/>
          </p:nvPicPr>
          <p:blipFill>
            <a:blip r:embed="rId3"/>
            <a:stretch>
              <a:fillRect/>
            </a:stretch>
          </p:blipFill>
          <p:spPr>
            <a:xfrm>
              <a:off x="2731247" y="3203307"/>
              <a:ext cx="3364752" cy="1253080"/>
            </a:xfrm>
            <a:prstGeom prst="rect">
              <a:avLst/>
            </a:prstGeom>
          </p:spPr>
        </p:pic>
        <p:pic>
          <p:nvPicPr>
            <p:cNvPr id="8" name="Picture 7">
              <a:extLst>
                <a:ext uri="{FF2B5EF4-FFF2-40B4-BE49-F238E27FC236}">
                  <a16:creationId xmlns:a16="http://schemas.microsoft.com/office/drawing/2014/main" id="{A8116450-33E7-E50C-91B0-E7889378EF07}"/>
                </a:ext>
              </a:extLst>
            </p:cNvPr>
            <p:cNvPicPr>
              <a:picLocks noChangeAspect="1"/>
            </p:cNvPicPr>
            <p:nvPr/>
          </p:nvPicPr>
          <p:blipFill>
            <a:blip r:embed="rId4"/>
            <a:stretch>
              <a:fillRect/>
            </a:stretch>
          </p:blipFill>
          <p:spPr>
            <a:xfrm>
              <a:off x="3001076" y="4568238"/>
              <a:ext cx="2825093" cy="1590039"/>
            </a:xfrm>
            <a:prstGeom prst="rect">
              <a:avLst/>
            </a:prstGeom>
          </p:spPr>
        </p:pic>
      </p:grpSp>
    </p:spTree>
    <p:extLst>
      <p:ext uri="{BB962C8B-B14F-4D97-AF65-F5344CB8AC3E}">
        <p14:creationId xmlns:p14="http://schemas.microsoft.com/office/powerpoint/2010/main" val="732232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algn="l" rtl="0"/>
            <a:r>
              <a:rPr lang="en-US" sz="2400" dirty="0">
                <a:solidFill>
                  <a:srgbClr val="000000"/>
                </a:solidFill>
                <a:latin typeface="MarkPro-NarrowBook"/>
              </a:rPr>
              <a:t>Extensive testing was done to determine the performance of our system.</a:t>
            </a:r>
          </a:p>
          <a:p>
            <a:pPr lvl="1" algn="l" rtl="0"/>
            <a:r>
              <a:rPr lang="en-US" sz="2000" dirty="0">
                <a:solidFill>
                  <a:srgbClr val="000000"/>
                </a:solidFill>
                <a:latin typeface="MarkPro-NarrowBook"/>
              </a:rPr>
              <a:t>Varied time windows, cores and pattern length.</a:t>
            </a:r>
          </a:p>
          <a:p>
            <a:pPr lvl="1" algn="l" rtl="0"/>
            <a:r>
              <a:rPr lang="en-US" sz="2000" dirty="0">
                <a:solidFill>
                  <a:srgbClr val="000000"/>
                </a:solidFill>
                <a:latin typeface="MarkPro-NarrowBook"/>
              </a:rPr>
              <a:t>Extensions affect on the basic system.</a:t>
            </a:r>
          </a:p>
          <a:p>
            <a:pPr algn="l" rtl="0"/>
            <a:r>
              <a:rPr lang="en-US" sz="2400" dirty="0">
                <a:solidFill>
                  <a:srgbClr val="000000"/>
                </a:solidFill>
                <a:latin typeface="MarkPro-NarrowBook"/>
              </a:rPr>
              <a:t>Our approach was compared with:</a:t>
            </a:r>
          </a:p>
          <a:p>
            <a:pPr lvl="1" algn="l" rtl="0"/>
            <a:r>
              <a:rPr lang="en-US" sz="2000" dirty="0">
                <a:solidFill>
                  <a:srgbClr val="000000"/>
                </a:solidFill>
                <a:latin typeface="MarkPro-NarrowBook"/>
              </a:rPr>
              <a:t>Two state-of-the-art data-parallel approaches(RIP, LLSF).</a:t>
            </a:r>
          </a:p>
          <a:p>
            <a:pPr lvl="1" algn="l" rtl="0"/>
            <a:r>
              <a:rPr lang="en-US" sz="2000" dirty="0">
                <a:solidFill>
                  <a:srgbClr val="000000"/>
                </a:solidFill>
                <a:latin typeface="MarkPro-NarrowBook"/>
              </a:rPr>
              <a:t>State-based approach.</a:t>
            </a:r>
          </a:p>
          <a:p>
            <a:pPr lvl="1" algn="l" rtl="0"/>
            <a:r>
              <a:rPr lang="en-US" sz="2000" dirty="0">
                <a:solidFill>
                  <a:srgbClr val="000000"/>
                </a:solidFill>
                <a:latin typeface="MarkPro-NarrowBook"/>
              </a:rPr>
              <a:t>Sequential baseline.</a:t>
            </a:r>
          </a:p>
          <a:p>
            <a:pPr marL="630936" lvl="2" indent="0" algn="l" rtl="0">
              <a:buNone/>
            </a:pPr>
            <a:endParaRPr lang="en-US" sz="1800" b="1"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b="1" dirty="0">
              <a:solidFill>
                <a:srgbClr val="000000"/>
              </a:solidFill>
              <a:latin typeface="MarkPro-NarrowBook"/>
            </a:endParaRPr>
          </a:p>
          <a:p>
            <a:pPr lvl="2" algn="l" rtl="0"/>
            <a:endParaRPr lang="en-US" sz="1800" b="1"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solidFill>
                  <a:schemeClr val="tx1"/>
                </a:solidFill>
              </a:rPr>
              <a:t>Experimental Results</a:t>
            </a:r>
            <a:endParaRPr lang="he-IL" dirty="0">
              <a:solidFill>
                <a:schemeClr val="tx1"/>
              </a:solidFill>
            </a:endParaRPr>
          </a:p>
        </p:txBody>
      </p:sp>
    </p:spTree>
    <p:extLst>
      <p:ext uri="{BB962C8B-B14F-4D97-AF65-F5344CB8AC3E}">
        <p14:creationId xmlns:p14="http://schemas.microsoft.com/office/powerpoint/2010/main" val="2568621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dirty="0">
                <a:solidFill>
                  <a:srgbClr val="000000"/>
                </a:solidFill>
                <a:latin typeface="MarkPro-NarrowBook"/>
              </a:rPr>
              <a:t>We focused on three main metrics:</a:t>
            </a:r>
          </a:p>
          <a:p>
            <a:pPr lvl="2" algn="l" rtl="0"/>
            <a:r>
              <a:rPr lang="en-US" sz="1800" dirty="0">
                <a:solidFill>
                  <a:srgbClr val="000000"/>
                </a:solidFill>
                <a:latin typeface="MarkPro-NarrowBook"/>
              </a:rPr>
              <a:t>Throughput</a:t>
            </a:r>
          </a:p>
          <a:p>
            <a:pPr lvl="2" algn="l" rtl="0"/>
            <a:r>
              <a:rPr lang="en-US" sz="1800" dirty="0">
                <a:solidFill>
                  <a:srgbClr val="000000"/>
                </a:solidFill>
                <a:latin typeface="MarkPro-NarrowBook"/>
              </a:rPr>
              <a:t>Latency</a:t>
            </a:r>
          </a:p>
          <a:p>
            <a:pPr lvl="2" algn="l" rtl="0"/>
            <a:r>
              <a:rPr lang="en-US" sz="1800" dirty="0">
                <a:solidFill>
                  <a:srgbClr val="000000"/>
                </a:solidFill>
                <a:latin typeface="MarkPro-NarrowBook"/>
              </a:rPr>
              <a:t>Memory consumption</a:t>
            </a:r>
          </a:p>
          <a:p>
            <a:pPr lvl="1" algn="l" rtl="0"/>
            <a:r>
              <a:rPr lang="en-US" sz="2000" dirty="0">
                <a:solidFill>
                  <a:srgbClr val="000000"/>
                </a:solidFill>
                <a:latin typeface="MarkPro-NarrowBook"/>
              </a:rPr>
              <a:t>Tests were performed with two independent real-time datasets:</a:t>
            </a:r>
          </a:p>
          <a:p>
            <a:pPr lvl="2" algn="l" rtl="0"/>
            <a:r>
              <a:rPr lang="en-US" sz="1800" dirty="0">
                <a:solidFill>
                  <a:srgbClr val="000000"/>
                </a:solidFill>
                <a:latin typeface="MarkPro-NarrowBook"/>
              </a:rPr>
              <a:t>Nasdaq stock updates</a:t>
            </a:r>
          </a:p>
          <a:p>
            <a:pPr lvl="2" algn="l" rtl="0"/>
            <a:r>
              <a:rPr lang="en-US" sz="1800" dirty="0">
                <a:solidFill>
                  <a:srgbClr val="000000"/>
                </a:solidFill>
                <a:latin typeface="MarkPro-NarrowBook"/>
              </a:rPr>
              <a:t>Smart home sensor measurements</a:t>
            </a:r>
            <a:endParaRPr lang="en-US" sz="1800" b="1"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b="1" dirty="0">
              <a:solidFill>
                <a:srgbClr val="000000"/>
              </a:solidFill>
              <a:latin typeface="MarkPro-NarrowBook"/>
            </a:endParaRPr>
          </a:p>
          <a:p>
            <a:pPr lvl="2" algn="l" rtl="0"/>
            <a:endParaRPr lang="en-US" sz="1800" b="1"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Metrics and datasets</a:t>
            </a:r>
            <a:endParaRPr lang="he-IL" dirty="0">
              <a:solidFill>
                <a:srgbClr val="FF0000"/>
              </a:solidFill>
            </a:endParaRPr>
          </a:p>
        </p:txBody>
      </p:sp>
    </p:spTree>
    <p:extLst>
      <p:ext uri="{BB962C8B-B14F-4D97-AF65-F5344CB8AC3E}">
        <p14:creationId xmlns:p14="http://schemas.microsoft.com/office/powerpoint/2010/main" val="3716100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 - Throughput</a:t>
            </a:r>
            <a:endParaRPr lang="he-IL"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93688" y="3922061"/>
            <a:ext cx="2752165" cy="2064124"/>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521" y="3826099"/>
            <a:ext cx="3027685" cy="227076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6250" y="3922061"/>
            <a:ext cx="2687769" cy="201582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5521" y="1343182"/>
            <a:ext cx="2994738" cy="224605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8894" y="1417638"/>
            <a:ext cx="2846959" cy="213521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56250" y="1343182"/>
            <a:ext cx="2786831" cy="2090124"/>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7607" y="6166460"/>
            <a:ext cx="7840169" cy="419158"/>
          </a:xfrm>
          <a:prstGeom prst="rect">
            <a:avLst/>
          </a:prstGeom>
        </p:spPr>
      </p:pic>
      <p:sp>
        <p:nvSpPr>
          <p:cNvPr id="3" name="TextBox 2">
            <a:extLst>
              <a:ext uri="{FF2B5EF4-FFF2-40B4-BE49-F238E27FC236}">
                <a16:creationId xmlns:a16="http://schemas.microsoft.com/office/drawing/2014/main" id="{9BF9BAD0-FA2C-8D1C-679A-5FCA86157F70}"/>
              </a:ext>
            </a:extLst>
          </p:cNvPr>
          <p:cNvSpPr txBox="1"/>
          <p:nvPr/>
        </p:nvSpPr>
        <p:spPr>
          <a:xfrm>
            <a:off x="-846276" y="2009973"/>
            <a:ext cx="2561665" cy="646331"/>
          </a:xfrm>
          <a:prstGeom prst="rect">
            <a:avLst/>
          </a:prstGeom>
          <a:noFill/>
        </p:spPr>
        <p:txBody>
          <a:bodyPr wrap="square" rtlCol="0">
            <a:spAutoFit/>
          </a:bodyPr>
          <a:lstStyle/>
          <a:p>
            <a:pPr lvl="2" algn="l" rtl="0"/>
            <a:r>
              <a:rPr lang="en-US" sz="1200" dirty="0">
                <a:solidFill>
                  <a:srgbClr val="000000"/>
                </a:solidFill>
                <a:latin typeface="MarkPro-NarrowBook"/>
              </a:rPr>
              <a:t>Nasdaq </a:t>
            </a:r>
          </a:p>
          <a:p>
            <a:pPr lvl="2" algn="l" rtl="0"/>
            <a:r>
              <a:rPr lang="en-US" sz="1200" dirty="0">
                <a:solidFill>
                  <a:srgbClr val="000000"/>
                </a:solidFill>
                <a:latin typeface="MarkPro-NarrowBook"/>
              </a:rPr>
              <a:t>stock </a:t>
            </a:r>
          </a:p>
          <a:p>
            <a:pPr lvl="2" algn="l" rtl="0"/>
            <a:r>
              <a:rPr lang="en-US" sz="1200" dirty="0">
                <a:solidFill>
                  <a:srgbClr val="000000"/>
                </a:solidFill>
                <a:latin typeface="MarkPro-NarrowBook"/>
              </a:rPr>
              <a:t>updates</a:t>
            </a:r>
          </a:p>
        </p:txBody>
      </p:sp>
      <p:sp>
        <p:nvSpPr>
          <p:cNvPr id="4" name="TextBox 3">
            <a:extLst>
              <a:ext uri="{FF2B5EF4-FFF2-40B4-BE49-F238E27FC236}">
                <a16:creationId xmlns:a16="http://schemas.microsoft.com/office/drawing/2014/main" id="{2EAE42A2-7947-4A3B-D687-1F09CD94F1BC}"/>
              </a:ext>
            </a:extLst>
          </p:cNvPr>
          <p:cNvSpPr txBox="1"/>
          <p:nvPr/>
        </p:nvSpPr>
        <p:spPr>
          <a:xfrm>
            <a:off x="-774252" y="4027032"/>
            <a:ext cx="2561665" cy="830997"/>
          </a:xfrm>
          <a:prstGeom prst="rect">
            <a:avLst/>
          </a:prstGeom>
          <a:noFill/>
        </p:spPr>
        <p:txBody>
          <a:bodyPr wrap="square" rtlCol="0">
            <a:spAutoFit/>
          </a:bodyPr>
          <a:lstStyle/>
          <a:p>
            <a:pPr lvl="2" algn="l" rtl="0"/>
            <a:r>
              <a:rPr lang="en-US" sz="1200" dirty="0">
                <a:solidFill>
                  <a:srgbClr val="000000"/>
                </a:solidFill>
                <a:latin typeface="MarkPro-NarrowBook"/>
              </a:rPr>
              <a:t>Smart </a:t>
            </a:r>
          </a:p>
          <a:p>
            <a:pPr lvl="2" algn="l" rtl="0"/>
            <a:r>
              <a:rPr lang="en-US" sz="1200" dirty="0">
                <a:solidFill>
                  <a:srgbClr val="000000"/>
                </a:solidFill>
                <a:latin typeface="MarkPro-NarrowBook"/>
              </a:rPr>
              <a:t>home </a:t>
            </a:r>
          </a:p>
          <a:p>
            <a:pPr lvl="2" algn="l" rtl="0"/>
            <a:r>
              <a:rPr lang="en-US" sz="1200" dirty="0">
                <a:solidFill>
                  <a:srgbClr val="000000"/>
                </a:solidFill>
                <a:latin typeface="MarkPro-NarrowBook"/>
              </a:rPr>
              <a:t>sensor </a:t>
            </a:r>
          </a:p>
          <a:p>
            <a:pPr lvl="2" algn="l" rtl="0"/>
            <a:r>
              <a:rPr lang="en-US" sz="1200" dirty="0">
                <a:solidFill>
                  <a:srgbClr val="000000"/>
                </a:solidFill>
                <a:latin typeface="MarkPro-NarrowBook"/>
              </a:rPr>
              <a:t>measurements</a:t>
            </a:r>
            <a:endParaRPr lang="en-US" sz="1200" b="1" dirty="0">
              <a:solidFill>
                <a:srgbClr val="000000"/>
              </a:solidFill>
              <a:latin typeface="MarkPro-NarrowBook"/>
            </a:endParaRPr>
          </a:p>
        </p:txBody>
      </p:sp>
    </p:spTree>
    <p:extLst>
      <p:ext uri="{BB962C8B-B14F-4D97-AF65-F5344CB8AC3E}">
        <p14:creationId xmlns:p14="http://schemas.microsoft.com/office/powerpoint/2010/main" val="2772692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dirty="0">
                <a:solidFill>
                  <a:srgbClr val="000000"/>
                </a:solidFill>
                <a:latin typeface="MarkPro-NarrowBook"/>
              </a:rPr>
              <a:t>HYPERSONIC consistently achieves a considerable throughput gain over the tested methods:</a:t>
            </a:r>
          </a:p>
          <a:p>
            <a:pPr lvl="2" algn="l" rtl="0"/>
            <a:r>
              <a:rPr lang="en-US" sz="1800" dirty="0">
                <a:solidFill>
                  <a:srgbClr val="000000"/>
                </a:solidFill>
                <a:latin typeface="MarkPro-NarrowBook"/>
              </a:rPr>
              <a:t>Up to three orders of magnitude over sequential baseline.</a:t>
            </a:r>
          </a:p>
          <a:p>
            <a:pPr lvl="2" algn="l" rtl="0"/>
            <a:r>
              <a:rPr lang="en-US" sz="1800" dirty="0">
                <a:solidFill>
                  <a:srgbClr val="000000"/>
                </a:solidFill>
                <a:latin typeface="MarkPro-NarrowBook"/>
              </a:rPr>
              <a:t>Outperformed the RIP algorithm by a factor of two to three orders of magnitude.</a:t>
            </a:r>
          </a:p>
          <a:p>
            <a:pPr lvl="2" algn="l" rtl="0"/>
            <a:r>
              <a:rPr lang="en-US" sz="1800" dirty="0">
                <a:solidFill>
                  <a:srgbClr val="000000"/>
                </a:solidFill>
                <a:latin typeface="MarkPro-NarrowBook"/>
              </a:rPr>
              <a:t>Achieved 2 to 50 times higher throughput than LLSF.</a:t>
            </a:r>
          </a:p>
          <a:p>
            <a:pPr lvl="2" algn="l" rtl="0"/>
            <a:r>
              <a:rPr lang="en-US" sz="1800" dirty="0">
                <a:solidFill>
                  <a:srgbClr val="000000"/>
                </a:solidFill>
                <a:latin typeface="MarkPro-NarrowBook"/>
              </a:rPr>
              <a:t>Improving over the state-based method by up to 70 times.</a:t>
            </a:r>
          </a:p>
          <a:p>
            <a:pPr lvl="1" algn="l" rtl="0"/>
            <a:r>
              <a:rPr lang="en-US" sz="2000" dirty="0">
                <a:solidFill>
                  <a:srgbClr val="000000"/>
                </a:solidFill>
                <a:latin typeface="MarkPro-NarrowBook"/>
              </a:rPr>
              <a:t>Obtained speedup correlates with the increase in pattern complexity, both in terms of longer time windows and larger pattern lengths.</a:t>
            </a:r>
          </a:p>
          <a:p>
            <a:pPr lvl="1" algn="l" rtl="0"/>
            <a:r>
              <a:rPr lang="en-US" sz="2000" dirty="0">
                <a:solidFill>
                  <a:srgbClr val="000000"/>
                </a:solidFill>
                <a:latin typeface="MarkPro-NarrowBook"/>
              </a:rPr>
              <a:t>Good scalability with the addition of execution units.</a:t>
            </a:r>
            <a:endParaRPr lang="he-IL" sz="20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b="1" dirty="0">
              <a:solidFill>
                <a:srgbClr val="000000"/>
              </a:solidFill>
              <a:latin typeface="MarkPro-NarrowBook"/>
            </a:endParaRPr>
          </a:p>
          <a:p>
            <a:pPr lvl="2" algn="l" rtl="0"/>
            <a:endParaRPr lang="en-US" sz="1800" b="1"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Experimental results - throughput</a:t>
            </a:r>
            <a:endParaRPr lang="he-IL" dirty="0">
              <a:solidFill>
                <a:srgbClr val="FF0000"/>
              </a:solidFill>
            </a:endParaRPr>
          </a:p>
        </p:txBody>
      </p:sp>
    </p:spTree>
    <p:extLst>
      <p:ext uri="{BB962C8B-B14F-4D97-AF65-F5344CB8AC3E}">
        <p14:creationId xmlns:p14="http://schemas.microsoft.com/office/powerpoint/2010/main" val="127577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544FC2-BDDA-0FF2-5B03-78270A66C85F}"/>
              </a:ext>
            </a:extLst>
          </p:cNvPr>
          <p:cNvSpPr>
            <a:spLocks noGrp="1"/>
          </p:cNvSpPr>
          <p:nvPr>
            <p:ph idx="1"/>
          </p:nvPr>
        </p:nvSpPr>
        <p:spPr>
          <a:xfrm>
            <a:off x="609600" y="1377668"/>
            <a:ext cx="10972800" cy="4525963"/>
          </a:xfrm>
        </p:spPr>
        <p:txBody>
          <a:bodyPr/>
          <a:lstStyle/>
          <a:p>
            <a:pPr algn="l" rtl="0"/>
            <a:r>
              <a:rPr lang="en-US" sz="2400" b="0" i="0" dirty="0">
                <a:solidFill>
                  <a:srgbClr val="000000"/>
                </a:solidFill>
                <a:effectLst/>
                <a:latin typeface="MarkPro-NarrowBook"/>
              </a:rPr>
              <a:t>Some real-life examples of streaming data include use cases in every industry, including real-time stock trades, up-to-the-minute retail inventory management, social media feeds, multiplayer game interactions, and ride-sharing apps.</a:t>
            </a:r>
          </a:p>
          <a:p>
            <a:pPr algn="l" rtl="0"/>
            <a:r>
              <a:rPr lang="en-US" sz="2400" b="0" i="0" dirty="0">
                <a:solidFill>
                  <a:srgbClr val="000000"/>
                </a:solidFill>
                <a:effectLst/>
                <a:latin typeface="MarkPro-NarrowBook"/>
              </a:rPr>
              <a:t>For example, when a passenger calls Uber, real-time streams of data join to create a seamless user experience. Through this data, the application pieces together real-time location tracking, traffic stats, pricing, and real-time traffic data to simultaneously match the rider with the best possible driver, calculate pricing, and estimate time to destination based on both real-time and historical data.</a:t>
            </a:r>
            <a:endParaRPr lang="en-US" sz="3200" b="1" dirty="0">
              <a:solidFill>
                <a:srgbClr val="173361"/>
              </a:solidFill>
              <a:latin typeface="MarkPro-Bold"/>
            </a:endParaRPr>
          </a:p>
        </p:txBody>
      </p:sp>
      <p:sp>
        <p:nvSpPr>
          <p:cNvPr id="3" name="Title 2">
            <a:extLst>
              <a:ext uri="{FF2B5EF4-FFF2-40B4-BE49-F238E27FC236}">
                <a16:creationId xmlns:a16="http://schemas.microsoft.com/office/drawing/2014/main" id="{4B0866E8-2FB4-A6B5-D929-E2EB7034EEF6}"/>
              </a:ext>
            </a:extLst>
          </p:cNvPr>
          <p:cNvSpPr>
            <a:spLocks noGrp="1"/>
          </p:cNvSpPr>
          <p:nvPr>
            <p:ph type="title"/>
          </p:nvPr>
        </p:nvSpPr>
        <p:spPr/>
        <p:txBody>
          <a:bodyPr/>
          <a:lstStyle/>
          <a:p>
            <a:r>
              <a:rPr lang="en-US" dirty="0"/>
              <a:t>Example - Uber</a:t>
            </a:r>
            <a:endParaRPr lang="en-IL" dirty="0"/>
          </a:p>
        </p:txBody>
      </p:sp>
      <p:pic>
        <p:nvPicPr>
          <p:cNvPr id="6146" name="Picture 2" descr="Data streams">
            <a:extLst>
              <a:ext uri="{FF2B5EF4-FFF2-40B4-BE49-F238E27FC236}">
                <a16:creationId xmlns:a16="http://schemas.microsoft.com/office/drawing/2014/main" id="{D93954AC-09DF-A169-D998-4E172EFA5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5422" y="4401010"/>
            <a:ext cx="5443270" cy="2294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0152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 - Latency</a:t>
            </a:r>
            <a:endParaRPr lang="he-IL"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635380"/>
            <a:ext cx="3255855" cy="244189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077638"/>
            <a:ext cx="3292147" cy="246911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5278" y="3699149"/>
            <a:ext cx="3214275" cy="2410707"/>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5548" y="1210080"/>
            <a:ext cx="3233734" cy="242530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2415" y="6284519"/>
            <a:ext cx="4858428" cy="295316"/>
          </a:xfrm>
          <a:prstGeom prst="rect">
            <a:avLst/>
          </a:prstGeom>
        </p:spPr>
      </p:pic>
      <p:sp>
        <p:nvSpPr>
          <p:cNvPr id="3" name="TextBox 2">
            <a:extLst>
              <a:ext uri="{FF2B5EF4-FFF2-40B4-BE49-F238E27FC236}">
                <a16:creationId xmlns:a16="http://schemas.microsoft.com/office/drawing/2014/main" id="{3A11DDFD-35A4-EDEA-2B4D-39CF61EB3D37}"/>
              </a:ext>
            </a:extLst>
          </p:cNvPr>
          <p:cNvSpPr txBox="1"/>
          <p:nvPr/>
        </p:nvSpPr>
        <p:spPr>
          <a:xfrm>
            <a:off x="-846276" y="2009973"/>
            <a:ext cx="2561665" cy="646331"/>
          </a:xfrm>
          <a:prstGeom prst="rect">
            <a:avLst/>
          </a:prstGeom>
          <a:noFill/>
        </p:spPr>
        <p:txBody>
          <a:bodyPr wrap="square" rtlCol="0">
            <a:spAutoFit/>
          </a:bodyPr>
          <a:lstStyle/>
          <a:p>
            <a:pPr lvl="2" algn="l" rtl="0"/>
            <a:r>
              <a:rPr lang="en-US" sz="1200" dirty="0">
                <a:solidFill>
                  <a:srgbClr val="000000"/>
                </a:solidFill>
                <a:latin typeface="MarkPro-NarrowBook"/>
              </a:rPr>
              <a:t>Nasdaq </a:t>
            </a:r>
          </a:p>
          <a:p>
            <a:pPr lvl="2" algn="l" rtl="0"/>
            <a:r>
              <a:rPr lang="en-US" sz="1200" dirty="0">
                <a:solidFill>
                  <a:srgbClr val="000000"/>
                </a:solidFill>
                <a:latin typeface="MarkPro-NarrowBook"/>
              </a:rPr>
              <a:t>stock </a:t>
            </a:r>
          </a:p>
          <a:p>
            <a:pPr lvl="2" algn="l" rtl="0"/>
            <a:r>
              <a:rPr lang="en-US" sz="1200" dirty="0">
                <a:solidFill>
                  <a:srgbClr val="000000"/>
                </a:solidFill>
                <a:latin typeface="MarkPro-NarrowBook"/>
              </a:rPr>
              <a:t>updates</a:t>
            </a:r>
          </a:p>
        </p:txBody>
      </p:sp>
      <p:sp>
        <p:nvSpPr>
          <p:cNvPr id="4" name="TextBox 3">
            <a:extLst>
              <a:ext uri="{FF2B5EF4-FFF2-40B4-BE49-F238E27FC236}">
                <a16:creationId xmlns:a16="http://schemas.microsoft.com/office/drawing/2014/main" id="{42D90A7E-8B80-49FB-025F-1E6FCEF4DD5E}"/>
              </a:ext>
            </a:extLst>
          </p:cNvPr>
          <p:cNvSpPr txBox="1"/>
          <p:nvPr/>
        </p:nvSpPr>
        <p:spPr>
          <a:xfrm>
            <a:off x="-774252" y="4027032"/>
            <a:ext cx="2561665" cy="830997"/>
          </a:xfrm>
          <a:prstGeom prst="rect">
            <a:avLst/>
          </a:prstGeom>
          <a:noFill/>
        </p:spPr>
        <p:txBody>
          <a:bodyPr wrap="square" rtlCol="0">
            <a:spAutoFit/>
          </a:bodyPr>
          <a:lstStyle/>
          <a:p>
            <a:pPr lvl="2" algn="l" rtl="0"/>
            <a:r>
              <a:rPr lang="en-US" sz="1200" dirty="0">
                <a:solidFill>
                  <a:srgbClr val="000000"/>
                </a:solidFill>
                <a:latin typeface="MarkPro-NarrowBook"/>
              </a:rPr>
              <a:t>Smart </a:t>
            </a:r>
          </a:p>
          <a:p>
            <a:pPr lvl="2" algn="l" rtl="0"/>
            <a:r>
              <a:rPr lang="en-US" sz="1200" dirty="0">
                <a:solidFill>
                  <a:srgbClr val="000000"/>
                </a:solidFill>
                <a:latin typeface="MarkPro-NarrowBook"/>
              </a:rPr>
              <a:t>home </a:t>
            </a:r>
          </a:p>
          <a:p>
            <a:pPr lvl="2" algn="l" rtl="0"/>
            <a:r>
              <a:rPr lang="en-US" sz="1200" dirty="0">
                <a:solidFill>
                  <a:srgbClr val="000000"/>
                </a:solidFill>
                <a:latin typeface="MarkPro-NarrowBook"/>
              </a:rPr>
              <a:t>sensor </a:t>
            </a:r>
          </a:p>
          <a:p>
            <a:pPr lvl="2" algn="l" rtl="0"/>
            <a:r>
              <a:rPr lang="en-US" sz="1200" dirty="0">
                <a:solidFill>
                  <a:srgbClr val="000000"/>
                </a:solidFill>
                <a:latin typeface="MarkPro-NarrowBook"/>
              </a:rPr>
              <a:t>measurements</a:t>
            </a:r>
            <a:endParaRPr lang="en-US" sz="1200" b="1" dirty="0">
              <a:solidFill>
                <a:srgbClr val="000000"/>
              </a:solidFill>
              <a:latin typeface="MarkPro-NarrowBook"/>
            </a:endParaRPr>
          </a:p>
        </p:txBody>
      </p:sp>
    </p:spTree>
    <p:extLst>
      <p:ext uri="{BB962C8B-B14F-4D97-AF65-F5344CB8AC3E}">
        <p14:creationId xmlns:p14="http://schemas.microsoft.com/office/powerpoint/2010/main" val="2575304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dirty="0">
                <a:solidFill>
                  <a:srgbClr val="000000"/>
                </a:solidFill>
                <a:latin typeface="MarkPro-NarrowBook"/>
              </a:rPr>
              <a:t>In most tested scenarios, HYPERSONIC performs with the lowest latency.</a:t>
            </a:r>
          </a:p>
          <a:p>
            <a:pPr lvl="1" algn="l" rtl="0"/>
            <a:r>
              <a:rPr lang="en-US" sz="2000" dirty="0">
                <a:solidFill>
                  <a:srgbClr val="000000"/>
                </a:solidFill>
                <a:latin typeface="MarkPro-NarrowBook"/>
              </a:rPr>
              <a:t>This is mostly due to the efficient load balancing:</a:t>
            </a:r>
          </a:p>
          <a:p>
            <a:pPr lvl="2" algn="l" rtl="0"/>
            <a:r>
              <a:rPr lang="en-US" sz="1800" dirty="0">
                <a:solidFill>
                  <a:srgbClr val="000000"/>
                </a:solidFill>
                <a:latin typeface="MarkPro-NarrowBook"/>
              </a:rPr>
              <a:t>It reduces the average time spent by a data item waiting to be processed.</a:t>
            </a: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b="1" dirty="0">
              <a:solidFill>
                <a:srgbClr val="000000"/>
              </a:solidFill>
              <a:latin typeface="MarkPro-NarrowBook"/>
            </a:endParaRPr>
          </a:p>
          <a:p>
            <a:pPr lvl="2" algn="l" rtl="0"/>
            <a:endParaRPr lang="en-US" sz="1800" b="1"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Experimental results - latency</a:t>
            </a:r>
            <a:endParaRPr lang="he-IL" dirty="0">
              <a:solidFill>
                <a:srgbClr val="FF0000"/>
              </a:solidFill>
            </a:endParaRPr>
          </a:p>
        </p:txBody>
      </p:sp>
    </p:spTree>
    <p:extLst>
      <p:ext uri="{BB962C8B-B14F-4D97-AF65-F5344CB8AC3E}">
        <p14:creationId xmlns:p14="http://schemas.microsoft.com/office/powerpoint/2010/main" val="2576064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 - Memory</a:t>
            </a:r>
            <a:endParaRPr lang="he-IL"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5823" y="3802708"/>
            <a:ext cx="3278699" cy="245902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7307" y="1307567"/>
            <a:ext cx="3015733" cy="2261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4574" y="3958080"/>
            <a:ext cx="2711699" cy="203377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4464" y="1377330"/>
            <a:ext cx="2757980" cy="206848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3397" y="6261732"/>
            <a:ext cx="4858428" cy="295316"/>
          </a:xfrm>
          <a:prstGeom prst="rect">
            <a:avLst/>
          </a:prstGeom>
        </p:spPr>
      </p:pic>
      <p:sp>
        <p:nvSpPr>
          <p:cNvPr id="3" name="TextBox 2">
            <a:extLst>
              <a:ext uri="{FF2B5EF4-FFF2-40B4-BE49-F238E27FC236}">
                <a16:creationId xmlns:a16="http://schemas.microsoft.com/office/drawing/2014/main" id="{FA830390-FB1C-9E1A-AEDE-7C9A51DED40B}"/>
              </a:ext>
            </a:extLst>
          </p:cNvPr>
          <p:cNvSpPr txBox="1"/>
          <p:nvPr/>
        </p:nvSpPr>
        <p:spPr>
          <a:xfrm>
            <a:off x="-846276" y="2009973"/>
            <a:ext cx="2561665" cy="646331"/>
          </a:xfrm>
          <a:prstGeom prst="rect">
            <a:avLst/>
          </a:prstGeom>
          <a:noFill/>
        </p:spPr>
        <p:txBody>
          <a:bodyPr wrap="square" rtlCol="0">
            <a:spAutoFit/>
          </a:bodyPr>
          <a:lstStyle/>
          <a:p>
            <a:pPr lvl="2" algn="l" rtl="0"/>
            <a:r>
              <a:rPr lang="en-US" sz="1200" dirty="0">
                <a:solidFill>
                  <a:srgbClr val="000000"/>
                </a:solidFill>
                <a:latin typeface="MarkPro-NarrowBook"/>
              </a:rPr>
              <a:t>Nasdaq </a:t>
            </a:r>
          </a:p>
          <a:p>
            <a:pPr lvl="2" algn="l" rtl="0"/>
            <a:r>
              <a:rPr lang="en-US" sz="1200" dirty="0">
                <a:solidFill>
                  <a:srgbClr val="000000"/>
                </a:solidFill>
                <a:latin typeface="MarkPro-NarrowBook"/>
              </a:rPr>
              <a:t>stock </a:t>
            </a:r>
          </a:p>
          <a:p>
            <a:pPr lvl="2" algn="l" rtl="0"/>
            <a:r>
              <a:rPr lang="en-US" sz="1200" dirty="0">
                <a:solidFill>
                  <a:srgbClr val="000000"/>
                </a:solidFill>
                <a:latin typeface="MarkPro-NarrowBook"/>
              </a:rPr>
              <a:t>updates</a:t>
            </a:r>
          </a:p>
        </p:txBody>
      </p:sp>
      <p:sp>
        <p:nvSpPr>
          <p:cNvPr id="5" name="TextBox 4">
            <a:extLst>
              <a:ext uri="{FF2B5EF4-FFF2-40B4-BE49-F238E27FC236}">
                <a16:creationId xmlns:a16="http://schemas.microsoft.com/office/drawing/2014/main" id="{FC9EA9EF-C2AE-DFC8-B272-5EC4E95FC0BC}"/>
              </a:ext>
            </a:extLst>
          </p:cNvPr>
          <p:cNvSpPr txBox="1"/>
          <p:nvPr/>
        </p:nvSpPr>
        <p:spPr>
          <a:xfrm>
            <a:off x="-774252" y="4027032"/>
            <a:ext cx="2561665" cy="830997"/>
          </a:xfrm>
          <a:prstGeom prst="rect">
            <a:avLst/>
          </a:prstGeom>
          <a:noFill/>
        </p:spPr>
        <p:txBody>
          <a:bodyPr wrap="square" rtlCol="0">
            <a:spAutoFit/>
          </a:bodyPr>
          <a:lstStyle/>
          <a:p>
            <a:pPr lvl="2" algn="l" rtl="0"/>
            <a:r>
              <a:rPr lang="en-US" sz="1200" dirty="0">
                <a:solidFill>
                  <a:srgbClr val="000000"/>
                </a:solidFill>
                <a:latin typeface="MarkPro-NarrowBook"/>
              </a:rPr>
              <a:t>Smart </a:t>
            </a:r>
          </a:p>
          <a:p>
            <a:pPr lvl="2" algn="l" rtl="0"/>
            <a:r>
              <a:rPr lang="en-US" sz="1200" dirty="0">
                <a:solidFill>
                  <a:srgbClr val="000000"/>
                </a:solidFill>
                <a:latin typeface="MarkPro-NarrowBook"/>
              </a:rPr>
              <a:t>home </a:t>
            </a:r>
          </a:p>
          <a:p>
            <a:pPr lvl="2" algn="l" rtl="0"/>
            <a:r>
              <a:rPr lang="en-US" sz="1200" dirty="0">
                <a:solidFill>
                  <a:srgbClr val="000000"/>
                </a:solidFill>
                <a:latin typeface="MarkPro-NarrowBook"/>
              </a:rPr>
              <a:t>sensor </a:t>
            </a:r>
          </a:p>
          <a:p>
            <a:pPr lvl="2" algn="l" rtl="0"/>
            <a:r>
              <a:rPr lang="en-US" sz="1200" dirty="0">
                <a:solidFill>
                  <a:srgbClr val="000000"/>
                </a:solidFill>
                <a:latin typeface="MarkPro-NarrowBook"/>
              </a:rPr>
              <a:t>measurements</a:t>
            </a:r>
            <a:endParaRPr lang="en-US" sz="1200" b="1" dirty="0">
              <a:solidFill>
                <a:srgbClr val="000000"/>
              </a:solidFill>
              <a:latin typeface="MarkPro-NarrowBook"/>
            </a:endParaRPr>
          </a:p>
        </p:txBody>
      </p:sp>
    </p:spTree>
    <p:extLst>
      <p:ext uri="{BB962C8B-B14F-4D97-AF65-F5344CB8AC3E}">
        <p14:creationId xmlns:p14="http://schemas.microsoft.com/office/powerpoint/2010/main" val="293507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81329"/>
            <a:ext cx="10972800" cy="4525963"/>
          </a:xfrm>
        </p:spPr>
        <p:txBody>
          <a:bodyPr>
            <a:normAutofit/>
          </a:bodyPr>
          <a:lstStyle/>
          <a:p>
            <a:pPr lvl="1" algn="l" rtl="0"/>
            <a:r>
              <a:rPr lang="en-US" sz="2000" dirty="0">
                <a:solidFill>
                  <a:srgbClr val="000000"/>
                </a:solidFill>
                <a:latin typeface="MarkPro-NarrowBook"/>
              </a:rPr>
              <a:t>For parallel runs, peak memory consumption was approximated independently measuring the highest memory usage in each execution unit (and summing the results).</a:t>
            </a:r>
          </a:p>
          <a:p>
            <a:pPr lvl="1" algn="l" rtl="0"/>
            <a:r>
              <a:rPr lang="en-US" sz="2000" dirty="0">
                <a:solidFill>
                  <a:srgbClr val="000000"/>
                </a:solidFill>
                <a:latin typeface="MarkPro-NarrowBook"/>
              </a:rPr>
              <a:t>In most cases HYPERSONIC consume the least memory of all tested methods.</a:t>
            </a:r>
          </a:p>
          <a:p>
            <a:pPr lvl="1" algn="l" rtl="0"/>
            <a:r>
              <a:rPr lang="en-US" sz="2000" dirty="0">
                <a:solidFill>
                  <a:srgbClr val="000000"/>
                </a:solidFill>
                <a:latin typeface="MarkPro-NarrowBook"/>
              </a:rPr>
              <a:t>HYPERSONIC demonstrated lower memory use than the sequential baseline:</a:t>
            </a:r>
          </a:p>
          <a:p>
            <a:pPr lvl="2" algn="l" rtl="0"/>
            <a:r>
              <a:rPr lang="en-US" sz="2000" dirty="0">
                <a:solidFill>
                  <a:srgbClr val="000000"/>
                </a:solidFill>
                <a:latin typeface="MarkPro-NarrowBook"/>
              </a:rPr>
              <a:t>Due to lower latency and having less simultaneously buffered partial matches.</a:t>
            </a:r>
          </a:p>
          <a:p>
            <a:pPr lvl="2" algn="l" rtl="0"/>
            <a:r>
              <a:rPr lang="en-US" sz="2000" dirty="0">
                <a:solidFill>
                  <a:srgbClr val="000000"/>
                </a:solidFill>
                <a:latin typeface="MarkPro-NarrowBook"/>
              </a:rPr>
              <a:t>Also, purging expired partial matches is performed in parallel and thus takes less time to remove expired items.</a:t>
            </a: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b="1" dirty="0">
              <a:solidFill>
                <a:srgbClr val="000000"/>
              </a:solidFill>
              <a:latin typeface="MarkPro-NarrowBook"/>
            </a:endParaRPr>
          </a:p>
          <a:p>
            <a:pPr lvl="2" algn="l" rtl="0"/>
            <a:endParaRPr lang="en-US" sz="1800" b="1"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914400" lvl="3" indent="0" algn="l" rtl="0">
              <a:buNone/>
            </a:pPr>
            <a:endParaRPr lang="en-US" sz="1400" dirty="0">
              <a:effectLst/>
              <a:latin typeface="Helvetica" pitchFamily="2" charset="0"/>
            </a:endParaRPr>
          </a:p>
          <a:p>
            <a:pPr marL="914400" lvl="3" indent="0" algn="l" rtl="0">
              <a:buNone/>
            </a:pPr>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lvl="2" algn="l" rtl="0"/>
            <a:endParaRPr lang="en-US" sz="800" dirty="0">
              <a:effectLst/>
              <a:latin typeface="Helvetica" pitchFamily="2" charset="0"/>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marL="630936" lvl="2" indent="0" algn="l" rtl="0">
              <a:buNone/>
            </a:pPr>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effectLst/>
              <a:latin typeface="Helvetica" pitchFamily="2" charset="0"/>
            </a:endParaRPr>
          </a:p>
          <a:p>
            <a:pPr lvl="2" algn="l" rtl="0"/>
            <a:endParaRPr lang="en-US" sz="1800" dirty="0">
              <a:solidFill>
                <a:srgbClr val="000000"/>
              </a:solidFill>
              <a:latin typeface="MarkPro-NarrowBook"/>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sz="1400" dirty="0">
              <a:effectLst/>
              <a:latin typeface="Helvetica" pitchFamily="2" charset="0"/>
            </a:endParaRPr>
          </a:p>
          <a:p>
            <a:pPr lvl="1" algn="l" rtl="0"/>
            <a:endParaRPr lang="en-US" sz="1800" dirty="0">
              <a:solidFill>
                <a:srgbClr val="000000"/>
              </a:solidFill>
              <a:latin typeface="MarkPro-NarrowBook"/>
            </a:endParaRPr>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600" dirty="0">
              <a:latin typeface="Helvetica" pitchFamily="2" charset="0"/>
            </a:endParaRPr>
          </a:p>
          <a:p>
            <a:pPr lvl="3" algn="l" rtl="0"/>
            <a:endParaRPr lang="en-US" sz="1600" dirty="0">
              <a:latin typeface="Helvetica" pitchFamily="2" charset="0"/>
            </a:endParaRPr>
          </a:p>
          <a:p>
            <a:pPr lvl="3" algn="l" rtl="0"/>
            <a:endParaRPr lang="en-US" dirty="0"/>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600" dirty="0">
              <a:effectLst/>
              <a:latin typeface="Helvetica" pitchFamily="2" charset="0"/>
            </a:endParaRPr>
          </a:p>
          <a:p>
            <a:pPr lvl="3" algn="l" rtl="0"/>
            <a:endParaRPr lang="en-US" sz="1800" dirty="0">
              <a:solidFill>
                <a:srgbClr val="000000"/>
              </a:solidFill>
              <a:latin typeface="MarkPro-NarrowBook"/>
            </a:endParaRPr>
          </a:p>
          <a:p>
            <a:pPr lvl="3" algn="l" rtl="0"/>
            <a:endParaRPr lang="en-US" sz="1800" dirty="0">
              <a:solidFill>
                <a:srgbClr val="000000"/>
              </a:solidFill>
              <a:latin typeface="MarkPro-NarrowBook"/>
            </a:endParaRPr>
          </a:p>
          <a:p>
            <a:pPr lvl="3" algn="l" rtl="0"/>
            <a:endParaRPr lang="en-US" sz="1400" dirty="0">
              <a:effectLst/>
              <a:latin typeface="Helvetica" pitchFamily="2" charset="0"/>
            </a:endParaRPr>
          </a:p>
          <a:p>
            <a:pPr lvl="3" algn="l" rtl="0"/>
            <a:endParaRPr lang="en-US" sz="1600" b="1"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1050" dirty="0">
              <a:effectLst/>
              <a:latin typeface="Helvetica" pitchFamily="2" charset="0"/>
            </a:endParaRPr>
          </a:p>
          <a:p>
            <a:pPr lvl="1" algn="l" rtl="0"/>
            <a:endParaRPr lang="en-US" sz="1200" dirty="0">
              <a:effectLst/>
              <a:latin typeface="Helvetica" pitchFamily="2" charset="0"/>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sz="2000" dirty="0">
              <a:solidFill>
                <a:srgbClr val="000000"/>
              </a:solidFill>
              <a:latin typeface="MarkPro-NarrowBook"/>
            </a:endParaRPr>
          </a:p>
          <a:p>
            <a:pPr lvl="1" algn="l" rtl="0"/>
            <a:endParaRPr lang="en-US" dirty="0">
              <a:effectLst/>
              <a:latin typeface="Helvetica" pitchFamily="2" charset="0"/>
            </a:endParaRPr>
          </a:p>
          <a:p>
            <a:pPr lvl="1" algn="l" rtl="0"/>
            <a:endParaRPr lang="en-US" dirty="0">
              <a:effectLst/>
              <a:latin typeface="Helvetica" pitchFamily="2" charset="0"/>
            </a:endParaRPr>
          </a:p>
          <a:p>
            <a:pPr marL="393192" lvl="1" indent="0" algn="l" rtl="0">
              <a:buNone/>
            </a:pPr>
            <a:endParaRPr lang="en-US" dirty="0">
              <a:effectLst/>
              <a:latin typeface="Helvetica" pitchFamily="2" charset="0"/>
            </a:endParaRPr>
          </a:p>
          <a:p>
            <a:pPr lvl="1" algn="l" rtl="0"/>
            <a:endParaRPr lang="en-US" b="1" dirty="0">
              <a:solidFill>
                <a:srgbClr val="173361"/>
              </a:solidFill>
              <a:latin typeface="MarkPro-Bold"/>
            </a:endParaRPr>
          </a:p>
          <a:p>
            <a:pPr marL="914400" lvl="3" indent="0" algn="l" rtl="0">
              <a:buNone/>
            </a:pPr>
            <a:endParaRPr lang="en-US" sz="1800" dirty="0">
              <a:solidFill>
                <a:srgbClr val="000000"/>
              </a:solidFill>
              <a:latin typeface="MarkPro-NarrowBook"/>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600" dirty="0">
              <a:effectLst/>
              <a:latin typeface="Helvetica" pitchFamily="2" charset="0"/>
            </a:endParaRPr>
          </a:p>
          <a:p>
            <a:pPr marL="914400" lvl="3" indent="0" algn="l" rtl="0">
              <a:buNone/>
            </a:pPr>
            <a:endParaRPr lang="en-US" sz="1800" dirty="0">
              <a:solidFill>
                <a:srgbClr val="000000"/>
              </a:solidFill>
              <a:latin typeface="MarkPro-NarrowBook"/>
            </a:endParaRPr>
          </a:p>
          <a:p>
            <a:pPr marL="914400" lvl="3" indent="0" algn="l" rtl="0">
              <a:buNone/>
            </a:pPr>
            <a:endParaRPr lang="en-US" sz="9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2" algn="l" rtl="0"/>
            <a:endParaRPr lang="en-US" sz="1000" dirty="0">
              <a:effectLst/>
              <a:latin typeface="Helvetica" pitchFamily="2" charset="0"/>
            </a:endParaRPr>
          </a:p>
          <a:p>
            <a:pPr lvl="2" algn="l" rtl="0"/>
            <a:endParaRPr lang="en-US" sz="1100" dirty="0">
              <a:effectLst/>
              <a:latin typeface="Helvetica" pitchFamily="2" charset="0"/>
            </a:endParaRPr>
          </a:p>
          <a:p>
            <a:pPr lvl="2" algn="l" rtl="0"/>
            <a:endParaRPr lang="en-US" sz="1400" dirty="0">
              <a:effectLst/>
              <a:latin typeface="Helvetica" pitchFamily="2" charset="0"/>
            </a:endParaRPr>
          </a:p>
          <a:p>
            <a:pPr lvl="2" algn="l" rtl="0"/>
            <a:endParaRPr lang="en-US" sz="1800" dirty="0">
              <a:solidFill>
                <a:srgbClr val="000000"/>
              </a:solidFill>
              <a:latin typeface="MarkPro-NarrowBook"/>
            </a:endParaRPr>
          </a:p>
          <a:p>
            <a:pPr lvl="1" algn="l" rtl="0"/>
            <a:endParaRPr lang="en-US" sz="1600" dirty="0">
              <a:effectLst/>
              <a:latin typeface="Helvetica" pitchFamily="2" charset="0"/>
            </a:endParaRPr>
          </a:p>
          <a:p>
            <a:pPr lvl="1" algn="l" rtl="0"/>
            <a:endParaRPr lang="en-US" sz="2000" dirty="0">
              <a:solidFill>
                <a:srgbClr val="000000"/>
              </a:solidFill>
              <a:latin typeface="MarkPro-NarrowBook"/>
            </a:endParaRPr>
          </a:p>
          <a:p>
            <a:pPr lvl="1" algn="l" rtl="0"/>
            <a:endParaRPr lang="en-US" b="1" dirty="0">
              <a:solidFill>
                <a:srgbClr val="173361"/>
              </a:solidFill>
              <a:latin typeface="MarkPro-Bold"/>
            </a:endParaRPr>
          </a:p>
          <a:p>
            <a:pPr marL="630936" lvl="2" indent="0" algn="l" rtl="0">
              <a:buNone/>
            </a:pPr>
            <a:endParaRPr lang="en-US" dirty="0">
              <a:effectLst/>
              <a:latin typeface="Helvetica" pitchFamily="2" charset="0"/>
            </a:endParaRPr>
          </a:p>
          <a:p>
            <a:pPr lvl="1" algn="l" rtl="0"/>
            <a:endParaRPr lang="en-US" dirty="0">
              <a:effectLst/>
              <a:latin typeface="Helvetica" pitchFamily="2" charset="0"/>
            </a:endParaRPr>
          </a:p>
          <a:p>
            <a:pPr lvl="1" algn="l" rtl="0"/>
            <a:endParaRPr lang="en-US" b="1" dirty="0">
              <a:solidFill>
                <a:srgbClr val="173361"/>
              </a:solidFill>
              <a:latin typeface="MarkPro-Bold"/>
            </a:endParaRPr>
          </a:p>
          <a:p>
            <a:pPr lvl="1" algn="l" rtl="0"/>
            <a:endParaRPr lang="en-US" sz="1800" dirty="0">
              <a:solidFill>
                <a:srgbClr val="000000"/>
              </a:solidFill>
              <a:latin typeface="MarkPro-NarrowBook"/>
            </a:endParaRPr>
          </a:p>
        </p:txBody>
      </p:sp>
      <p:sp>
        <p:nvSpPr>
          <p:cNvPr id="2" name="Title 1"/>
          <p:cNvSpPr>
            <a:spLocks noGrp="1"/>
          </p:cNvSpPr>
          <p:nvPr>
            <p:ph type="title"/>
          </p:nvPr>
        </p:nvSpPr>
        <p:spPr/>
        <p:txBody>
          <a:bodyPr/>
          <a:lstStyle/>
          <a:p>
            <a:r>
              <a:rPr lang="en-US" dirty="0"/>
              <a:t>Experimental results - memory</a:t>
            </a:r>
            <a:endParaRPr lang="he-IL" dirty="0">
              <a:solidFill>
                <a:srgbClr val="FF0000"/>
              </a:solidFill>
            </a:endParaRPr>
          </a:p>
        </p:txBody>
      </p:sp>
    </p:spTree>
    <p:extLst>
      <p:ext uri="{BB962C8B-B14F-4D97-AF65-F5344CB8AC3E}">
        <p14:creationId xmlns:p14="http://schemas.microsoft.com/office/powerpoint/2010/main" val="569448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estions to Ask HR Software Vendors During Demos"/>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43099" y="1095863"/>
            <a:ext cx="7734402" cy="4351338"/>
          </a:xfrm>
        </p:spPr>
      </p:pic>
    </p:spTree>
    <p:extLst>
      <p:ext uri="{BB962C8B-B14F-4D97-AF65-F5344CB8AC3E}">
        <p14:creationId xmlns:p14="http://schemas.microsoft.com/office/powerpoint/2010/main" val="1291756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C74566F-1F5F-67E9-12AF-FBB3BD03F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616" y="3736184"/>
            <a:ext cx="6913830" cy="263769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67544FC2-BDDA-0FF2-5B03-78270A66C85F}"/>
              </a:ext>
            </a:extLst>
          </p:cNvPr>
          <p:cNvSpPr>
            <a:spLocks noGrp="1"/>
          </p:cNvSpPr>
          <p:nvPr>
            <p:ph idx="1"/>
          </p:nvPr>
        </p:nvSpPr>
        <p:spPr>
          <a:xfrm>
            <a:off x="609600" y="1377668"/>
            <a:ext cx="10972800" cy="4525963"/>
          </a:xfrm>
        </p:spPr>
        <p:txBody>
          <a:bodyPr>
            <a:normAutofit/>
          </a:bodyPr>
          <a:lstStyle/>
          <a:p>
            <a:pPr algn="l" rtl="0"/>
            <a:r>
              <a:rPr lang="en-US" b="1" dirty="0">
                <a:solidFill>
                  <a:srgbClr val="173361"/>
                </a:solidFill>
                <a:latin typeface="MarkPro-Bold"/>
              </a:rPr>
              <a:t>Time series</a:t>
            </a:r>
          </a:p>
          <a:p>
            <a:pPr lvl="1" algn="l" rtl="0"/>
            <a:r>
              <a:rPr lang="en-US" sz="2000" dirty="0">
                <a:solidFill>
                  <a:srgbClr val="000000"/>
                </a:solidFill>
                <a:latin typeface="MarkPro-NarrowBook"/>
              </a:rPr>
              <a:t>In the data stream model, some or all the input is represented as a finite sequence of integers (from some finite domain) which is generally not available for random access, but instead arrives one at a time in a "stream". If the stream has length n and the domain has size m, algorithms are generally constrained to use space that is </a:t>
            </a:r>
            <a:r>
              <a:rPr lang="en-US" sz="2000" dirty="0">
                <a:solidFill>
                  <a:srgbClr val="000000"/>
                </a:solidFill>
                <a:latin typeface="MarkPro-NarrowBook"/>
                <a:hlinkClick r:id="rId3" tooltip="L (complexity)">
                  <a:extLst>
                    <a:ext uri="{A12FA001-AC4F-418D-AE19-62706E023703}">
                      <ahyp:hlinkClr xmlns:ahyp="http://schemas.microsoft.com/office/drawing/2018/hyperlinkcolor" val="tx"/>
                    </a:ext>
                  </a:extLst>
                </a:hlinkClick>
              </a:rPr>
              <a:t>logarithmic</a:t>
            </a:r>
            <a:r>
              <a:rPr lang="en-US" sz="2000" dirty="0">
                <a:solidFill>
                  <a:srgbClr val="000000"/>
                </a:solidFill>
                <a:latin typeface="MarkPro-NarrowBook"/>
              </a:rPr>
              <a:t> in m and n. They can generally make only some small constant number of passes over the stream, sometimes just one.</a:t>
            </a:r>
          </a:p>
          <a:p>
            <a:pPr lvl="1" algn="l" rtl="0"/>
            <a:r>
              <a:rPr lang="en-US" sz="2000" dirty="0">
                <a:solidFill>
                  <a:srgbClr val="000000"/>
                </a:solidFill>
                <a:latin typeface="MarkPro-NarrowBook"/>
              </a:rPr>
              <a:t>More interesting scenarios involve multivariate time series.</a:t>
            </a:r>
          </a:p>
        </p:txBody>
      </p:sp>
      <p:sp>
        <p:nvSpPr>
          <p:cNvPr id="3" name="Title 2">
            <a:extLst>
              <a:ext uri="{FF2B5EF4-FFF2-40B4-BE49-F238E27FC236}">
                <a16:creationId xmlns:a16="http://schemas.microsoft.com/office/drawing/2014/main" id="{4B0866E8-2FB4-A6B5-D929-E2EB7034EEF6}"/>
              </a:ext>
            </a:extLst>
          </p:cNvPr>
          <p:cNvSpPr>
            <a:spLocks noGrp="1"/>
          </p:cNvSpPr>
          <p:nvPr>
            <p:ph type="title"/>
          </p:nvPr>
        </p:nvSpPr>
        <p:spPr/>
        <p:txBody>
          <a:bodyPr/>
          <a:lstStyle/>
          <a:p>
            <a:r>
              <a:rPr lang="en-US" dirty="0"/>
              <a:t>Data Streams model</a:t>
            </a:r>
            <a:endParaRPr lang="en-IL" dirty="0"/>
          </a:p>
        </p:txBody>
      </p:sp>
    </p:spTree>
    <p:extLst>
      <p:ext uri="{BB962C8B-B14F-4D97-AF65-F5344CB8AC3E}">
        <p14:creationId xmlns:p14="http://schemas.microsoft.com/office/powerpoint/2010/main" val="1500793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544FC2-BDDA-0FF2-5B03-78270A66C85F}"/>
              </a:ext>
            </a:extLst>
          </p:cNvPr>
          <p:cNvSpPr>
            <a:spLocks noGrp="1"/>
          </p:cNvSpPr>
          <p:nvPr>
            <p:ph idx="1"/>
          </p:nvPr>
        </p:nvSpPr>
        <p:spPr>
          <a:xfrm>
            <a:off x="609600" y="1377668"/>
            <a:ext cx="10972800" cy="4525963"/>
          </a:xfrm>
        </p:spPr>
        <p:txBody>
          <a:bodyPr>
            <a:normAutofit/>
          </a:bodyPr>
          <a:lstStyle/>
          <a:p>
            <a:pPr algn="l" rtl="0"/>
            <a:r>
              <a:rPr lang="en-US" sz="2400" dirty="0">
                <a:solidFill>
                  <a:srgbClr val="000000"/>
                </a:solidFill>
                <a:latin typeface="MarkPro-NarrowBook"/>
              </a:rPr>
              <a:t>Streaming algorithms are algorithms for processing data streams in which the input is presented as a sequence of items and can be examined in only a few passes. In most models, these algorithms have access to limited memory limited processing time per item. These constraints may mean that an algorithm produces an approximate answer based on a summary or "sketch" of the data stream.</a:t>
            </a:r>
          </a:p>
          <a:p>
            <a:pPr algn="l" rtl="0"/>
            <a:r>
              <a:rPr lang="en-US" sz="2400" dirty="0">
                <a:solidFill>
                  <a:srgbClr val="000000"/>
                </a:solidFill>
                <a:latin typeface="MarkPro-NarrowBook"/>
              </a:rPr>
              <a:t>Examples:</a:t>
            </a:r>
          </a:p>
          <a:p>
            <a:pPr lvl="1" indent="-256032" algn="l" rtl="0">
              <a:spcBef>
                <a:spcPts val="400"/>
              </a:spcBef>
              <a:buSzPct val="68000"/>
              <a:buFont typeface="Wingdings 3"/>
              <a:buChar char=""/>
            </a:pPr>
            <a:r>
              <a:rPr lang="en-US" sz="2000" i="0" dirty="0">
                <a:solidFill>
                  <a:srgbClr val="000000"/>
                </a:solidFill>
                <a:effectLst/>
                <a:latin typeface="Arial" panose="020B0604020202020204" pitchFamily="34" charset="0"/>
              </a:rPr>
              <a:t>Turnstile and cash register models</a:t>
            </a:r>
          </a:p>
          <a:p>
            <a:pPr lvl="1" indent="-256032" algn="l" rtl="0">
              <a:spcBef>
                <a:spcPts val="400"/>
              </a:spcBef>
              <a:buSzPct val="68000"/>
              <a:buFont typeface="Wingdings 3"/>
              <a:buChar char=""/>
            </a:pPr>
            <a:r>
              <a:rPr lang="en-US" sz="2000" i="0" dirty="0">
                <a:solidFill>
                  <a:srgbClr val="000000"/>
                </a:solidFill>
                <a:effectLst/>
                <a:latin typeface="Arial" panose="020B0604020202020204" pitchFamily="34" charset="0"/>
              </a:rPr>
              <a:t>Sliding window model</a:t>
            </a:r>
          </a:p>
          <a:p>
            <a:pPr lvl="2" indent="-256032" algn="l" rtl="0">
              <a:spcBef>
                <a:spcPts val="400"/>
              </a:spcBef>
              <a:buSzPct val="68000"/>
              <a:buFont typeface="Wingdings 3"/>
              <a:buChar char=""/>
            </a:pPr>
            <a:endParaRPr lang="en-US" sz="1400" b="1" i="0" dirty="0">
              <a:solidFill>
                <a:srgbClr val="000000"/>
              </a:solidFill>
              <a:effectLst/>
              <a:latin typeface="Arial" panose="020B0604020202020204" pitchFamily="34" charset="0"/>
            </a:endParaRPr>
          </a:p>
          <a:p>
            <a:pPr lvl="2" indent="-256032" algn="l" rtl="0">
              <a:spcBef>
                <a:spcPts val="400"/>
              </a:spcBef>
              <a:buSzPct val="68000"/>
              <a:buFont typeface="Wingdings 3"/>
              <a:buChar char=""/>
            </a:pPr>
            <a:endParaRPr lang="en-US" sz="1800" dirty="0">
              <a:solidFill>
                <a:srgbClr val="000000"/>
              </a:solidFill>
              <a:latin typeface="MarkPro-NarrowBook"/>
            </a:endParaRPr>
          </a:p>
        </p:txBody>
      </p:sp>
      <p:sp>
        <p:nvSpPr>
          <p:cNvPr id="3" name="Title 2">
            <a:extLst>
              <a:ext uri="{FF2B5EF4-FFF2-40B4-BE49-F238E27FC236}">
                <a16:creationId xmlns:a16="http://schemas.microsoft.com/office/drawing/2014/main" id="{4B0866E8-2FB4-A6B5-D929-E2EB7034EEF6}"/>
              </a:ext>
            </a:extLst>
          </p:cNvPr>
          <p:cNvSpPr>
            <a:spLocks noGrp="1"/>
          </p:cNvSpPr>
          <p:nvPr>
            <p:ph type="title"/>
          </p:nvPr>
        </p:nvSpPr>
        <p:spPr/>
        <p:txBody>
          <a:bodyPr/>
          <a:lstStyle/>
          <a:p>
            <a:r>
              <a:rPr lang="en-US" dirty="0"/>
              <a:t>Streaming algorithms, resources</a:t>
            </a:r>
            <a:endParaRPr lang="en-IL" dirty="0"/>
          </a:p>
        </p:txBody>
      </p:sp>
      <p:grpSp>
        <p:nvGrpSpPr>
          <p:cNvPr id="5" name="Group 4">
            <a:extLst>
              <a:ext uri="{FF2B5EF4-FFF2-40B4-BE49-F238E27FC236}">
                <a16:creationId xmlns:a16="http://schemas.microsoft.com/office/drawing/2014/main" id="{30652FB3-DC08-0B90-B0FB-D5C7370C47EB}"/>
              </a:ext>
            </a:extLst>
          </p:cNvPr>
          <p:cNvGrpSpPr/>
          <p:nvPr/>
        </p:nvGrpSpPr>
        <p:grpSpPr>
          <a:xfrm>
            <a:off x="7671371" y="3455313"/>
            <a:ext cx="3989798" cy="3128049"/>
            <a:chOff x="7671371" y="3455313"/>
            <a:chExt cx="3989798" cy="3128049"/>
          </a:xfrm>
        </p:grpSpPr>
        <p:pic>
          <p:nvPicPr>
            <p:cNvPr id="8196" name="Picture 4" descr="Scalable, Private Algorithms for Continual Data Analysis">
              <a:extLst>
                <a:ext uri="{FF2B5EF4-FFF2-40B4-BE49-F238E27FC236}">
                  <a16:creationId xmlns:a16="http://schemas.microsoft.com/office/drawing/2014/main" id="{C0B6A890-6F47-5B07-C40F-02467F037A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 r="51004"/>
            <a:stretch/>
          </p:blipFill>
          <p:spPr bwMode="auto">
            <a:xfrm>
              <a:off x="7671371" y="3455313"/>
              <a:ext cx="3911029" cy="31280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10D3C0F-7529-15B5-EAFF-A0E2E32224E3}"/>
                </a:ext>
              </a:extLst>
            </p:cNvPr>
            <p:cNvSpPr/>
            <p:nvPr/>
          </p:nvSpPr>
          <p:spPr>
            <a:xfrm>
              <a:off x="11106364" y="5260369"/>
              <a:ext cx="554805" cy="410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4210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l" rtl="0"/>
            <a:r>
              <a:rPr lang="en-US" b="1" dirty="0">
                <a:solidFill>
                  <a:srgbClr val="173361"/>
                </a:solidFill>
                <a:latin typeface="MarkPro-Bold"/>
              </a:rPr>
              <a:t>Overview</a:t>
            </a:r>
          </a:p>
          <a:p>
            <a:pPr lvl="1" algn="l" rtl="0"/>
            <a:r>
              <a:rPr lang="en-US" sz="2000" dirty="0">
                <a:solidFill>
                  <a:srgbClr val="000000"/>
                </a:solidFill>
                <a:latin typeface="MarkPro-NarrowBook"/>
              </a:rPr>
              <a:t>Complex event processing (CEP) is a set of techniques for capturing and analyzing streams of data as they arrive to identify opportunities or threats in real time. CEP enables systems and applications to respond to events, trends, and patterns in the data as they happen. By matching continuously incoming events against </a:t>
            </a:r>
            <a:r>
              <a:rPr lang="en-US" sz="2000" b="1" dirty="0">
                <a:solidFill>
                  <a:srgbClr val="000000"/>
                </a:solidFill>
                <a:latin typeface="MarkPro-NarrowBook"/>
              </a:rPr>
              <a:t>patterns</a:t>
            </a:r>
            <a:r>
              <a:rPr lang="en-US" sz="2000" dirty="0">
                <a:solidFill>
                  <a:srgbClr val="000000"/>
                </a:solidFill>
                <a:latin typeface="MarkPro-NarrowBook"/>
              </a:rPr>
              <a:t> and providing insight into what is happening, CEP identifies and analyzes cause-and-effect relationships among events in real time.</a:t>
            </a:r>
          </a:p>
        </p:txBody>
      </p:sp>
      <p:sp>
        <p:nvSpPr>
          <p:cNvPr id="2" name="Title 1"/>
          <p:cNvSpPr>
            <a:spLocks noGrp="1"/>
          </p:cNvSpPr>
          <p:nvPr>
            <p:ph type="title"/>
          </p:nvPr>
        </p:nvSpPr>
        <p:spPr/>
        <p:txBody>
          <a:bodyPr>
            <a:normAutofit/>
          </a:bodyPr>
          <a:lstStyle/>
          <a:p>
            <a:r>
              <a:rPr lang="en-US" dirty="0"/>
              <a:t>Complex Event Processing</a:t>
            </a:r>
            <a:endParaRPr lang="he-IL" dirty="0"/>
          </a:p>
        </p:txBody>
      </p:sp>
      <p:pic>
        <p:nvPicPr>
          <p:cNvPr id="3074" name="Picture 2" descr="Complex Event Processing Diagram">
            <a:extLst>
              <a:ext uri="{FF2B5EF4-FFF2-40B4-BE49-F238E27FC236}">
                <a16:creationId xmlns:a16="http://schemas.microsoft.com/office/drawing/2014/main" id="{DBFFF38D-B991-8E82-F1BD-9D2062195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5788" y="3744310"/>
            <a:ext cx="5713617" cy="262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7879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13115</TotalTime>
  <Words>6156</Words>
  <Application>Microsoft Macintosh PowerPoint</Application>
  <PresentationFormat>Widescreen</PresentationFormat>
  <Paragraphs>2439</Paragraphs>
  <Slides>64</Slides>
  <Notes>42</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78" baseType="lpstr">
      <vt:lpstr>Arial</vt:lpstr>
      <vt:lpstr>Calibri</vt:lpstr>
      <vt:lpstr>Cambria Math</vt:lpstr>
      <vt:lpstr>Helvetica</vt:lpstr>
      <vt:lpstr>Lucida Sans Unicode</vt:lpstr>
      <vt:lpstr>MarkPro-Bold</vt:lpstr>
      <vt:lpstr>MarkPro-NarrowBook</vt:lpstr>
      <vt:lpstr>Noto serif</vt:lpstr>
      <vt:lpstr>Verdana</vt:lpstr>
      <vt:lpstr>Wingdings 2</vt:lpstr>
      <vt:lpstr>Wingdings 3</vt:lpstr>
      <vt:lpstr>Concourse</vt:lpstr>
      <vt:lpstr>Office Theme</vt:lpstr>
      <vt:lpstr>Equation</vt:lpstr>
      <vt:lpstr>HYPERSONIC</vt:lpstr>
      <vt:lpstr>Overview</vt:lpstr>
      <vt:lpstr>Data Streams</vt:lpstr>
      <vt:lpstr>Stream processing</vt:lpstr>
      <vt:lpstr>Real-time processing</vt:lpstr>
      <vt:lpstr>Example - Uber</vt:lpstr>
      <vt:lpstr>Data Streams model</vt:lpstr>
      <vt:lpstr>Streaming algorithms, resources</vt:lpstr>
      <vt:lpstr>Complex Event Processing</vt:lpstr>
      <vt:lpstr>Complex Event Processing</vt:lpstr>
      <vt:lpstr>How the data really look like event structure, multivariate, attributes, conditions</vt:lpstr>
      <vt:lpstr>Simple Events vs. Complex Events</vt:lpstr>
      <vt:lpstr>Complex Event Processing</vt:lpstr>
      <vt:lpstr>Pattern Types in CEP</vt:lpstr>
      <vt:lpstr>Complex Event Processing</vt:lpstr>
      <vt:lpstr>Complex Event Processing</vt:lpstr>
      <vt:lpstr>CEP Applications</vt:lpstr>
      <vt:lpstr>Complex Event Processing</vt:lpstr>
      <vt:lpstr>Complex Event Processing</vt:lpstr>
      <vt:lpstr>NFA-Based Detection Example</vt:lpstr>
      <vt:lpstr>Complex Event Processing</vt:lpstr>
      <vt:lpstr>Tree-Based Detection Example</vt:lpstr>
      <vt:lpstr>Complex Event Processing</vt:lpstr>
      <vt:lpstr>Complex Event Processing</vt:lpstr>
      <vt:lpstr>Parallel CEP</vt:lpstr>
      <vt:lpstr>Parallel CEP</vt:lpstr>
      <vt:lpstr>Parallel CEP</vt:lpstr>
      <vt:lpstr>HYPERSONIC – Hybrid-Parallelism</vt:lpstr>
      <vt:lpstr>How does it work</vt:lpstr>
      <vt:lpstr>Flow</vt:lpstr>
      <vt:lpstr>Agent internals</vt:lpstr>
      <vt:lpstr>Agent internals</vt:lpstr>
      <vt:lpstr>Parallelism and Synchronization</vt:lpstr>
      <vt:lpstr>Agent internals</vt:lpstr>
      <vt:lpstr>HYPERSONIC – Hybrid-Parallelism</vt:lpstr>
      <vt:lpstr>Load balancing – execution unit allocation</vt:lpstr>
      <vt:lpstr>Outer load balancing</vt:lpstr>
      <vt:lpstr>Outer load balancing</vt:lpstr>
      <vt:lpstr>Outer load balancing</vt:lpstr>
      <vt:lpstr>Partial match arrival rate</vt:lpstr>
      <vt:lpstr>Computation load</vt:lpstr>
      <vt:lpstr>Synchronization load</vt:lpstr>
      <vt:lpstr>Synchronization load</vt:lpstr>
      <vt:lpstr>Inner load balancing</vt:lpstr>
      <vt:lpstr>Inner load balancing</vt:lpstr>
      <vt:lpstr>Complexity analysis</vt:lpstr>
      <vt:lpstr>Memory complexity analysis</vt:lpstr>
      <vt:lpstr>Optimizations and extentions</vt:lpstr>
      <vt:lpstr>Optimizations and extentions</vt:lpstr>
      <vt:lpstr>Agent-dynamic execution unit allocation</vt:lpstr>
      <vt:lpstr>Agent-dynamic execution unit allocation</vt:lpstr>
      <vt:lpstr>Agent-dynamic execution unit allocation</vt:lpstr>
      <vt:lpstr>Agent fusion</vt:lpstr>
      <vt:lpstr>Agent fusion</vt:lpstr>
      <vt:lpstr>Agent fusion</vt:lpstr>
      <vt:lpstr>Experimental Results</vt:lpstr>
      <vt:lpstr>Metrics and datasets</vt:lpstr>
      <vt:lpstr>Experimental Results - Throughput</vt:lpstr>
      <vt:lpstr>Experimental results - throughput</vt:lpstr>
      <vt:lpstr>Experimental Results - Latency</vt:lpstr>
      <vt:lpstr>Experimental results - latency</vt:lpstr>
      <vt:lpstr>Experimental Results - Memory</vt:lpstr>
      <vt:lpstr>Experimental results - memory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Complex Event Processing</dc:title>
  <cp:lastModifiedBy>Assaf Schuster</cp:lastModifiedBy>
  <cp:revision>397</cp:revision>
  <dcterms:created xsi:type="dcterms:W3CDTF">2020-11-06T18:31:11Z</dcterms:created>
  <dcterms:modified xsi:type="dcterms:W3CDTF">2022-12-19T13:03:13Z</dcterms:modified>
</cp:coreProperties>
</file>